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0" r:id="rId2"/>
    <p:sldId id="256" r:id="rId3"/>
    <p:sldId id="257" r:id="rId4"/>
    <p:sldId id="258" r:id="rId5"/>
    <p:sldId id="259" r:id="rId6"/>
    <p:sldId id="261" r:id="rId7"/>
    <p:sldId id="263" r:id="rId8"/>
    <p:sldId id="262" r:id="rId9"/>
    <p:sldId id="264" r:id="rId10"/>
    <p:sldId id="268" r:id="rId11"/>
    <p:sldId id="269" r:id="rId12"/>
    <p:sldId id="265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27DC0C-30C1-8E4C-94AB-C0F80F71D7C8}">
          <p14:sldIdLst>
            <p14:sldId id="260"/>
            <p14:sldId id="256"/>
            <p14:sldId id="257"/>
            <p14:sldId id="258"/>
            <p14:sldId id="259"/>
            <p14:sldId id="261"/>
            <p14:sldId id="263"/>
            <p14:sldId id="262"/>
          </p14:sldIdLst>
        </p14:section>
        <p14:section name="Drug Induced Nephrotoxicity" id="{38533B9E-450B-C143-AD5D-A653A24AFF34}">
          <p14:sldIdLst>
            <p14:sldId id="264"/>
            <p14:sldId id="268"/>
            <p14:sldId id="269"/>
            <p14:sldId id="265"/>
            <p14:sldId id="270"/>
          </p14:sldIdLst>
        </p14:section>
        <p14:section name="Other Syndromes" id="{16B1EB3A-86A6-3546-AC8D-D5C33AFC1DA4}">
          <p14:sldIdLst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04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8E8E7-AF8E-C64D-AC0F-D68D1F660F40}" type="datetimeFigureOut">
              <a:rPr lang="en-US" smtClean="0"/>
              <a:t>3/14/13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78D77-0EC1-AA4B-BF33-C1FF2DCE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8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surgvideo.surg.sunysb.edu</a:t>
            </a:r>
            <a:r>
              <a:rPr lang="en-US" dirty="0" smtClean="0"/>
              <a:t>/Volumes/ACS+Oct+2010/ACSCD/figures/ch0807-f1.htm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8D77-0EC1-AA4B-BF33-C1FF2DCE7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14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Fanconi syndrome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disorder of the kidney tubes in which certain substances normally absorbed into the bloodstream by the kidneys are released into the urine instead	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8D77-0EC1-AA4B-BF33-C1FF2DCE7D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90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ADH conserves water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8D77-0EC1-AA4B-BF33-C1FF2DCE7D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78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1DA6-0BAF-684B-A3AB-DC129288F8D7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7EEC-9B99-994D-A1E4-FDA41FF59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8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1DA6-0BAF-684B-A3AB-DC129288F8D7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7EEC-9B99-994D-A1E4-FDA41FF59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1DA6-0BAF-684B-A3AB-DC129288F8D7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7EEC-9B99-994D-A1E4-FDA41FF59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7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1DA6-0BAF-684B-A3AB-DC129288F8D7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7EEC-9B99-994D-A1E4-FDA41FF59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1DA6-0BAF-684B-A3AB-DC129288F8D7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7EEC-9B99-994D-A1E4-FDA41FF59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4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1DA6-0BAF-684B-A3AB-DC129288F8D7}" type="datetimeFigureOut">
              <a:rPr lang="en-US" smtClean="0"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7EEC-9B99-994D-A1E4-FDA41FF59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9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1DA6-0BAF-684B-A3AB-DC129288F8D7}" type="datetimeFigureOut">
              <a:rPr lang="en-US" smtClean="0"/>
              <a:t>3/14/13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7EEC-9B99-994D-A1E4-FDA41FF59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4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1DA6-0BAF-684B-A3AB-DC129288F8D7}" type="datetimeFigureOut">
              <a:rPr lang="en-US" smtClean="0"/>
              <a:t>3/14/13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7EEC-9B99-994D-A1E4-FDA41FF59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1DA6-0BAF-684B-A3AB-DC129288F8D7}" type="datetimeFigureOut">
              <a:rPr lang="en-US" smtClean="0"/>
              <a:t>3/14/13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7EEC-9B99-994D-A1E4-FDA41FF59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6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1DA6-0BAF-684B-A3AB-DC129288F8D7}" type="datetimeFigureOut">
              <a:rPr lang="en-US" smtClean="0"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7EEC-9B99-994D-A1E4-FDA41FF59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9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1DA6-0BAF-684B-A3AB-DC129288F8D7}" type="datetimeFigureOut">
              <a:rPr lang="en-US" smtClean="0"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7EEC-9B99-994D-A1E4-FDA41FF59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3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D1DA6-0BAF-684B-A3AB-DC129288F8D7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7EEC-9B99-994D-A1E4-FDA41FF59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3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3029" y="1023724"/>
            <a:ext cx="4625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2:		Definition of Acute Renal Failure</a:t>
            </a:r>
          </a:p>
          <a:p>
            <a:r>
              <a:rPr lang="en-US" dirty="0" smtClean="0"/>
              <a:t>Slide 3		Classification of ARF</a:t>
            </a:r>
          </a:p>
          <a:p>
            <a:r>
              <a:rPr lang="en-US" dirty="0" smtClean="0"/>
              <a:t>Slide 4-5		Cause of ARF </a:t>
            </a:r>
          </a:p>
          <a:p>
            <a:r>
              <a:rPr lang="en-US" dirty="0" smtClean="0"/>
              <a:t>Slide 6		Phases of ARF (S/S)</a:t>
            </a:r>
          </a:p>
          <a:p>
            <a:r>
              <a:rPr lang="en-US" dirty="0" smtClean="0"/>
              <a:t>Slide 7		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9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714752"/>
              </p:ext>
            </p:extLst>
          </p:nvPr>
        </p:nvGraphicFramePr>
        <p:xfrm>
          <a:off x="82935" y="936675"/>
          <a:ext cx="8985241" cy="5243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9280"/>
                <a:gridCol w="3808625"/>
                <a:gridCol w="1410712"/>
                <a:gridCol w="1906624"/>
              </a:tblGrid>
              <a:tr h="41925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Prevent</a:t>
                      </a:r>
                      <a:r>
                        <a:rPr lang="en-US" sz="1600" baseline="0" dirty="0" smtClean="0"/>
                        <a:t> toxicity</a:t>
                      </a:r>
                      <a:endParaRPr lang="en-US" sz="1600" dirty="0"/>
                    </a:p>
                  </a:txBody>
                  <a:tcPr/>
                </a:tc>
              </a:tr>
              <a:tr h="14817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Aminoglycosides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Trough must be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 2 mg/L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Drug gets taken up into cell </a:t>
                      </a:r>
                      <a:r>
                        <a:rPr lang="en-US" sz="1600" baseline="0" dirty="0" smtClean="0">
                          <a:sym typeface="Wingdings"/>
                        </a:rPr>
                        <a:t> </a:t>
                      </a:r>
                    </a:p>
                    <a:p>
                      <a:r>
                        <a:rPr lang="en-US" sz="1600" baseline="0" dirty="0" smtClean="0"/>
                        <a:t>Proximal tubular epithelia cell damage from lysosomal enzymes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Decrease GFR</a:t>
                      </a:r>
                    </a:p>
                    <a:p>
                      <a:r>
                        <a:rPr lang="en-US" sz="1600" dirty="0" err="1" smtClean="0"/>
                        <a:t>SCr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&lt;</a:t>
                      </a:r>
                      <a:r>
                        <a:rPr lang="en-US" sz="1600" baseline="0" dirty="0" smtClean="0"/>
                        <a:t> 500 mL urine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Worse to Best</a:t>
                      </a:r>
                    </a:p>
                    <a:p>
                      <a:r>
                        <a:rPr lang="en-US" sz="1600" dirty="0" smtClean="0"/>
                        <a:t>1. Neomycin</a:t>
                      </a:r>
                    </a:p>
                    <a:p>
                      <a:r>
                        <a:rPr lang="en-US" sz="1600" dirty="0" smtClean="0"/>
                        <a:t>2.</a:t>
                      </a:r>
                      <a:r>
                        <a:rPr lang="en-US" sz="1600" baseline="0" dirty="0" smtClean="0"/>
                        <a:t> Genta &amp; </a:t>
                      </a:r>
                      <a:r>
                        <a:rPr lang="en-US" sz="1600" baseline="0" dirty="0" err="1" smtClean="0"/>
                        <a:t>Tobra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3. Amikacin</a:t>
                      </a:r>
                    </a:p>
                    <a:p>
                      <a:r>
                        <a:rPr lang="en-US" sz="1600" baseline="0" dirty="0" smtClean="0"/>
                        <a:t>4. Streptomycin</a:t>
                      </a:r>
                      <a:endParaRPr lang="en-US" sz="1600" dirty="0"/>
                    </a:p>
                  </a:txBody>
                  <a:tcPr/>
                </a:tc>
              </a:tr>
              <a:tr h="14817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Colistimethate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Polymyxin</a:t>
                      </a:r>
                      <a:r>
                        <a:rPr lang="en-US" sz="1600" baseline="0" dirty="0" smtClean="0"/>
                        <a:t> antibiotic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Increase membrane permeability </a:t>
                      </a:r>
                      <a:r>
                        <a:rPr lang="en-US" sz="1600" baseline="0" dirty="0" smtClean="0">
                          <a:sym typeface="Wingdings"/>
                        </a:rPr>
                        <a:t></a:t>
                      </a:r>
                    </a:p>
                    <a:p>
                      <a:r>
                        <a:rPr lang="en-US" sz="1600" baseline="0" dirty="0" smtClean="0">
                          <a:sym typeface="Wingdings"/>
                        </a:rPr>
                        <a:t>Influx of ions  influx of water</a:t>
                      </a:r>
                    </a:p>
                    <a:p>
                      <a:endParaRPr lang="en-US" sz="1600" baseline="0" dirty="0" smtClean="0">
                        <a:sym typeface="Wingdings"/>
                      </a:endParaRPr>
                    </a:p>
                    <a:p>
                      <a:r>
                        <a:rPr lang="en-US" sz="1600" baseline="0" dirty="0" smtClean="0">
                          <a:sym typeface="Wingdings"/>
                        </a:rPr>
                        <a:t>Colistimethate is a prodrug of Colistin</a:t>
                      </a:r>
                    </a:p>
                    <a:p>
                      <a:r>
                        <a:rPr lang="en-US" sz="1600" baseline="0" dirty="0" smtClean="0">
                          <a:sym typeface="Wingdings"/>
                        </a:rPr>
                        <a:t>400 mg Colistimethate = 150 Colistin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Written</a:t>
                      </a:r>
                      <a:r>
                        <a:rPr lang="en-US" sz="1600" baseline="0" dirty="0" smtClean="0"/>
                        <a:t> ONLY for Colistin</a:t>
                      </a:r>
                      <a:endParaRPr lang="en-US" sz="1600" dirty="0"/>
                    </a:p>
                  </a:txBody>
                  <a:tcPr/>
                </a:tc>
              </a:tr>
              <a:tr h="6547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Amphotericin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Direct tubular Epithelia Cell toxicity</a:t>
                      </a:r>
                    </a:p>
                    <a:p>
                      <a:r>
                        <a:rPr lang="en-US" sz="1600" baseline="0" dirty="0" smtClean="0"/>
                        <a:t>Renal Arteriole Vasoconstriction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Salt Load 1 L NS</a:t>
                      </a:r>
                      <a:endParaRPr lang="en-US" sz="1600" dirty="0"/>
                    </a:p>
                  </a:txBody>
                  <a:tcPr/>
                </a:tc>
              </a:tr>
              <a:tr h="120608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Vancomycin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Tough</a:t>
                      </a:r>
                      <a:r>
                        <a:rPr lang="en-US" sz="1600" baseline="0" dirty="0" smtClean="0"/>
                        <a:t> must be</a:t>
                      </a:r>
                    </a:p>
                    <a:p>
                      <a:r>
                        <a:rPr lang="en-US" sz="1600" baseline="0" dirty="0" smtClean="0"/>
                        <a:t>&lt; 15 mg/L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Not a major nephrotoxin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935" y="285476"/>
            <a:ext cx="365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Antibiotics that cause Nephrotoxicity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8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453384"/>
              </p:ext>
            </p:extLst>
          </p:nvPr>
        </p:nvGraphicFramePr>
        <p:xfrm>
          <a:off x="158759" y="1069380"/>
          <a:ext cx="8985241" cy="3821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9280"/>
                <a:gridCol w="3808625"/>
                <a:gridCol w="1410712"/>
                <a:gridCol w="1906624"/>
              </a:tblGrid>
              <a:tr h="4379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Prevent</a:t>
                      </a:r>
                      <a:r>
                        <a:rPr lang="en-US" sz="1600" baseline="0" dirty="0" smtClean="0"/>
                        <a:t> toxicity</a:t>
                      </a:r>
                      <a:endParaRPr lang="en-US" sz="1600" dirty="0"/>
                    </a:p>
                  </a:txBody>
                  <a:tcPr/>
                </a:tc>
              </a:tr>
              <a:tr h="6839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Foscarnet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Tx</a:t>
                      </a:r>
                      <a:r>
                        <a:rPr lang="en-US" sz="1600" baseline="0" dirty="0" smtClean="0"/>
                        <a:t> CMV infection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65% of pts WILL develop nephro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Electrolytes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Hydration </a:t>
                      </a:r>
                      <a:endParaRPr lang="en-US" sz="1600" dirty="0"/>
                    </a:p>
                  </a:txBody>
                  <a:tcPr/>
                </a:tc>
              </a:tr>
              <a:tr h="269981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Tenofovir for HIV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(Truvada)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(Atripla)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Binds to hOAT1 anion transporter in proximal tube. </a:t>
                      </a:r>
                    </a:p>
                    <a:p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Tenofovir induced Fanconi Syndrome substances that should be absorbed is eliminated instead: </a:t>
                      </a:r>
                    </a:p>
                    <a:p>
                      <a:r>
                        <a:rPr lang="en-US" sz="1600" baseline="0" dirty="0" smtClean="0"/>
                        <a:t>   Tubular Acidosis</a:t>
                      </a:r>
                    </a:p>
                    <a:p>
                      <a:r>
                        <a:rPr lang="en-US" sz="1600" baseline="0" dirty="0" smtClean="0"/>
                        <a:t>   Phosphate </a:t>
                      </a:r>
                      <a:r>
                        <a:rPr lang="en-US" sz="1600" baseline="0" dirty="0" smtClean="0">
                          <a:sym typeface="Wingdings"/>
                        </a:rPr>
                        <a:t> affects bone</a:t>
                      </a:r>
                    </a:p>
                    <a:p>
                      <a:r>
                        <a:rPr lang="en-US" sz="1600" baseline="0" dirty="0" smtClean="0">
                          <a:sym typeface="Wingdings"/>
                        </a:rPr>
                        <a:t>   Hypokalemia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Low uric acid</a:t>
                      </a:r>
                    </a:p>
                    <a:p>
                      <a:r>
                        <a:rPr lang="en-US" sz="1600" dirty="0" smtClean="0"/>
                        <a:t>Low bicarb</a:t>
                      </a:r>
                    </a:p>
                    <a:p>
                      <a:r>
                        <a:rPr lang="en-US" sz="1600" dirty="0" smtClean="0"/>
                        <a:t>Low glucose</a:t>
                      </a:r>
                    </a:p>
                    <a:p>
                      <a:r>
                        <a:rPr lang="en-US" sz="1600" dirty="0" smtClean="0"/>
                        <a:t>Low phosphate</a:t>
                      </a:r>
                    </a:p>
                    <a:p>
                      <a:r>
                        <a:rPr lang="en-US" sz="1600" dirty="0" smtClean="0"/>
                        <a:t>Low 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8759" y="303326"/>
            <a:ext cx="367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Anti-Vials that cause Nephrotoxicity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4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283474"/>
              </p:ext>
            </p:extLst>
          </p:nvPr>
        </p:nvGraphicFramePr>
        <p:xfrm>
          <a:off x="94782" y="293501"/>
          <a:ext cx="8985241" cy="249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9280"/>
                <a:gridCol w="3808625"/>
                <a:gridCol w="1410712"/>
                <a:gridCol w="1906624"/>
              </a:tblGrid>
              <a:tr h="45792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Prevent</a:t>
                      </a:r>
                      <a:r>
                        <a:rPr lang="en-US" sz="1600" baseline="0" dirty="0" smtClean="0"/>
                        <a:t> toxicity</a:t>
                      </a:r>
                      <a:endParaRPr lang="en-US" sz="1600" dirty="0"/>
                    </a:p>
                  </a:txBody>
                  <a:tcPr/>
                </a:tc>
              </a:tr>
              <a:tr h="10162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ACE-I</a:t>
                      </a:r>
                    </a:p>
                    <a:p>
                      <a:r>
                        <a:rPr lang="en-US" sz="1600" dirty="0" smtClean="0"/>
                        <a:t>ARB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Increase vasodilation of efferent arteriole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BUN</a:t>
                      </a:r>
                    </a:p>
                    <a:p>
                      <a:r>
                        <a:rPr lang="en-US" sz="1600" dirty="0" err="1" smtClean="0"/>
                        <a:t>SCr</a:t>
                      </a:r>
                      <a:endParaRPr lang="en-US" sz="1600" dirty="0" smtClean="0"/>
                    </a:p>
                    <a:p>
                      <a:r>
                        <a:rPr lang="en-US" sz="1600" dirty="0" err="1" smtClean="0"/>
                        <a:t>hyPERkalemia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Tx </a:t>
                      </a:r>
                      <a:r>
                        <a:rPr lang="en-US" sz="1600" dirty="0" err="1" smtClean="0"/>
                        <a:t>hyPERkalemia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Start</a:t>
                      </a:r>
                      <a:r>
                        <a:rPr lang="en-US" sz="1600" baseline="0" dirty="0" smtClean="0"/>
                        <a:t> low dose</a:t>
                      </a:r>
                      <a:endParaRPr lang="en-US" sz="1600" dirty="0"/>
                    </a:p>
                  </a:txBody>
                  <a:tcPr/>
                </a:tc>
              </a:tr>
              <a:tr h="10162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NSAID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Prostaglandin vasodilate</a:t>
                      </a:r>
                      <a:r>
                        <a:rPr lang="en-US" sz="1600" baseline="0" dirty="0" smtClean="0"/>
                        <a:t> renal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NSAIDS </a:t>
                      </a:r>
                      <a:r>
                        <a:rPr lang="en-US" sz="1600" i="1" dirty="0" smtClean="0"/>
                        <a:t>Inhibit</a:t>
                      </a:r>
                      <a:r>
                        <a:rPr lang="en-US" sz="1600" dirty="0" smtClean="0"/>
                        <a:t> Prostaglandin dependent renal blood flow</a:t>
                      </a:r>
                      <a:r>
                        <a:rPr lang="en-US" sz="1600" baseline="0" dirty="0" smtClean="0"/>
                        <a:t> (vasoconstriction)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Decrease GFR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APAP</a:t>
                      </a:r>
                    </a:p>
                    <a:p>
                      <a:r>
                        <a:rPr lang="en-US" sz="1600" dirty="0" smtClean="0"/>
                        <a:t>Non-acetylated</a:t>
                      </a:r>
                      <a:r>
                        <a:rPr lang="en-US" sz="1600" baseline="0" dirty="0" smtClean="0"/>
                        <a:t> salicylates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166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374000"/>
              </p:ext>
            </p:extLst>
          </p:nvPr>
        </p:nvGraphicFramePr>
        <p:xfrm>
          <a:off x="134944" y="242976"/>
          <a:ext cx="8850184" cy="283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757"/>
                <a:gridCol w="3582723"/>
                <a:gridCol w="1484494"/>
                <a:gridCol w="20462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Prevent</a:t>
                      </a:r>
                      <a:r>
                        <a:rPr lang="en-US" sz="1600" baseline="0" dirty="0" smtClean="0"/>
                        <a:t> toxicity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Radio</a:t>
                      </a:r>
                      <a:r>
                        <a:rPr lang="en-US" sz="1600" baseline="0" dirty="0" smtClean="0"/>
                        <a:t> Contrast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Direct tubular cell toxicity</a:t>
                      </a:r>
                    </a:p>
                    <a:p>
                      <a:r>
                        <a:rPr lang="en-US" sz="1600" baseline="0" dirty="0" smtClean="0"/>
                        <a:t>Increase Oxygen free radicals</a:t>
                      </a:r>
                    </a:p>
                    <a:p>
                      <a:r>
                        <a:rPr lang="en-US" sz="1600" baseline="0" dirty="0" smtClean="0"/>
                        <a:t>hyperosmolarity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Saline hydration:</a:t>
                      </a:r>
                    </a:p>
                    <a:p>
                      <a:r>
                        <a:rPr lang="en-US" sz="1600" dirty="0" smtClean="0"/>
                        <a:t>12</a:t>
                      </a:r>
                      <a:r>
                        <a:rPr lang="en-US" sz="1600" baseline="0" dirty="0" smtClean="0"/>
                        <a:t> hours before</a:t>
                      </a:r>
                    </a:p>
                    <a:p>
                      <a:r>
                        <a:rPr lang="en-US" sz="1600" baseline="0" dirty="0" smtClean="0"/>
                        <a:t>12 hours after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Cyclosporine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Decrease</a:t>
                      </a:r>
                      <a:r>
                        <a:rPr lang="en-US" sz="1600" baseline="0" dirty="0" smtClean="0"/>
                        <a:t> Acute renal transplant rejection, not chronic. </a:t>
                      </a:r>
                    </a:p>
                    <a:p>
                      <a:r>
                        <a:rPr lang="en-US" sz="1600" baseline="0" dirty="0" smtClean="0"/>
                        <a:t>Interstitial nephritis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Increase </a:t>
                      </a:r>
                      <a:r>
                        <a:rPr lang="en-US" sz="1600" i="1" dirty="0" err="1" smtClean="0"/>
                        <a:t>SCr</a:t>
                      </a:r>
                      <a:endParaRPr lang="en-US" sz="1600" i="1" dirty="0" smtClean="0"/>
                    </a:p>
                    <a:p>
                      <a:r>
                        <a:rPr lang="en-US" sz="1600" dirty="0" smtClean="0"/>
                        <a:t>Decrease CrCl</a:t>
                      </a:r>
                    </a:p>
                    <a:p>
                      <a:r>
                        <a:rPr lang="en-US" sz="1600" dirty="0" smtClean="0"/>
                        <a:t>Hyperkalemia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Dextran</a:t>
                      </a:r>
                    </a:p>
                    <a:p>
                      <a:r>
                        <a:rPr lang="en-US" sz="1600" dirty="0" smtClean="0"/>
                        <a:t>Mannitol</a:t>
                      </a:r>
                    </a:p>
                    <a:p>
                      <a:r>
                        <a:rPr lang="en-US" sz="1600" dirty="0" smtClean="0"/>
                        <a:t>PEG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Osmotic Nephrosis from renal swelling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200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107895"/>
              </p:ext>
            </p:extLst>
          </p:nvPr>
        </p:nvGraphicFramePr>
        <p:xfrm>
          <a:off x="94781" y="2373966"/>
          <a:ext cx="8852547" cy="2103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3959"/>
                <a:gridCol w="5948588"/>
              </a:tblGrid>
              <a:tr h="45792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Drugs that cause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SIADH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MOA</a:t>
                      </a:r>
                      <a:endParaRPr lang="en-US" sz="1600" dirty="0"/>
                    </a:p>
                  </a:txBody>
                  <a:tcPr/>
                </a:tc>
              </a:tr>
              <a:tr h="45792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SSRI</a:t>
                      </a:r>
                    </a:p>
                    <a:p>
                      <a:r>
                        <a:rPr lang="en-US" sz="1600" dirty="0" smtClean="0"/>
                        <a:t>Or</a:t>
                      </a:r>
                    </a:p>
                    <a:p>
                      <a:r>
                        <a:rPr lang="en-US" sz="1600" dirty="0" smtClean="0"/>
                        <a:t>Carbamazepine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Stimulates </a:t>
                      </a:r>
                      <a:r>
                        <a:rPr lang="en-US" sz="1600" dirty="0" smtClean="0"/>
                        <a:t>ADH from hypothalamus </a:t>
                      </a:r>
                    </a:p>
                    <a:p>
                      <a:r>
                        <a:rPr lang="en-US" sz="1600" dirty="0" smtClean="0"/>
                        <a:t>Onset</a:t>
                      </a:r>
                      <a:r>
                        <a:rPr lang="en-US" sz="1600" baseline="0" dirty="0" smtClean="0"/>
                        <a:t> 1-3 weeks after initiation</a:t>
                      </a:r>
                      <a:endParaRPr lang="en-US" sz="1600" dirty="0"/>
                    </a:p>
                  </a:txBody>
                  <a:tcPr/>
                </a:tc>
              </a:tr>
              <a:tr h="45792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Sulfonylureas -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DM2</a:t>
                      </a:r>
                    </a:p>
                    <a:p>
                      <a:r>
                        <a:rPr lang="en-US" sz="1600" dirty="0" smtClean="0"/>
                        <a:t>Glipizide,</a:t>
                      </a:r>
                      <a:r>
                        <a:rPr lang="en-US" sz="1600" baseline="0" dirty="0" smtClean="0"/>
                        <a:t> glyburide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SIADH</a:t>
                      </a:r>
                    </a:p>
                    <a:p>
                      <a:r>
                        <a:rPr lang="en-US" sz="1600" dirty="0" smtClean="0"/>
                        <a:t>Most common with chlorpropamide</a:t>
                      </a:r>
                    </a:p>
                    <a:p>
                      <a:r>
                        <a:rPr lang="en-US" sz="1600" dirty="0" smtClean="0"/>
                        <a:t>Stimulate</a:t>
                      </a:r>
                      <a:r>
                        <a:rPr lang="en-US" sz="1600" baseline="0" dirty="0" smtClean="0"/>
                        <a:t> ADH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700876"/>
              </p:ext>
            </p:extLst>
          </p:nvPr>
        </p:nvGraphicFramePr>
        <p:xfrm>
          <a:off x="94781" y="4793652"/>
          <a:ext cx="89852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5080"/>
                <a:gridCol w="2995080"/>
                <a:gridCol w="2995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 to Tx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SIADH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Demeclocycline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Antibiotic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Off label or SIADH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Conivaptan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Vasopressin</a:t>
                      </a:r>
                      <a:r>
                        <a:rPr lang="en-US" sz="1600" baseline="0" dirty="0" smtClean="0"/>
                        <a:t> Inhibitor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Substrate of CYP3A4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4781" y="148411"/>
            <a:ext cx="88525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ADH conserves water. Too much ADH = fluid </a:t>
            </a:r>
            <a:r>
              <a:rPr lang="en-US" dirty="0" smtClean="0"/>
              <a:t>overload</a:t>
            </a:r>
          </a:p>
          <a:p>
            <a:endParaRPr lang="en-US" dirty="0"/>
          </a:p>
          <a:p>
            <a:r>
              <a:rPr lang="en-US" b="1" dirty="0" smtClean="0"/>
              <a:t>Syndrome </a:t>
            </a:r>
            <a:r>
              <a:rPr lang="en-US" b="1" dirty="0"/>
              <a:t>of inappropriate antidiuretic hormone secretion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SIADH</a:t>
            </a:r>
            <a:r>
              <a:rPr lang="en-US" dirty="0"/>
              <a:t>):  is characterized by excessive release of antidiuretic hormone from the posterior pituitary gland or another source. The result is hyponatremia and sometimes fluid </a:t>
            </a:r>
            <a:r>
              <a:rPr lang="en-US" dirty="0" smtClean="0"/>
              <a:t>overload</a:t>
            </a:r>
          </a:p>
          <a:p>
            <a:endParaRPr lang="en-US" dirty="0"/>
          </a:p>
          <a:p>
            <a:r>
              <a:rPr lang="en-US" dirty="0" smtClean="0"/>
              <a:t>Note: Hormone is off balance. NOT kidneys (normal renal function, adrenal and thyroid)</a:t>
            </a:r>
          </a:p>
        </p:txBody>
      </p:sp>
    </p:spTree>
    <p:extLst>
      <p:ext uri="{BB962C8B-B14F-4D97-AF65-F5344CB8AC3E}">
        <p14:creationId xmlns:p14="http://schemas.microsoft.com/office/powerpoint/2010/main" val="2182693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432" y="246452"/>
            <a:ext cx="871985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Diabetes Insipidus (DI)</a:t>
            </a:r>
            <a:r>
              <a:rPr lang="en-US" dirty="0" smtClean="0"/>
              <a:t>: </a:t>
            </a:r>
            <a:r>
              <a:rPr lang="en-US" dirty="0"/>
              <a:t>is a condition characterized by excessive thirst and excretion of large amounts of severely diluted urine, with reduction of fluid intake having no effect on the concentration of the urine.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Central Diabetes Insipidus</a:t>
            </a:r>
            <a:r>
              <a:rPr lang="en-US" dirty="0" smtClean="0"/>
              <a:t>: </a:t>
            </a:r>
            <a:r>
              <a:rPr lang="en-US" i="1" dirty="0" smtClean="0"/>
              <a:t>Deficiency</a:t>
            </a:r>
            <a:r>
              <a:rPr lang="en-US" dirty="0" smtClean="0"/>
              <a:t> in ADH release</a:t>
            </a:r>
          </a:p>
          <a:p>
            <a:endParaRPr lang="en-US" dirty="0"/>
          </a:p>
          <a:p>
            <a:r>
              <a:rPr lang="en-US" b="1" dirty="0" smtClean="0"/>
              <a:t>Nephrogenic Diabetes Insipidus: </a:t>
            </a:r>
            <a:r>
              <a:rPr lang="en-US" dirty="0" smtClean="0"/>
              <a:t>Kidney has inability to respond to ADH</a:t>
            </a:r>
          </a:p>
          <a:p>
            <a:endParaRPr lang="en-US" dirty="0"/>
          </a:p>
          <a:p>
            <a:r>
              <a:rPr lang="en-US" b="1" dirty="0" smtClean="0"/>
              <a:t>Central </a:t>
            </a:r>
            <a:r>
              <a:rPr lang="en-US" b="1" dirty="0" err="1" smtClean="0"/>
              <a:t>Vs</a:t>
            </a:r>
            <a:r>
              <a:rPr lang="en-US" b="1" dirty="0" smtClean="0"/>
              <a:t> Nephrogenic DI</a:t>
            </a:r>
          </a:p>
          <a:p>
            <a:r>
              <a:rPr lang="en-US" dirty="0" smtClean="0"/>
              <a:t>Give Vasopressin (ADH). If urine increases in osmolality, then pt has Central DI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6432" y="3755776"/>
            <a:ext cx="8719854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Drug induced DI</a:t>
            </a:r>
          </a:p>
          <a:p>
            <a:r>
              <a:rPr lang="en-US" i="1" dirty="0" smtClean="0"/>
              <a:t>Lithium: </a:t>
            </a:r>
            <a:r>
              <a:rPr lang="en-US" dirty="0" smtClean="0"/>
              <a:t>Accumulation of Li in collecting tubule cells through Na channels. “Takes over Na”</a:t>
            </a:r>
          </a:p>
          <a:p>
            <a:r>
              <a:rPr lang="en-US" dirty="0"/>
              <a:t>	</a:t>
            </a:r>
            <a:r>
              <a:rPr lang="en-US" dirty="0" smtClean="0"/>
              <a:t>Treatment: </a:t>
            </a:r>
            <a:r>
              <a:rPr lang="en-US" dirty="0" err="1" smtClean="0"/>
              <a:t>HyPOtonic</a:t>
            </a:r>
            <a:r>
              <a:rPr lang="en-US" dirty="0" smtClean="0"/>
              <a:t> Saline (avoid hypernatremia)</a:t>
            </a:r>
          </a:p>
          <a:p>
            <a:r>
              <a:rPr lang="en-US" dirty="0"/>
              <a:t>	</a:t>
            </a:r>
            <a:r>
              <a:rPr lang="en-US" dirty="0" smtClean="0"/>
              <a:t>		Dialysis </a:t>
            </a:r>
          </a:p>
          <a:p>
            <a:r>
              <a:rPr lang="en-US" dirty="0"/>
              <a:t>	</a:t>
            </a:r>
            <a:r>
              <a:rPr lang="en-US" dirty="0" smtClean="0"/>
              <a:t>		Amiloride: potassium sparing diuretic by closing Na channels</a:t>
            </a:r>
            <a:endParaRPr lang="en-US" dirty="0"/>
          </a:p>
          <a:p>
            <a:r>
              <a:rPr lang="en-US" dirty="0"/>
              <a:t>Amiodarone</a:t>
            </a:r>
          </a:p>
          <a:p>
            <a:r>
              <a:rPr lang="en-US" dirty="0" smtClean="0"/>
              <a:t>Amphotericin</a:t>
            </a:r>
            <a:endParaRPr lang="en-US" dirty="0"/>
          </a:p>
          <a:p>
            <a:r>
              <a:rPr lang="en-US" dirty="0"/>
              <a:t>Cidofovir</a:t>
            </a:r>
          </a:p>
          <a:p>
            <a:r>
              <a:rPr lang="en-US" dirty="0"/>
              <a:t>Colchicine</a:t>
            </a:r>
          </a:p>
          <a:p>
            <a:r>
              <a:rPr lang="en-US" dirty="0" smtClean="0"/>
              <a:t>Demeclocycline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6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562" y="151663"/>
            <a:ext cx="877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Acute Renal Failure: Abrupt and sustained decrease in renal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33206" y="947892"/>
            <a:ext cx="2451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Check </a:t>
            </a:r>
            <a:r>
              <a:rPr lang="en-US" dirty="0" err="1" smtClean="0"/>
              <a:t>SCr</a:t>
            </a:r>
            <a:r>
              <a:rPr lang="en-US" dirty="0" smtClean="0"/>
              <a:t> if pt has</a:t>
            </a:r>
          </a:p>
          <a:p>
            <a:pPr algn="ctr"/>
            <a:r>
              <a:rPr lang="en-US" dirty="0" smtClean="0"/>
              <a:t>ARF (acute renal failure)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7440" y="2416779"/>
            <a:ext cx="1683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Baseline</a:t>
            </a:r>
          </a:p>
          <a:p>
            <a:pPr algn="ctr"/>
            <a:r>
              <a:rPr lang="en-US" b="1" dirty="0" err="1" smtClean="0"/>
              <a:t>SCr</a:t>
            </a:r>
            <a:r>
              <a:rPr lang="en-US" b="1" dirty="0" smtClean="0"/>
              <a:t> &lt; 2.5 mg/</a:t>
            </a:r>
            <a:r>
              <a:rPr lang="en-US" b="1" dirty="0" err="1" smtClean="0"/>
              <a:t>dL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81636" y="2416088"/>
            <a:ext cx="1683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Baseline </a:t>
            </a:r>
          </a:p>
          <a:p>
            <a:pPr algn="ctr"/>
            <a:r>
              <a:rPr lang="en-US" b="1" dirty="0" err="1" smtClean="0"/>
              <a:t>SCr</a:t>
            </a:r>
            <a:r>
              <a:rPr lang="en-US" b="1" dirty="0" smtClean="0"/>
              <a:t> &gt; 2.5 </a:t>
            </a:r>
            <a:r>
              <a:rPr lang="en-US" b="1" dirty="0"/>
              <a:t>mg/</a:t>
            </a:r>
            <a:r>
              <a:rPr lang="en-US" b="1" dirty="0" err="1" smtClean="0"/>
              <a:t>dL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5229" y="2416088"/>
            <a:ext cx="145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SCr</a:t>
            </a:r>
            <a:r>
              <a:rPr lang="en-US" dirty="0" smtClean="0"/>
              <a:t>   0.6 – 1.2 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0670" y="3676439"/>
            <a:ext cx="8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1292577" y="2785420"/>
            <a:ext cx="0" cy="8910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" idx="2"/>
            <a:endCxn id="7" idx="0"/>
          </p:cNvCxnSpPr>
          <p:nvPr/>
        </p:nvCxnSpPr>
        <p:spPr>
          <a:xfrm flipH="1">
            <a:off x="1292577" y="1594223"/>
            <a:ext cx="2866386" cy="821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3" idx="2"/>
            <a:endCxn id="5" idx="0"/>
          </p:cNvCxnSpPr>
          <p:nvPr/>
        </p:nvCxnSpPr>
        <p:spPr>
          <a:xfrm>
            <a:off x="4158963" y="1594223"/>
            <a:ext cx="1" cy="822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2"/>
            <a:endCxn id="6" idx="0"/>
          </p:cNvCxnSpPr>
          <p:nvPr/>
        </p:nvCxnSpPr>
        <p:spPr>
          <a:xfrm>
            <a:off x="4158963" y="1594223"/>
            <a:ext cx="2964197" cy="821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44665" y="3722605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 Increase by</a:t>
            </a:r>
          </a:p>
          <a:p>
            <a:pPr algn="ctr"/>
            <a:r>
              <a:rPr lang="en-US" b="1" dirty="0" smtClean="0"/>
              <a:t>0.5 mg/</a:t>
            </a:r>
            <a:r>
              <a:rPr lang="en-US" b="1" dirty="0" err="1" smtClean="0"/>
              <a:t>dL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408862" y="3722605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 Increase by</a:t>
            </a:r>
          </a:p>
          <a:p>
            <a:pPr algn="ctr"/>
            <a:r>
              <a:rPr lang="en-US" b="1" dirty="0" smtClean="0"/>
              <a:t>1 mg/</a:t>
            </a:r>
            <a:r>
              <a:rPr lang="en-US" b="1" dirty="0" err="1" smtClean="0"/>
              <a:t>dL</a:t>
            </a:r>
            <a:endParaRPr lang="en-US" b="1" dirty="0"/>
          </a:p>
        </p:txBody>
      </p:sp>
      <p:cxnSp>
        <p:nvCxnSpPr>
          <p:cNvPr id="25" name="Straight Arrow Connector 24"/>
          <p:cNvCxnSpPr>
            <a:stCxn id="5" idx="2"/>
            <a:endCxn id="22" idx="0"/>
          </p:cNvCxnSpPr>
          <p:nvPr/>
        </p:nvCxnSpPr>
        <p:spPr>
          <a:xfrm flipH="1">
            <a:off x="4158963" y="3063110"/>
            <a:ext cx="1" cy="659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23" idx="0"/>
          </p:cNvCxnSpPr>
          <p:nvPr/>
        </p:nvCxnSpPr>
        <p:spPr>
          <a:xfrm>
            <a:off x="7123160" y="3062419"/>
            <a:ext cx="0" cy="660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19136" y="5194448"/>
            <a:ext cx="1279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Then pt has</a:t>
            </a:r>
          </a:p>
          <a:p>
            <a:pPr algn="ctr"/>
            <a:r>
              <a:rPr lang="en-US" dirty="0" smtClean="0"/>
              <a:t>ARF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483332" y="5194448"/>
            <a:ext cx="1279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Then pt has</a:t>
            </a:r>
          </a:p>
          <a:p>
            <a:pPr algn="ctr"/>
            <a:r>
              <a:rPr lang="en-US" dirty="0" smtClean="0"/>
              <a:t>ARF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3" idx="2"/>
            <a:endCxn id="38" idx="0"/>
          </p:cNvCxnSpPr>
          <p:nvPr/>
        </p:nvCxnSpPr>
        <p:spPr>
          <a:xfrm>
            <a:off x="7123160" y="4368936"/>
            <a:ext cx="0" cy="825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7" idx="0"/>
          </p:cNvCxnSpPr>
          <p:nvPr/>
        </p:nvCxnSpPr>
        <p:spPr>
          <a:xfrm>
            <a:off x="4158963" y="4368936"/>
            <a:ext cx="1" cy="825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68025" y="6309478"/>
            <a:ext cx="2542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Classify ARF on next slide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 rot="16200000">
            <a:off x="5406712" y="3751506"/>
            <a:ext cx="468699" cy="46472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7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635000"/>
            <a:ext cx="6680200" cy="6223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0606" y="63184"/>
            <a:ext cx="8662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RIFLE (Risk, Injury, Failure, Loss, End stage) classification scheme for </a:t>
            </a:r>
            <a:r>
              <a:rPr lang="en-US" dirty="0" smtClean="0"/>
              <a:t>ARF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/>
              <a:t>Patients can be classified either by GFR criteria or by UO </a:t>
            </a:r>
            <a:r>
              <a:rPr lang="en-US" dirty="0" smtClean="0"/>
              <a:t>criteria. Whichever is worse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5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59" y="42828"/>
            <a:ext cx="858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Causes of ARF: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233" y="499478"/>
            <a:ext cx="8386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Pre-Renal: inadequate </a:t>
            </a:r>
            <a:r>
              <a:rPr lang="en-US" dirty="0"/>
              <a:t>blood flow to the </a:t>
            </a:r>
            <a:r>
              <a:rPr lang="en-US" dirty="0" smtClean="0"/>
              <a:t>kidneys known as Hypoperfusion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163107"/>
              </p:ext>
            </p:extLst>
          </p:nvPr>
        </p:nvGraphicFramePr>
        <p:xfrm>
          <a:off x="227474" y="987469"/>
          <a:ext cx="8465921" cy="239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54179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Decrease in Blood 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Hemorrhage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Volume Depletion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Diuretics</a:t>
                      </a:r>
                    </a:p>
                    <a:p>
                      <a:r>
                        <a:rPr lang="en-US" dirty="0" smtClean="0"/>
                        <a:t>Burns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Ineffective Arterial 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CHF</a:t>
                      </a:r>
                    </a:p>
                    <a:p>
                      <a:r>
                        <a:rPr lang="en-US" dirty="0" smtClean="0"/>
                        <a:t>Ascites: accumulation of fluid in the peritoneal cavity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Hemodynamic (movement)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NSAIDS</a:t>
                      </a:r>
                      <a:r>
                        <a:rPr lang="en-US" dirty="0" smtClean="0"/>
                        <a:t>, ACE-I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22290"/>
              </p:ext>
            </p:extLst>
          </p:nvPr>
        </p:nvGraphicFramePr>
        <p:xfrm>
          <a:off x="227474" y="4633253"/>
          <a:ext cx="8465921" cy="16560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54179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 obstruction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Prostate,</a:t>
                      </a:r>
                      <a:r>
                        <a:rPr lang="en-US" baseline="0" dirty="0" smtClean="0"/>
                        <a:t> tumors, renal calculi (kidney stones)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Urinary Caliculi aka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kidney</a:t>
                      </a:r>
                      <a:r>
                        <a:rPr lang="en-US" baseline="0" dirty="0" smtClean="0"/>
                        <a:t> stones</a:t>
                      </a:r>
                      <a:r>
                        <a:rPr lang="en-US" dirty="0" smtClean="0"/>
                        <a:t>:  </a:t>
                      </a:r>
                    </a:p>
                    <a:p>
                      <a:r>
                        <a:rPr lang="en-US" dirty="0" smtClean="0"/>
                        <a:t>   Triamterene (K sparing diuretic)</a:t>
                      </a:r>
                    </a:p>
                    <a:p>
                      <a:r>
                        <a:rPr lang="en-US" dirty="0" smtClean="0"/>
                        <a:t>   Indinavir (PI for HIV)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7474" y="4189481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) Post-Renal Failure: Outflow Obstruction in the urinary 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9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59" y="42828"/>
            <a:ext cx="858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Causes of ARF: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233" y="637095"/>
            <a:ext cx="8386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3) Intrinsic </a:t>
            </a:r>
            <a:r>
              <a:rPr lang="en-US" dirty="0"/>
              <a:t>Renal Failure: problem with the kidneys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47366"/>
              </p:ext>
            </p:extLst>
          </p:nvPr>
        </p:nvGraphicFramePr>
        <p:xfrm>
          <a:off x="227474" y="1139129"/>
          <a:ext cx="8465921" cy="30695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5417921"/>
              </a:tblGrid>
              <a:tr h="536063">
                <a:tc>
                  <a:txBody>
                    <a:bodyPr/>
                    <a:lstStyle/>
                    <a:p>
                      <a:r>
                        <a:rPr lang="en-US" dirty="0" smtClean="0"/>
                        <a:t>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</a:tr>
              <a:tr h="536063">
                <a:tc>
                  <a:txBody>
                    <a:bodyPr/>
                    <a:lstStyle/>
                    <a:p>
                      <a:r>
                        <a:rPr lang="en-US" dirty="0" smtClean="0"/>
                        <a:t>Vasculitis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inflammation of vessels</a:t>
                      </a:r>
                      <a:endParaRPr lang="en-US" dirty="0"/>
                    </a:p>
                  </a:txBody>
                  <a:tcPr/>
                </a:tc>
              </a:tr>
              <a:tr h="536063">
                <a:tc>
                  <a:txBody>
                    <a:bodyPr/>
                    <a:lstStyle/>
                    <a:p>
                      <a:r>
                        <a:rPr lang="en-US" dirty="0" smtClean="0"/>
                        <a:t>Acute</a:t>
                      </a:r>
                      <a:r>
                        <a:rPr lang="en-US" baseline="0" dirty="0" smtClean="0"/>
                        <a:t> glomerulonephritis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Inflammation</a:t>
                      </a:r>
                      <a:r>
                        <a:rPr lang="en-US" baseline="0" dirty="0" smtClean="0"/>
                        <a:t> of glomerular </a:t>
                      </a:r>
                      <a:endParaRPr lang="en-US" dirty="0"/>
                    </a:p>
                  </a:txBody>
                  <a:tcPr/>
                </a:tc>
              </a:tr>
              <a:tr h="536063">
                <a:tc>
                  <a:txBody>
                    <a:bodyPr/>
                    <a:lstStyle/>
                    <a:p>
                      <a:r>
                        <a:rPr lang="en-US" dirty="0" smtClean="0"/>
                        <a:t>Interstitial</a:t>
                      </a:r>
                      <a:r>
                        <a:rPr lang="en-US" baseline="0" dirty="0" smtClean="0"/>
                        <a:t> nephritis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Space between kidney tubules become inflamed</a:t>
                      </a:r>
                      <a:endParaRPr lang="en-US" dirty="0"/>
                    </a:p>
                  </a:txBody>
                  <a:tcPr/>
                </a:tc>
              </a:tr>
              <a:tr h="925259">
                <a:tc>
                  <a:txBody>
                    <a:bodyPr/>
                    <a:lstStyle/>
                    <a:p>
                      <a:r>
                        <a:rPr lang="en-US" dirty="0" smtClean="0"/>
                        <a:t>Acute tubular necrosis (ATN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Slide 9-12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57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88047"/>
              </p:ext>
            </p:extLst>
          </p:nvPr>
        </p:nvGraphicFramePr>
        <p:xfrm>
          <a:off x="208517" y="823353"/>
          <a:ext cx="8700899" cy="3555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715"/>
                <a:gridCol w="2408757"/>
                <a:gridCol w="5226427"/>
              </a:tblGrid>
              <a:tr h="5146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</a:tr>
              <a:tr h="1649661">
                <a:tc>
                  <a:txBody>
                    <a:bodyPr/>
                    <a:lstStyle/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dirty="0" smtClean="0"/>
                        <a:t>Phase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0"/>
                        <a:buChar char="ê"/>
                      </a:pPr>
                      <a:r>
                        <a:rPr lang="en-US" dirty="0" smtClean="0"/>
                        <a:t>Urine</a:t>
                      </a:r>
                      <a:r>
                        <a:rPr lang="en-US" baseline="0" dirty="0" smtClean="0"/>
                        <a:t> Production</a:t>
                      </a:r>
                    </a:p>
                    <a:p>
                      <a:pPr marL="0" indent="0">
                        <a:buFont typeface="Wingdings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baseline="0" dirty="0" smtClean="0"/>
                        <a:t>50-500-1000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r>
                        <a:rPr lang="en-US" baseline="0" dirty="0" smtClean="0"/>
                        <a:t> Production     &gt; 1000           mL/day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Non-Oliguric failure     400 – 1000  mL/day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Oliguria Production     50 – 400       mL/Day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Anuria   Production      &lt; 50              mL/day</a:t>
                      </a:r>
                      <a:endParaRPr lang="en-US" dirty="0"/>
                    </a:p>
                  </a:txBody>
                  <a:tcPr/>
                </a:tc>
              </a:tr>
              <a:tr h="514638"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Diuretic</a:t>
                      </a:r>
                      <a:r>
                        <a:rPr lang="en-US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Period of Increased Urine production</a:t>
                      </a:r>
                      <a:endParaRPr lang="en-US" dirty="0"/>
                    </a:p>
                  </a:txBody>
                  <a:tcPr/>
                </a:tc>
              </a:tr>
              <a:tr h="514638"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Recovery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take weeks to months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8517" y="346154"/>
            <a:ext cx="166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Phases of ARF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7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77481"/>
              </p:ext>
            </p:extLst>
          </p:nvPr>
        </p:nvGraphicFramePr>
        <p:xfrm>
          <a:off x="265388" y="812719"/>
          <a:ext cx="7745588" cy="165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7917"/>
                <a:gridCol w="4037671"/>
              </a:tblGrid>
              <a:tr h="4129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BUN (Blood Urea Nitrogen)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</a:tr>
              <a:tr h="41295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 BUN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– 20 mg/</a:t>
                      </a:r>
                      <a:r>
                        <a:rPr lang="en-US" dirty="0" err="1" smtClean="0"/>
                        <a:t>dL</a:t>
                      </a:r>
                      <a:endParaRPr lang="en-US" dirty="0"/>
                    </a:p>
                  </a:txBody>
                  <a:tcPr/>
                </a:tc>
              </a:tr>
              <a:tr h="41295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 BUN</a:t>
                      </a:r>
                      <a:r>
                        <a:rPr lang="en-US" baseline="0" dirty="0" smtClean="0"/>
                        <a:t> : </a:t>
                      </a:r>
                      <a:r>
                        <a:rPr lang="en-US" dirty="0" smtClean="0"/>
                        <a:t>Creatinine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 : 1</a:t>
                      </a:r>
                      <a:endParaRPr lang="en-US" dirty="0"/>
                    </a:p>
                  </a:txBody>
                  <a:tcPr/>
                </a:tc>
              </a:tr>
              <a:tr h="412950">
                <a:tc>
                  <a:txBody>
                    <a:bodyPr/>
                    <a:lstStyle/>
                    <a:p>
                      <a:r>
                        <a:rPr lang="en-US" dirty="0" smtClean="0"/>
                        <a:t>Pre-Renal BUN</a:t>
                      </a:r>
                      <a:r>
                        <a:rPr lang="en-US" baseline="0" dirty="0" smtClean="0"/>
                        <a:t> : Creatinine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20 : 1    (increase in BUN)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2694" y="66007"/>
            <a:ext cx="95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176203"/>
              </p:ext>
            </p:extLst>
          </p:nvPr>
        </p:nvGraphicFramePr>
        <p:xfrm>
          <a:off x="265388" y="2775586"/>
          <a:ext cx="7745588" cy="1238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7917"/>
                <a:gridCol w="4037671"/>
              </a:tblGrid>
              <a:tr h="4129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Specific Gravity of Urine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</a:tr>
              <a:tr h="41295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1.000 - 1.030.</a:t>
                      </a:r>
                      <a:endParaRPr lang="en-US" dirty="0"/>
                    </a:p>
                  </a:txBody>
                  <a:tcPr/>
                </a:tc>
              </a:tr>
              <a:tr h="412950">
                <a:tc>
                  <a:txBody>
                    <a:bodyPr/>
                    <a:lstStyle/>
                    <a:p>
                      <a:r>
                        <a:rPr lang="en-US" dirty="0" smtClean="0"/>
                        <a:t>Pre-Renal Azotemia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1.020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479329"/>
              </p:ext>
            </p:extLst>
          </p:nvPr>
        </p:nvGraphicFramePr>
        <p:xfrm>
          <a:off x="265388" y="4481793"/>
          <a:ext cx="7745588" cy="1238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7917"/>
                <a:gridCol w="4037671"/>
              </a:tblGrid>
              <a:tr h="4129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Protein-uria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29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Hemat-uria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29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Eosinophils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68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752" y="514405"/>
            <a:ext cx="486543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Nephrotoxic Dietary </a:t>
            </a:r>
            <a:r>
              <a:rPr lang="en-US" u="sng" dirty="0" smtClean="0"/>
              <a:t>Supplements</a:t>
            </a:r>
          </a:p>
          <a:p>
            <a:endParaRPr lang="en-US" u="sng" dirty="0" smtClean="0"/>
          </a:p>
          <a:p>
            <a:r>
              <a:rPr lang="en-US" dirty="0"/>
              <a:t>Aristolochic Acid</a:t>
            </a:r>
          </a:p>
          <a:p>
            <a:r>
              <a:rPr lang="en-US" dirty="0"/>
              <a:t>L-lysine: ATN </a:t>
            </a:r>
          </a:p>
          <a:p>
            <a:r>
              <a:rPr lang="en-US" dirty="0"/>
              <a:t>Pennyroyal: ATN</a:t>
            </a:r>
          </a:p>
          <a:p>
            <a:r>
              <a:rPr lang="en-US" dirty="0"/>
              <a:t>Thunder god vine:  ? Hypotensive shock</a:t>
            </a:r>
          </a:p>
          <a:p>
            <a:r>
              <a:rPr lang="en-US" dirty="0"/>
              <a:t>Vitamin C: Crystalluria</a:t>
            </a:r>
          </a:p>
          <a:p>
            <a:r>
              <a:rPr lang="en-US" dirty="0"/>
              <a:t>Willow Bark: refer to NSAIDs</a:t>
            </a:r>
          </a:p>
          <a:p>
            <a:r>
              <a:rPr lang="en-US" dirty="0"/>
              <a:t>Wormwood oil: ARF secondary to rhabdomyolysis</a:t>
            </a:r>
          </a:p>
          <a:p>
            <a:r>
              <a:rPr lang="en-US" dirty="0"/>
              <a:t>Yellow oleander: ATN</a:t>
            </a:r>
          </a:p>
          <a:p>
            <a:endParaRPr lang="en-US" u="sng" dirty="0"/>
          </a:p>
        </p:txBody>
      </p:sp>
      <p:sp>
        <p:nvSpPr>
          <p:cNvPr id="5" name="Rectangle 4"/>
          <p:cNvSpPr/>
          <p:nvPr/>
        </p:nvSpPr>
        <p:spPr>
          <a:xfrm>
            <a:off x="448752" y="1196887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2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632" y="103917"/>
            <a:ext cx="637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Drug Induced Nephrotoxicity damages Proximal and distal tubules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748" y="898390"/>
            <a:ext cx="63500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632" y="4241290"/>
            <a:ext cx="1944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Metabolic Acidosis</a:t>
            </a:r>
          </a:p>
          <a:p>
            <a:r>
              <a:rPr lang="en-US" dirty="0" smtClean="0"/>
              <a:t>Bicarbonate</a:t>
            </a:r>
          </a:p>
          <a:p>
            <a:r>
              <a:rPr lang="en-US" dirty="0" smtClean="0"/>
              <a:t>Glycosuria</a:t>
            </a:r>
          </a:p>
        </p:txBody>
      </p:sp>
      <p:sp>
        <p:nvSpPr>
          <p:cNvPr id="8" name="Rectangle 7"/>
          <p:cNvSpPr/>
          <p:nvPr/>
        </p:nvSpPr>
        <p:spPr>
          <a:xfrm>
            <a:off x="2182615" y="4190564"/>
            <a:ext cx="22066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Electrolytes</a:t>
            </a:r>
          </a:p>
          <a:p>
            <a:r>
              <a:rPr lang="en-US" dirty="0" smtClean="0"/>
              <a:t>Hypophosphatemia</a:t>
            </a:r>
            <a:endParaRPr lang="en-US" dirty="0"/>
          </a:p>
          <a:p>
            <a:r>
              <a:rPr lang="en-US" dirty="0"/>
              <a:t>Hypouricemia</a:t>
            </a:r>
          </a:p>
          <a:p>
            <a:r>
              <a:rPr lang="en-US" dirty="0"/>
              <a:t>Hypokalemia</a:t>
            </a:r>
          </a:p>
          <a:p>
            <a:r>
              <a:rPr lang="en-US" dirty="0"/>
              <a:t>Hypomagnesemia</a:t>
            </a:r>
          </a:p>
        </p:txBody>
      </p:sp>
      <p:cxnSp>
        <p:nvCxnSpPr>
          <p:cNvPr id="10" name="Straight Connector 9"/>
          <p:cNvCxnSpPr>
            <a:endCxn id="7" idx="0"/>
          </p:cNvCxnSpPr>
          <p:nvPr/>
        </p:nvCxnSpPr>
        <p:spPr>
          <a:xfrm flipH="1">
            <a:off x="1115732" y="3658862"/>
            <a:ext cx="1245191" cy="5824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60923" y="3658862"/>
            <a:ext cx="321092" cy="531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58362" y="2009532"/>
            <a:ext cx="2431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Metabolic Acidosis</a:t>
            </a:r>
          </a:p>
          <a:p>
            <a:r>
              <a:rPr lang="en-US" dirty="0" smtClean="0"/>
              <a:t>Can’t concentrate Urine</a:t>
            </a:r>
          </a:p>
          <a:p>
            <a:r>
              <a:rPr lang="en-US" dirty="0" err="1" smtClean="0"/>
              <a:t>hyPERkalemia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2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6119</TotalTime>
  <Words>994</Words>
  <Application>Microsoft Macintosh PowerPoint</Application>
  <PresentationFormat>On-screen Show (4:3)</PresentationFormat>
  <Paragraphs>269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72</cp:revision>
  <dcterms:created xsi:type="dcterms:W3CDTF">2013-02-26T14:57:20Z</dcterms:created>
  <dcterms:modified xsi:type="dcterms:W3CDTF">2013-03-14T21:46:34Z</dcterms:modified>
</cp:coreProperties>
</file>