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Black"/>
      <p:bold r:id="rId21"/>
      <p:boldItalic r:id="rId22"/>
    </p:embeddedFont>
    <p:embeddedFont>
      <p:font typeface="Roboto Thin"/>
      <p:regular r:id="rId23"/>
      <p:bold r:id="rId24"/>
      <p:italic r:id="rId25"/>
      <p:boldItalic r:id="rId26"/>
    </p:embeddedFont>
    <p:embeddedFont>
      <p:font typeface="Roboto"/>
      <p:regular r:id="rId27"/>
      <p:bold r:id="rId28"/>
      <p:italic r:id="rId29"/>
      <p:boldItalic r:id="rId30"/>
    </p:embeddedFont>
    <p:embeddedFont>
      <p:font typeface="Didact Gothic"/>
      <p:regular r:id="rId31"/>
    </p:embeddedFont>
    <p:embeddedFont>
      <p:font typeface="Roboto Mono Thin"/>
      <p:regular r:id="rId32"/>
      <p:bold r:id="rId33"/>
      <p:italic r:id="rId34"/>
      <p:boldItalic r:id="rId35"/>
    </p:embeddedFont>
    <p:embeddedFont>
      <p:font typeface="Roboto Light"/>
      <p:regular r:id="rId36"/>
      <p:bold r:id="rId37"/>
      <p:italic r:id="rId38"/>
      <p:boldItalic r:id="rId39"/>
    </p:embeddedFont>
    <p:embeddedFont>
      <p:font typeface="Bree Serif"/>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reeSerif-regular.fntdata"/><Relationship Id="rId20" Type="http://schemas.openxmlformats.org/officeDocument/2006/relationships/slide" Target="slides/slide14.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idactGothic-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MonoThin-bold.fntdata"/><Relationship Id="rId10" Type="http://schemas.openxmlformats.org/officeDocument/2006/relationships/slide" Target="slides/slide4.xml"/><Relationship Id="rId32" Type="http://schemas.openxmlformats.org/officeDocument/2006/relationships/font" Target="fonts/RobotoMonoThin-regular.fntdata"/><Relationship Id="rId13" Type="http://schemas.openxmlformats.org/officeDocument/2006/relationships/slide" Target="slides/slide7.xml"/><Relationship Id="rId35" Type="http://schemas.openxmlformats.org/officeDocument/2006/relationships/font" Target="fonts/RobotoMonoThin-boldItalic.fntdata"/><Relationship Id="rId12" Type="http://schemas.openxmlformats.org/officeDocument/2006/relationships/slide" Target="slides/slide6.xml"/><Relationship Id="rId34" Type="http://schemas.openxmlformats.org/officeDocument/2006/relationships/font" Target="fonts/RobotoMonoThin-italic.fntdata"/><Relationship Id="rId15" Type="http://schemas.openxmlformats.org/officeDocument/2006/relationships/slide" Target="slides/slide9.xml"/><Relationship Id="rId37" Type="http://schemas.openxmlformats.org/officeDocument/2006/relationships/font" Target="fonts/RobotoLight-bold.fntdata"/><Relationship Id="rId14" Type="http://schemas.openxmlformats.org/officeDocument/2006/relationships/slide" Target="slides/slide8.xml"/><Relationship Id="rId36" Type="http://schemas.openxmlformats.org/officeDocument/2006/relationships/font" Target="fonts/RobotoLight-regular.fntdata"/><Relationship Id="rId17" Type="http://schemas.openxmlformats.org/officeDocument/2006/relationships/slide" Target="slides/slide11.xml"/><Relationship Id="rId39" Type="http://schemas.openxmlformats.org/officeDocument/2006/relationships/font" Target="fonts/RobotoLight-boldItalic.fntdata"/><Relationship Id="rId16" Type="http://schemas.openxmlformats.org/officeDocument/2006/relationships/slide" Target="slides/slide10.xml"/><Relationship Id="rId38" Type="http://schemas.openxmlformats.org/officeDocument/2006/relationships/font" Target="fonts/Roboto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dfbdf0114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dfbdf0114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1dfbdf0114_2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1dfbdf0114_2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1dfbdf0114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1dfbdf0114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1dfbdf0114_2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1dfbdf0114_2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dfbdf0114_7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dfbdf0114_7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1dfbdf0114_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1dfbdf0114_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dfbdf0114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dfbdf0114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dfbdf0114_9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dfbdf0114_9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dfbdf0114_2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dfbdf0114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dfbdf0114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dfbdf0114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dfbdf0114_2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dfbdf0114_2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dfbdf0114_2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dfbdf0114_2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dfbdf0114_2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dfbdf0114_2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dfbdf0114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dfbdf0114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
        <p:nvSpPr>
          <p:cNvPr id="56" name="Google Shape;56;p14"/>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
        <p:nvSpPr>
          <p:cNvPr id="57" name="Google Shape;5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15"/>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5"/>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61" name="Google Shape;61;p15"/>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2" name="Google Shape;62;p15"/>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63" name="Google Shape;63;p15"/>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4" name="Google Shape;64;p15"/>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65" name="Google Shape;65;p15"/>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6" name="Google Shape;66;p15"/>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67" name="Google Shape;67;p15"/>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68" name="Google Shape;68;p15"/>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69" name="Google Shape;69;p15"/>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70" name="Google Shape;70;p15"/>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71" name="Google Shape;71;p15"/>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72" name="Google Shape;72;p15"/>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3" name="Google Shape;73;p15"/>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4" name="Google Shape;74;p15"/>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5" name="Google Shape;75;p15"/>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6" name="Google Shape;76;p15"/>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7" name="Google Shape;77;p15"/>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78" name="Google Shape;7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9" name="Shape 79"/>
        <p:cNvGrpSpPr/>
        <p:nvPr/>
      </p:nvGrpSpPr>
      <p:grpSpPr>
        <a:xfrm>
          <a:off x="0" y="0"/>
          <a:ext cx="0" cy="0"/>
          <a:chOff x="0" y="0"/>
          <a:chExt cx="0" cy="0"/>
        </a:xfrm>
      </p:grpSpPr>
      <p:sp>
        <p:nvSpPr>
          <p:cNvPr id="80" name="Google Shape;80;p16"/>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Roboto Black"/>
              <a:buNone/>
              <a:defRPr b="0" sz="36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 name="Google Shape;81;p16"/>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2pPr>
            <a:lvl3pPr lvl="2"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3pPr>
            <a:lvl4pPr lvl="3"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4pPr>
            <a:lvl5pPr lvl="4"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5pPr>
            <a:lvl6pPr lvl="5"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6pPr>
            <a:lvl7pPr lvl="6"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7pPr>
            <a:lvl8pPr lvl="7"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8pPr>
            <a:lvl9pPr lvl="8"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9pPr>
          </a:lstStyle>
          <a:p/>
        </p:txBody>
      </p:sp>
      <p:sp>
        <p:nvSpPr>
          <p:cNvPr id="82" name="Google Shape;8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7"/>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5" name="Google Shape;85;p17"/>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6" name="Google Shape;86;p17"/>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7" name="Google Shape;87;p17"/>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88" name="Google Shape;88;p17"/>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89" name="Google Shape;89;p17"/>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0" name="Google Shape;90;p17"/>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18"/>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95" name="Google Shape;95;p18"/>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
        <p:nvSpPr>
          <p:cNvPr id="96" name="Google Shape;9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99" name="Google Shape;99;p19"/>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0" name="Google Shape;100;p19"/>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1" name="Google Shape;101;p19"/>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Clr>
                <a:schemeClr val="accent1"/>
              </a:buClr>
              <a:buSzPts val="5200"/>
              <a:buNone/>
              <a:defRPr sz="5200">
                <a:solidFill>
                  <a:schemeClr val="accent1"/>
                </a:solidFill>
              </a:defRPr>
            </a:lvl2pPr>
            <a:lvl3pPr lvl="2" rtl="0">
              <a:spcBef>
                <a:spcPts val="0"/>
              </a:spcBef>
              <a:spcAft>
                <a:spcPts val="0"/>
              </a:spcAft>
              <a:buClr>
                <a:schemeClr val="accent1"/>
              </a:buClr>
              <a:buSzPts val="5200"/>
              <a:buNone/>
              <a:defRPr sz="5200">
                <a:solidFill>
                  <a:schemeClr val="accent1"/>
                </a:solidFill>
              </a:defRPr>
            </a:lvl3pPr>
            <a:lvl4pPr lvl="3" rtl="0">
              <a:spcBef>
                <a:spcPts val="0"/>
              </a:spcBef>
              <a:spcAft>
                <a:spcPts val="0"/>
              </a:spcAft>
              <a:buClr>
                <a:schemeClr val="accent1"/>
              </a:buClr>
              <a:buSzPts val="5200"/>
              <a:buNone/>
              <a:defRPr sz="5200">
                <a:solidFill>
                  <a:schemeClr val="accent1"/>
                </a:solidFill>
              </a:defRPr>
            </a:lvl4pPr>
            <a:lvl5pPr lvl="4" rtl="0">
              <a:spcBef>
                <a:spcPts val="0"/>
              </a:spcBef>
              <a:spcAft>
                <a:spcPts val="0"/>
              </a:spcAft>
              <a:buClr>
                <a:schemeClr val="accent1"/>
              </a:buClr>
              <a:buSzPts val="5200"/>
              <a:buNone/>
              <a:defRPr sz="5200">
                <a:solidFill>
                  <a:schemeClr val="accent1"/>
                </a:solidFill>
              </a:defRPr>
            </a:lvl5pPr>
            <a:lvl6pPr lvl="5" rtl="0">
              <a:spcBef>
                <a:spcPts val="0"/>
              </a:spcBef>
              <a:spcAft>
                <a:spcPts val="0"/>
              </a:spcAft>
              <a:buClr>
                <a:schemeClr val="accent1"/>
              </a:buClr>
              <a:buSzPts val="5200"/>
              <a:buNone/>
              <a:defRPr sz="5200">
                <a:solidFill>
                  <a:schemeClr val="accent1"/>
                </a:solidFill>
              </a:defRPr>
            </a:lvl6pPr>
            <a:lvl7pPr lvl="6" rtl="0">
              <a:spcBef>
                <a:spcPts val="0"/>
              </a:spcBef>
              <a:spcAft>
                <a:spcPts val="0"/>
              </a:spcAft>
              <a:buClr>
                <a:schemeClr val="accent1"/>
              </a:buClr>
              <a:buSzPts val="5200"/>
              <a:buNone/>
              <a:defRPr sz="5200">
                <a:solidFill>
                  <a:schemeClr val="accent1"/>
                </a:solidFill>
              </a:defRPr>
            </a:lvl7pPr>
            <a:lvl8pPr lvl="7" rtl="0">
              <a:spcBef>
                <a:spcPts val="0"/>
              </a:spcBef>
              <a:spcAft>
                <a:spcPts val="0"/>
              </a:spcAft>
              <a:buClr>
                <a:schemeClr val="accent1"/>
              </a:buClr>
              <a:buSzPts val="5200"/>
              <a:buNone/>
              <a:defRPr sz="5200">
                <a:solidFill>
                  <a:schemeClr val="accent1"/>
                </a:solidFill>
              </a:defRPr>
            </a:lvl8pPr>
            <a:lvl9pPr lvl="8" rtl="0">
              <a:spcBef>
                <a:spcPts val="0"/>
              </a:spcBef>
              <a:spcAft>
                <a:spcPts val="0"/>
              </a:spcAft>
              <a:buClr>
                <a:schemeClr val="accent1"/>
              </a:buClr>
              <a:buSzPts val="5200"/>
              <a:buNone/>
              <a:defRPr sz="5200">
                <a:solidFill>
                  <a:schemeClr val="accent1"/>
                </a:solidFill>
              </a:defRPr>
            </a:lvl9pPr>
          </a:lstStyle>
          <a:p/>
        </p:txBody>
      </p:sp>
      <p:sp>
        <p:nvSpPr>
          <p:cNvPr id="102" name="Google Shape;10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20"/>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5" name="Google Shape;105;p20"/>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6" name="Google Shape;106;p20"/>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07" name="Google Shape;107;p20"/>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Roboto Black"/>
              <a:buNone/>
              <a:defRPr b="0" sz="3000">
                <a:latin typeface="Roboto Black"/>
                <a:ea typeface="Roboto Black"/>
                <a:cs typeface="Roboto Black"/>
                <a:sym typeface="Roboto Black"/>
              </a:defRPr>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08" name="Google Shape;10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21"/>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 name="Google Shape;111;p21"/>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 name="Google Shape;112;p21"/>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3" name="Google Shape;113;p21"/>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14" name="Google Shape;114;p21"/>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15" name="Google Shape;115;p21"/>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116" name="Google Shape;116;p2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7" name="Google Shape;11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0" name="Google Shape;12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121" name="Shape 121"/>
        <p:cNvGrpSpPr/>
        <p:nvPr/>
      </p:nvGrpSpPr>
      <p:grpSpPr>
        <a:xfrm>
          <a:off x="0" y="0"/>
          <a:ext cx="0" cy="0"/>
          <a:chOff x="0" y="0"/>
          <a:chExt cx="0" cy="0"/>
        </a:xfrm>
      </p:grpSpPr>
      <p:sp>
        <p:nvSpPr>
          <p:cNvPr id="122" name="Google Shape;122;p23"/>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23" name="Google Shape;123;p23"/>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24" name="Google Shape;124;p23"/>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125" name="Google Shape;125;p23"/>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26" name="Google Shape;126;p23"/>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27" name="Google Shape;127;p23"/>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128" name="Google Shape;128;p23"/>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9" name="Google Shape;12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130" name="Shape 130"/>
        <p:cNvGrpSpPr/>
        <p:nvPr/>
      </p:nvGrpSpPr>
      <p:grpSpPr>
        <a:xfrm>
          <a:off x="0" y="0"/>
          <a:ext cx="0" cy="0"/>
          <a:chOff x="0" y="0"/>
          <a:chExt cx="0" cy="0"/>
        </a:xfrm>
      </p:grpSpPr>
      <p:sp>
        <p:nvSpPr>
          <p:cNvPr id="131" name="Google Shape;131;p24"/>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32" name="Google Shape;132;p24"/>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33" name="Google Shape;133;p24"/>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134" name="Google Shape;134;p24"/>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35" name="Google Shape;135;p24"/>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36" name="Google Shape;136;p24"/>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37" name="Google Shape;137;p24"/>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8" name="Google Shape;13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25"/>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1" name="Google Shape;14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p26"/>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144" name="Google Shape;144;p26"/>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145" name="Google Shape;145;p26"/>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
        <p:nvSpPr>
          <p:cNvPr id="146" name="Google Shape;14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27"/>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150" name="Google Shape;150;p27"/>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51" name="Google Shape;15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61234"/>
                </a:solidFill>
              </a:defRPr>
            </a:lvl1pPr>
            <a:lvl2pPr lvl="1">
              <a:buNone/>
              <a:defRPr>
                <a:solidFill>
                  <a:srgbClr val="161234"/>
                </a:solidFill>
              </a:defRPr>
            </a:lvl2pPr>
            <a:lvl3pPr lvl="2">
              <a:buNone/>
              <a:defRPr>
                <a:solidFill>
                  <a:srgbClr val="161234"/>
                </a:solidFill>
              </a:defRPr>
            </a:lvl3pPr>
            <a:lvl4pPr lvl="3">
              <a:buNone/>
              <a:defRPr>
                <a:solidFill>
                  <a:srgbClr val="161234"/>
                </a:solidFill>
              </a:defRPr>
            </a:lvl4pPr>
            <a:lvl5pPr lvl="4">
              <a:buNone/>
              <a:defRPr>
                <a:solidFill>
                  <a:srgbClr val="161234"/>
                </a:solidFill>
              </a:defRPr>
            </a:lvl5pPr>
            <a:lvl6pPr lvl="5">
              <a:buNone/>
              <a:defRPr>
                <a:solidFill>
                  <a:srgbClr val="161234"/>
                </a:solidFill>
              </a:defRPr>
            </a:lvl6pPr>
            <a:lvl7pPr lvl="6">
              <a:buNone/>
              <a:defRPr>
                <a:solidFill>
                  <a:srgbClr val="161234"/>
                </a:solidFill>
              </a:defRPr>
            </a:lvl7pPr>
            <a:lvl8pPr lvl="7">
              <a:buNone/>
              <a:defRPr>
                <a:solidFill>
                  <a:srgbClr val="161234"/>
                </a:solidFill>
              </a:defRPr>
            </a:lvl8pPr>
            <a:lvl9pPr lvl="8">
              <a:buNone/>
              <a:defRPr>
                <a:solidFill>
                  <a:srgbClr val="161234"/>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152" name="Shape 152"/>
        <p:cNvGrpSpPr/>
        <p:nvPr/>
      </p:nvGrpSpPr>
      <p:grpSpPr>
        <a:xfrm>
          <a:off x="0" y="0"/>
          <a:ext cx="0" cy="0"/>
          <a:chOff x="0" y="0"/>
          <a:chExt cx="0" cy="0"/>
        </a:xfrm>
      </p:grpSpPr>
      <p:sp>
        <p:nvSpPr>
          <p:cNvPr id="153" name="Google Shape;153;p28"/>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155" name="Google Shape;155;p28"/>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
        <p:nvSpPr>
          <p:cNvPr id="156" name="Google Shape;15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EFFC1"/>
                </a:solidFill>
              </a:defRPr>
            </a:lvl1pPr>
            <a:lvl2pPr lvl="1">
              <a:buNone/>
              <a:defRPr>
                <a:solidFill>
                  <a:srgbClr val="1EFFC1"/>
                </a:solidFill>
              </a:defRPr>
            </a:lvl2pPr>
            <a:lvl3pPr lvl="2">
              <a:buNone/>
              <a:defRPr>
                <a:solidFill>
                  <a:srgbClr val="1EFFC1"/>
                </a:solidFill>
              </a:defRPr>
            </a:lvl3pPr>
            <a:lvl4pPr lvl="3">
              <a:buNone/>
              <a:defRPr>
                <a:solidFill>
                  <a:srgbClr val="1EFFC1"/>
                </a:solidFill>
              </a:defRPr>
            </a:lvl4pPr>
            <a:lvl5pPr lvl="4">
              <a:buNone/>
              <a:defRPr>
                <a:solidFill>
                  <a:srgbClr val="1EFFC1"/>
                </a:solidFill>
              </a:defRPr>
            </a:lvl5pPr>
            <a:lvl6pPr lvl="5">
              <a:buNone/>
              <a:defRPr>
                <a:solidFill>
                  <a:srgbClr val="1EFFC1"/>
                </a:solidFill>
              </a:defRPr>
            </a:lvl6pPr>
            <a:lvl7pPr lvl="6">
              <a:buNone/>
              <a:defRPr>
                <a:solidFill>
                  <a:srgbClr val="1EFFC1"/>
                </a:solidFill>
              </a:defRPr>
            </a:lvl7pPr>
            <a:lvl8pPr lvl="7">
              <a:buNone/>
              <a:defRPr>
                <a:solidFill>
                  <a:srgbClr val="1EFFC1"/>
                </a:solidFill>
              </a:defRPr>
            </a:lvl8pPr>
            <a:lvl9pPr lvl="8">
              <a:buNone/>
              <a:defRPr>
                <a:solidFill>
                  <a:srgbClr val="1EFFC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57" name="Shape 157"/>
        <p:cNvGrpSpPr/>
        <p:nvPr/>
      </p:nvGrpSpPr>
      <p:grpSpPr>
        <a:xfrm>
          <a:off x="0" y="0"/>
          <a:ext cx="0" cy="0"/>
          <a:chOff x="0" y="0"/>
          <a:chExt cx="0" cy="0"/>
        </a:xfrm>
      </p:grpSpPr>
      <p:sp>
        <p:nvSpPr>
          <p:cNvPr id="158" name="Google Shape;15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2pPr>
            <a:lvl3pPr lvl="2">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3pPr>
            <a:lvl4pPr lvl="3">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4pPr>
            <a:lvl5pPr lvl="4">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5pPr>
            <a:lvl6pPr lvl="5">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6pPr>
            <a:lvl7pPr lvl="6">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7pPr>
            <a:lvl8pPr lvl="7">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8pPr>
            <a:lvl9pPr lvl="8">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Roboto Light"/>
                <a:ea typeface="Roboto Light"/>
                <a:cs typeface="Roboto Light"/>
                <a:sym typeface="Roboto Light"/>
              </a:defRPr>
            </a:lvl1pPr>
            <a:lvl2pPr lvl="1" algn="r">
              <a:buNone/>
              <a:defRPr sz="1300">
                <a:solidFill>
                  <a:schemeClr val="lt1"/>
                </a:solidFill>
                <a:latin typeface="Roboto Light"/>
                <a:ea typeface="Roboto Light"/>
                <a:cs typeface="Roboto Light"/>
                <a:sym typeface="Roboto Light"/>
              </a:defRPr>
            </a:lvl2pPr>
            <a:lvl3pPr lvl="2" algn="r">
              <a:buNone/>
              <a:defRPr sz="1300">
                <a:solidFill>
                  <a:schemeClr val="lt1"/>
                </a:solidFill>
                <a:latin typeface="Roboto Light"/>
                <a:ea typeface="Roboto Light"/>
                <a:cs typeface="Roboto Light"/>
                <a:sym typeface="Roboto Light"/>
              </a:defRPr>
            </a:lvl3pPr>
            <a:lvl4pPr lvl="3" algn="r">
              <a:buNone/>
              <a:defRPr sz="1300">
                <a:solidFill>
                  <a:schemeClr val="lt1"/>
                </a:solidFill>
                <a:latin typeface="Roboto Light"/>
                <a:ea typeface="Roboto Light"/>
                <a:cs typeface="Roboto Light"/>
                <a:sym typeface="Roboto Light"/>
              </a:defRPr>
            </a:lvl4pPr>
            <a:lvl5pPr lvl="4" algn="r">
              <a:buNone/>
              <a:defRPr sz="1300">
                <a:solidFill>
                  <a:schemeClr val="lt1"/>
                </a:solidFill>
                <a:latin typeface="Roboto Light"/>
                <a:ea typeface="Roboto Light"/>
                <a:cs typeface="Roboto Light"/>
                <a:sym typeface="Roboto Light"/>
              </a:defRPr>
            </a:lvl5pPr>
            <a:lvl6pPr lvl="5" algn="r">
              <a:buNone/>
              <a:defRPr sz="1300">
                <a:solidFill>
                  <a:schemeClr val="lt1"/>
                </a:solidFill>
                <a:latin typeface="Roboto Light"/>
                <a:ea typeface="Roboto Light"/>
                <a:cs typeface="Roboto Light"/>
                <a:sym typeface="Roboto Light"/>
              </a:defRPr>
            </a:lvl6pPr>
            <a:lvl7pPr lvl="6" algn="r">
              <a:buNone/>
              <a:defRPr sz="1300">
                <a:solidFill>
                  <a:schemeClr val="lt1"/>
                </a:solidFill>
                <a:latin typeface="Roboto Light"/>
                <a:ea typeface="Roboto Light"/>
                <a:cs typeface="Roboto Light"/>
                <a:sym typeface="Roboto Light"/>
              </a:defRPr>
            </a:lvl7pPr>
            <a:lvl8pPr lvl="7" algn="r">
              <a:buNone/>
              <a:defRPr sz="1300">
                <a:solidFill>
                  <a:schemeClr val="lt1"/>
                </a:solidFill>
                <a:latin typeface="Roboto Light"/>
                <a:ea typeface="Roboto Light"/>
                <a:cs typeface="Roboto Light"/>
                <a:sym typeface="Roboto Light"/>
              </a:defRPr>
            </a:lvl8pPr>
            <a:lvl9pPr lvl="8" algn="r">
              <a:buNone/>
              <a:defRPr sz="1300">
                <a:solidFill>
                  <a:schemeClr val="lt1"/>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valor.globo.com/publicacoes/suplementos/noticia/2020/11/25/pequenas-empresas-ainda-estao-longe-da-transformacao-digital.ghtml" TargetMode="External"/><Relationship Id="rId4" Type="http://schemas.openxmlformats.org/officeDocument/2006/relationships/hyperlink" Target="https://unsplash.com/photos/fyaTq-fIlro" TargetMode="External"/><Relationship Id="rId5" Type="http://schemas.openxmlformats.org/officeDocument/2006/relationships/hyperlink" Target="https://www.rawpixel.com/image/2308835/free-photo-image-out-stock-supermarket-shop" TargetMode="External"/><Relationship Id="rId6" Type="http://schemas.openxmlformats.org/officeDocument/2006/relationships/hyperlink" Target="https://economia.uol.com.br/noticias/redacao/2012/09/20/sem-controle-de-estoque-empresa-fica-sujeita-a-furtos-e-desvios-de-funcionarios.htm" TargetMode="External"/><Relationship Id="rId7" Type="http://schemas.openxmlformats.org/officeDocument/2006/relationships/hyperlink" Target="https://www.terra.com.br/noticias/dino/problemas-no-controle-do-estoque-podem-gerar-prejuizos-incalculaveis-as-empresas,e9673a8ec734b0bfcb74845f89dc1727l5w17458.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ctrTitle"/>
          </p:nvPr>
        </p:nvSpPr>
        <p:spPr>
          <a:xfrm>
            <a:off x="4775375" y="678875"/>
            <a:ext cx="3591600" cy="352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pt-BR" sz="2700"/>
              <a:t>Storage Solutions</a:t>
            </a:r>
            <a:endParaRPr sz="2700">
              <a:solidFill>
                <a:schemeClr val="accent1"/>
              </a:solidFill>
            </a:endParaRPr>
          </a:p>
        </p:txBody>
      </p:sp>
      <p:sp>
        <p:nvSpPr>
          <p:cNvPr id="164" name="Google Shape;164;p30"/>
          <p:cNvSpPr txBox="1"/>
          <p:nvPr>
            <p:ph idx="1" type="subTitle"/>
          </p:nvPr>
        </p:nvSpPr>
        <p:spPr>
          <a:xfrm>
            <a:off x="5237375" y="3391675"/>
            <a:ext cx="3129600" cy="13200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pt-BR" sz="900">
                <a:latin typeface="Roboto"/>
                <a:ea typeface="Roboto"/>
                <a:cs typeface="Roboto"/>
                <a:sym typeface="Roboto"/>
              </a:rPr>
              <a:t>Luis Fellyp Madeira Euzébio e Lacerda</a:t>
            </a:r>
            <a:endParaRPr b="1" sz="900">
              <a:latin typeface="Roboto"/>
              <a:ea typeface="Roboto"/>
              <a:cs typeface="Roboto"/>
              <a:sym typeface="Roboto"/>
            </a:endParaRPr>
          </a:p>
          <a:p>
            <a:pPr indent="0" lvl="0" marL="0" rtl="0" algn="r">
              <a:lnSpc>
                <a:spcPct val="115000"/>
              </a:lnSpc>
              <a:spcBef>
                <a:spcPts val="0"/>
              </a:spcBef>
              <a:spcAft>
                <a:spcPts val="0"/>
              </a:spcAft>
              <a:buNone/>
            </a:pPr>
            <a:r>
              <a:rPr b="1" lang="pt-BR" sz="900">
                <a:latin typeface="Roboto"/>
                <a:ea typeface="Roboto"/>
                <a:cs typeface="Roboto"/>
                <a:sym typeface="Roboto"/>
              </a:rPr>
              <a:t>Leon Junio Martins Ferreira</a:t>
            </a:r>
            <a:endParaRPr b="1" sz="900">
              <a:latin typeface="Roboto"/>
              <a:ea typeface="Roboto"/>
              <a:cs typeface="Roboto"/>
              <a:sym typeface="Roboto"/>
            </a:endParaRPr>
          </a:p>
          <a:p>
            <a:pPr indent="0" lvl="0" marL="0" rtl="0" algn="r">
              <a:lnSpc>
                <a:spcPct val="115000"/>
              </a:lnSpc>
              <a:spcBef>
                <a:spcPts val="0"/>
              </a:spcBef>
              <a:spcAft>
                <a:spcPts val="0"/>
              </a:spcAft>
              <a:buNone/>
            </a:pPr>
            <a:r>
              <a:rPr b="1" lang="pt-BR" sz="900">
                <a:latin typeface="Roboto"/>
                <a:ea typeface="Roboto"/>
                <a:cs typeface="Roboto"/>
                <a:sym typeface="Roboto"/>
              </a:rPr>
              <a:t>Vinícuis Augusto Moreira Santos</a:t>
            </a:r>
            <a:endParaRPr b="1" sz="900">
              <a:latin typeface="Roboto"/>
              <a:ea typeface="Roboto"/>
              <a:cs typeface="Roboto"/>
              <a:sym typeface="Roboto"/>
            </a:endParaRPr>
          </a:p>
          <a:p>
            <a:pPr indent="0" lvl="0" marL="0" rtl="0" algn="r">
              <a:lnSpc>
                <a:spcPct val="115000"/>
              </a:lnSpc>
              <a:spcBef>
                <a:spcPts val="0"/>
              </a:spcBef>
              <a:spcAft>
                <a:spcPts val="0"/>
              </a:spcAft>
              <a:buNone/>
            </a:pPr>
            <a:r>
              <a:rPr b="1" lang="pt-BR" sz="900">
                <a:latin typeface="Roboto"/>
                <a:ea typeface="Roboto"/>
                <a:cs typeface="Roboto"/>
                <a:sym typeface="Roboto"/>
              </a:rPr>
              <a:t>João Vitor Lima de Melo</a:t>
            </a:r>
            <a:endParaRPr b="1" sz="900">
              <a:latin typeface="Roboto"/>
              <a:ea typeface="Roboto"/>
              <a:cs typeface="Roboto"/>
              <a:sym typeface="Roboto"/>
            </a:endParaRPr>
          </a:p>
        </p:txBody>
      </p:sp>
      <p:sp>
        <p:nvSpPr>
          <p:cNvPr id="165" name="Google Shape;165;p30"/>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2854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1647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3450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3357299" y="1678057"/>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3529991" y="1852260"/>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3678208" y="1852260"/>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3814211" y="1852260"/>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4055649" y="1852260"/>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9"/>
          <p:cNvSpPr txBox="1"/>
          <p:nvPr>
            <p:ph type="ctrTitle"/>
          </p:nvPr>
        </p:nvSpPr>
        <p:spPr>
          <a:xfrm>
            <a:off x="4628475" y="393975"/>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O MINIMUNDO</a:t>
            </a:r>
            <a:endParaRPr/>
          </a:p>
        </p:txBody>
      </p:sp>
      <p:sp>
        <p:nvSpPr>
          <p:cNvPr id="534" name="Google Shape;534;p39"/>
          <p:cNvSpPr txBox="1"/>
          <p:nvPr>
            <p:ph idx="1" type="subTitle"/>
          </p:nvPr>
        </p:nvSpPr>
        <p:spPr>
          <a:xfrm>
            <a:off x="3431675" y="1054300"/>
            <a:ext cx="5569800" cy="3655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pt-BR" sz="1200"/>
              <a:t>O sistema de gerenciamento de estoque (Storage Solutions) gerencia estoque de pequenos e grandes negócios. Um cliente pode solicitar um estoque em nosso serviço para armazenar os produtos de seu negócio. Assim, visamos auxiliar os pequenos negócios que ainda possuem métodos arcaicos para gerenciar e organizar seus produtos. Um cliente possuí nome, email, senha, usuário e é identificado por um ID numérico único, sendo que um cliente pode solicitar um ou mais estoques em nosso serviço para armazenar os produtos de seu negócio, tais estoques possuem nome, endereço, capacidade e são identificados por um identificador numérico. Cada estoque pode conter muitos produtos cadastrados, tais produtos possuem nome, peso, quantidade, marca, data de validade, código de barras, unidade de medida, data de fabricação, descrição e são identificados por um ID único. Para cada produto pode ter ou não um fornecedor cadastrado no sistema, os fornecedores cadastrados possuem nome, endereço, descrição, tipo de produto e são identificados por identificadores </a:t>
            </a:r>
            <a:r>
              <a:rPr lang="pt-BR" sz="1200"/>
              <a:t>numéricos</a:t>
            </a:r>
            <a:r>
              <a:rPr lang="pt-BR" sz="1200"/>
              <a:t>  únicos.  </a:t>
            </a:r>
            <a:endParaRPr sz="1200"/>
          </a:p>
        </p:txBody>
      </p:sp>
      <p:cxnSp>
        <p:nvCxnSpPr>
          <p:cNvPr id="535" name="Google Shape;535;p39"/>
          <p:cNvCxnSpPr/>
          <p:nvPr/>
        </p:nvCxnSpPr>
        <p:spPr>
          <a:xfrm flipH="1" rot="10800000">
            <a:off x="3478250" y="918825"/>
            <a:ext cx="5665800" cy="7800"/>
          </a:xfrm>
          <a:prstGeom prst="straightConnector1">
            <a:avLst/>
          </a:prstGeom>
          <a:noFill/>
          <a:ln cap="flat" cmpd="sng" w="9525">
            <a:solidFill>
              <a:schemeClr val="accent1"/>
            </a:solidFill>
            <a:prstDash val="solid"/>
            <a:round/>
            <a:headEnd len="med" w="med" type="none"/>
            <a:tailEnd len="med" w="med" type="none"/>
          </a:ln>
        </p:spPr>
      </p:cxnSp>
      <p:sp>
        <p:nvSpPr>
          <p:cNvPr id="536" name="Google Shape;53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537" name="Google Shape;537;p39"/>
          <p:cNvSpPr/>
          <p:nvPr/>
        </p:nvSpPr>
        <p:spPr>
          <a:xfrm>
            <a:off x="2864442" y="2504001"/>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2894548" y="2392512"/>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2894548" y="2339847"/>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39"/>
          <p:cNvGrpSpPr/>
          <p:nvPr/>
        </p:nvGrpSpPr>
        <p:grpSpPr>
          <a:xfrm>
            <a:off x="2745313" y="1849601"/>
            <a:ext cx="304000" cy="356205"/>
            <a:chOff x="-49375900" y="3550975"/>
            <a:chExt cx="256800" cy="300900"/>
          </a:xfrm>
        </p:grpSpPr>
        <p:sp>
          <p:nvSpPr>
            <p:cNvPr id="541" name="Google Shape;541;p39"/>
            <p:cNvSpPr/>
            <p:nvPr/>
          </p:nvSpPr>
          <p:spPr>
            <a:xfrm>
              <a:off x="-49231775" y="3638425"/>
              <a:ext cx="59100" cy="59075"/>
            </a:xfrm>
            <a:custGeom>
              <a:rect b="b" l="l" r="r" t="t"/>
              <a:pathLst>
                <a:path extrusionOk="0" h="2363" w="2364">
                  <a:moveTo>
                    <a:pt x="1" y="0"/>
                  </a:moveTo>
                  <a:lnTo>
                    <a:pt x="1513" y="2363"/>
                  </a:lnTo>
                  <a:lnTo>
                    <a:pt x="23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49291625" y="3726625"/>
              <a:ext cx="87450" cy="123675"/>
            </a:xfrm>
            <a:custGeom>
              <a:rect b="b" l="l" r="r" t="t"/>
              <a:pathLst>
                <a:path extrusionOk="0" h="4947" w="3498">
                  <a:moveTo>
                    <a:pt x="1" y="1"/>
                  </a:moveTo>
                  <a:lnTo>
                    <a:pt x="1733" y="4947"/>
                  </a:lnTo>
                  <a:lnTo>
                    <a:pt x="34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49288475" y="3647075"/>
              <a:ext cx="81150" cy="61450"/>
            </a:xfrm>
            <a:custGeom>
              <a:rect b="b" l="l" r="r" t="t"/>
              <a:pathLst>
                <a:path extrusionOk="0" h="2458" w="3246">
                  <a:moveTo>
                    <a:pt x="1607" y="1"/>
                  </a:moveTo>
                  <a:lnTo>
                    <a:pt x="1" y="2458"/>
                  </a:lnTo>
                  <a:lnTo>
                    <a:pt x="3246" y="2458"/>
                  </a:lnTo>
                  <a:lnTo>
                    <a:pt x="16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49375900" y="3648650"/>
              <a:ext cx="59100" cy="59875"/>
            </a:xfrm>
            <a:custGeom>
              <a:rect b="b" l="l" r="r" t="t"/>
              <a:pathLst>
                <a:path extrusionOk="0" h="2395" w="2364">
                  <a:moveTo>
                    <a:pt x="1513" y="1"/>
                  </a:moveTo>
                  <a:lnTo>
                    <a:pt x="1" y="2395"/>
                  </a:lnTo>
                  <a:lnTo>
                    <a:pt x="2363" y="2395"/>
                  </a:lnTo>
                  <a:lnTo>
                    <a:pt x="15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49229400" y="3726625"/>
              <a:ext cx="109500" cy="125250"/>
            </a:xfrm>
            <a:custGeom>
              <a:rect b="b" l="l" r="r" t="t"/>
              <a:pathLst>
                <a:path extrusionOk="0" h="5010" w="4380">
                  <a:moveTo>
                    <a:pt x="1765" y="1"/>
                  </a:moveTo>
                  <a:lnTo>
                    <a:pt x="0" y="5010"/>
                  </a:lnTo>
                  <a:lnTo>
                    <a:pt x="43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49179000" y="3648650"/>
              <a:ext cx="59900" cy="59875"/>
            </a:xfrm>
            <a:custGeom>
              <a:rect b="b" l="l" r="r" t="t"/>
              <a:pathLst>
                <a:path extrusionOk="0" h="2395" w="2396">
                  <a:moveTo>
                    <a:pt x="851" y="1"/>
                  </a:moveTo>
                  <a:lnTo>
                    <a:pt x="1" y="2395"/>
                  </a:lnTo>
                  <a:lnTo>
                    <a:pt x="2395" y="2395"/>
                  </a:ln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49323125" y="3638425"/>
              <a:ext cx="59100" cy="59075"/>
            </a:xfrm>
            <a:custGeom>
              <a:rect b="b" l="l" r="r" t="t"/>
              <a:pathLst>
                <a:path extrusionOk="0" h="2363" w="2364">
                  <a:moveTo>
                    <a:pt x="0" y="0"/>
                  </a:moveTo>
                  <a:lnTo>
                    <a:pt x="819" y="2363"/>
                  </a:lnTo>
                  <a:lnTo>
                    <a:pt x="2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49375100" y="3726625"/>
              <a:ext cx="108700" cy="125250"/>
            </a:xfrm>
            <a:custGeom>
              <a:rect b="b" l="l" r="r" t="t"/>
              <a:pathLst>
                <a:path extrusionOk="0" h="5010" w="4348">
                  <a:moveTo>
                    <a:pt x="0" y="1"/>
                  </a:moveTo>
                  <a:lnTo>
                    <a:pt x="4348" y="5010"/>
                  </a:lnTo>
                  <a:lnTo>
                    <a:pt x="25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49256975" y="3550975"/>
              <a:ext cx="17350" cy="53600"/>
            </a:xfrm>
            <a:custGeom>
              <a:rect b="b" l="l" r="r" t="t"/>
              <a:pathLst>
                <a:path extrusionOk="0" h="2144" w="694">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49323125" y="3575850"/>
              <a:ext cx="43350" cy="32650"/>
            </a:xfrm>
            <a:custGeom>
              <a:rect b="b" l="l" r="r" t="t"/>
              <a:pathLst>
                <a:path extrusionOk="0" h="1306" w="1734">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49217575" y="3575525"/>
              <a:ext cx="44900" cy="32975"/>
            </a:xfrm>
            <a:custGeom>
              <a:rect b="b" l="l" r="r" t="t"/>
              <a:pathLst>
                <a:path extrusionOk="0" h="1319" w="1796">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39"/>
          <p:cNvSpPr/>
          <p:nvPr/>
        </p:nvSpPr>
        <p:spPr>
          <a:xfrm>
            <a:off x="1268696" y="1871992"/>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1371979" y="2034098"/>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1711232" y="3703037"/>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1707135" y="1935613"/>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1566914" y="3323424"/>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1641465" y="3426019"/>
            <a:ext cx="14" cy="30103"/>
          </a:xfrm>
          <a:custGeom>
            <a:rect b="b" l="l" r="r" t="t"/>
            <a:pathLst>
              <a:path extrusionOk="0" fill="none" h="2146" w="1">
                <a:moveTo>
                  <a:pt x="1" y="1"/>
                </a:moveTo>
                <a:lnTo>
                  <a:pt x="1" y="2146"/>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1642152" y="3486218"/>
            <a:ext cx="29430" cy="30103"/>
          </a:xfrm>
          <a:custGeom>
            <a:rect b="b" l="l" r="r" t="t"/>
            <a:pathLst>
              <a:path extrusionOk="0" fill="none" h="2146" w="2098">
                <a:moveTo>
                  <a:pt x="1" y="0"/>
                </a:moveTo>
                <a:lnTo>
                  <a:pt x="1" y="2145"/>
                </a:lnTo>
                <a:lnTo>
                  <a:pt x="2097" y="2145"/>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1726285" y="3516310"/>
            <a:ext cx="409673" cy="14"/>
          </a:xfrm>
          <a:custGeom>
            <a:rect b="b" l="l" r="r" t="t"/>
            <a:pathLst>
              <a:path extrusionOk="0" fill="none" h="1" w="29205">
                <a:moveTo>
                  <a:pt x="0" y="0"/>
                </a:moveTo>
                <a:lnTo>
                  <a:pt x="2920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a:off x="2163363" y="3486218"/>
            <a:ext cx="30103" cy="30103"/>
          </a:xfrm>
          <a:custGeom>
            <a:rect b="b" l="l" r="r" t="t"/>
            <a:pathLst>
              <a:path extrusionOk="0" fill="none" h="2146" w="2146">
                <a:moveTo>
                  <a:pt x="0" y="2145"/>
                </a:moveTo>
                <a:lnTo>
                  <a:pt x="2145" y="2145"/>
                </a:lnTo>
                <a:lnTo>
                  <a:pt x="214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a:off x="2193456" y="3123693"/>
            <a:ext cx="14" cy="307090"/>
          </a:xfrm>
          <a:custGeom>
            <a:rect b="b" l="l" r="r" t="t"/>
            <a:pathLst>
              <a:path extrusionOk="0" fill="none" h="21892" w="1">
                <a:moveTo>
                  <a:pt x="0" y="21892"/>
                </a:moveTo>
                <a:lnTo>
                  <a:pt x="0" y="1"/>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a:off x="2193456" y="3066244"/>
            <a:ext cx="30103" cy="29416"/>
          </a:xfrm>
          <a:custGeom>
            <a:rect b="b" l="l" r="r" t="t"/>
            <a:pathLst>
              <a:path extrusionOk="0" fill="none" h="2097" w="2146">
                <a:moveTo>
                  <a:pt x="0" y="2097"/>
                </a:moveTo>
                <a:lnTo>
                  <a:pt x="0" y="0"/>
                </a:lnTo>
                <a:lnTo>
                  <a:pt x="2145"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9"/>
          <p:cNvSpPr/>
          <p:nvPr/>
        </p:nvSpPr>
        <p:spPr>
          <a:xfrm>
            <a:off x="2285795" y="3066244"/>
            <a:ext cx="341962" cy="14"/>
          </a:xfrm>
          <a:custGeom>
            <a:rect b="b" l="l" r="r" t="t"/>
            <a:pathLst>
              <a:path extrusionOk="0" fill="none" h="1" w="24378">
                <a:moveTo>
                  <a:pt x="0" y="0"/>
                </a:moveTo>
                <a:lnTo>
                  <a:pt x="24378" y="0"/>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9"/>
          <p:cNvSpPr/>
          <p:nvPr/>
        </p:nvSpPr>
        <p:spPr>
          <a:xfrm>
            <a:off x="2659251" y="3066244"/>
            <a:ext cx="29416" cy="29416"/>
          </a:xfrm>
          <a:custGeom>
            <a:rect b="b" l="l" r="r" t="t"/>
            <a:pathLst>
              <a:path extrusionOk="0" fill="none" h="2097" w="2097">
                <a:moveTo>
                  <a:pt x="0" y="0"/>
                </a:moveTo>
                <a:lnTo>
                  <a:pt x="2097" y="0"/>
                </a:lnTo>
                <a:lnTo>
                  <a:pt x="2097" y="2097"/>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
          <p:cNvSpPr/>
          <p:nvPr/>
        </p:nvSpPr>
        <p:spPr>
          <a:xfrm>
            <a:off x="2688657" y="3149001"/>
            <a:ext cx="14" cy="292053"/>
          </a:xfrm>
          <a:custGeom>
            <a:rect b="b" l="l" r="r" t="t"/>
            <a:pathLst>
              <a:path extrusionOk="0" fill="none" h="20820" w="1">
                <a:moveTo>
                  <a:pt x="1" y="1"/>
                </a:moveTo>
                <a:lnTo>
                  <a:pt x="1" y="20819"/>
                </a:lnTo>
              </a:path>
            </a:pathLst>
          </a:custGeom>
          <a:solidFill>
            <a:schemeClr val="accent1"/>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a:off x="2688657" y="3467741"/>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a:off x="988254" y="2119605"/>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1051862" y="2119605"/>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1119580" y="2119605"/>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1149000" y="2211257"/>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1149673" y="2707142"/>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1238604" y="2737248"/>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1949264" y="2737248"/>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1923956" y="2690054"/>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926694" y="3681151"/>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1039558" y="3651733"/>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1069651" y="3280327"/>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1069651" y="3221503"/>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1155832" y="3221503"/>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2055283" y="3221503"/>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2085375" y="3331631"/>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2014247" y="3326160"/>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1841198" y="3049830"/>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1841198" y="2590869"/>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1841885" y="2534093"/>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1930114" y="2534093"/>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1788532" y="3049142"/>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2126424" y="1682529"/>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2126424" y="1770085"/>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2097005" y="2346679"/>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1611372" y="2376098"/>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1552548" y="2376098"/>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1552548" y="2460918"/>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1552548" y="2899354"/>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1481420" y="2879517"/>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39"/>
          <p:cNvGrpSpPr/>
          <p:nvPr/>
        </p:nvGrpSpPr>
        <p:grpSpPr>
          <a:xfrm>
            <a:off x="1981917" y="1170329"/>
            <a:ext cx="289039" cy="352833"/>
            <a:chOff x="-24694925" y="3518700"/>
            <a:chExt cx="242625" cy="296175"/>
          </a:xfrm>
        </p:grpSpPr>
        <p:sp>
          <p:nvSpPr>
            <p:cNvPr id="597" name="Google Shape;597;p39"/>
            <p:cNvSpPr/>
            <p:nvPr/>
          </p:nvSpPr>
          <p:spPr>
            <a:xfrm>
              <a:off x="-24694925" y="3572250"/>
              <a:ext cx="104000" cy="112650"/>
            </a:xfrm>
            <a:custGeom>
              <a:rect b="b" l="l" r="r" t="t"/>
              <a:pathLst>
                <a:path extrusionOk="0" h="4506" w="416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98" name="Google Shape;598;p39"/>
            <p:cNvSpPr/>
            <p:nvPr/>
          </p:nvSpPr>
          <p:spPr>
            <a:xfrm>
              <a:off x="-24556300" y="3648650"/>
              <a:ext cx="104000" cy="113450"/>
            </a:xfrm>
            <a:custGeom>
              <a:rect b="b" l="l" r="r" t="t"/>
              <a:pathLst>
                <a:path extrusionOk="0" h="4538" w="4160">
                  <a:moveTo>
                    <a:pt x="1" y="1"/>
                  </a:moveTo>
                  <a:lnTo>
                    <a:pt x="1" y="2458"/>
                  </a:lnTo>
                  <a:cubicBezTo>
                    <a:pt x="1" y="3592"/>
                    <a:pt x="946" y="4537"/>
                    <a:pt x="2080" y="4537"/>
                  </a:cubicBezTo>
                  <a:cubicBezTo>
                    <a:pt x="3246" y="4537"/>
                    <a:pt x="4160" y="3592"/>
                    <a:pt x="4160" y="2458"/>
                  </a:cubicBezTo>
                  <a:lnTo>
                    <a:pt x="41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99" name="Google Shape;599;p39"/>
            <p:cNvSpPr/>
            <p:nvPr/>
          </p:nvSpPr>
          <p:spPr>
            <a:xfrm>
              <a:off x="-24694925" y="3702200"/>
              <a:ext cx="104000" cy="112675"/>
            </a:xfrm>
            <a:custGeom>
              <a:rect b="b" l="l" r="r" t="t"/>
              <a:pathLst>
                <a:path extrusionOk="0" h="4507" w="416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00" name="Google Shape;600;p39"/>
            <p:cNvSpPr/>
            <p:nvPr/>
          </p:nvSpPr>
          <p:spPr>
            <a:xfrm>
              <a:off x="-24556300" y="3518700"/>
              <a:ext cx="104000" cy="113425"/>
            </a:xfrm>
            <a:custGeom>
              <a:rect b="b" l="l" r="r" t="t"/>
              <a:pathLst>
                <a:path extrusionOk="0" h="4537" w="416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601" name="Google Shape;601;p39"/>
          <p:cNvGrpSpPr/>
          <p:nvPr/>
        </p:nvGrpSpPr>
        <p:grpSpPr>
          <a:xfrm>
            <a:off x="532028" y="1942561"/>
            <a:ext cx="354311" cy="354104"/>
            <a:chOff x="-49764975" y="3183375"/>
            <a:chExt cx="299300" cy="299125"/>
          </a:xfrm>
        </p:grpSpPr>
        <p:sp>
          <p:nvSpPr>
            <p:cNvPr id="602" name="Google Shape;602;p39"/>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39"/>
          <p:cNvSpPr/>
          <p:nvPr/>
        </p:nvSpPr>
        <p:spPr>
          <a:xfrm>
            <a:off x="2496767" y="3627808"/>
            <a:ext cx="383790" cy="370266"/>
          </a:xfrm>
          <a:custGeom>
            <a:rect b="b" l="l" r="r" t="t"/>
            <a:pathLst>
              <a:path extrusionOk="0" h="12676" w="13139">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39"/>
          <p:cNvGrpSpPr/>
          <p:nvPr/>
        </p:nvGrpSpPr>
        <p:grpSpPr>
          <a:xfrm>
            <a:off x="472162" y="3496187"/>
            <a:ext cx="371785" cy="369974"/>
            <a:chOff x="-38172725" y="3588000"/>
            <a:chExt cx="318200" cy="316650"/>
          </a:xfrm>
        </p:grpSpPr>
        <p:sp>
          <p:nvSpPr>
            <p:cNvPr id="613" name="Google Shape;613;p39"/>
            <p:cNvSpPr/>
            <p:nvPr/>
          </p:nvSpPr>
          <p:spPr>
            <a:xfrm>
              <a:off x="-38171150" y="3760050"/>
              <a:ext cx="98475" cy="91050"/>
            </a:xfrm>
            <a:custGeom>
              <a:rect b="b" l="l" r="r" t="t"/>
              <a:pathLst>
                <a:path extrusionOk="0" h="3642" w="3939">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38172725" y="3641575"/>
              <a:ext cx="144150" cy="133900"/>
            </a:xfrm>
            <a:custGeom>
              <a:rect b="b" l="l" r="r" t="t"/>
              <a:pathLst>
                <a:path extrusionOk="0" h="5356" w="5766">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a:off x="-38117600" y="3806975"/>
              <a:ext cx="77200" cy="94525"/>
            </a:xfrm>
            <a:custGeom>
              <a:rect b="b" l="l" r="r" t="t"/>
              <a:pathLst>
                <a:path extrusionOk="0" h="3781" w="3088">
                  <a:moveTo>
                    <a:pt x="2332" y="0"/>
                  </a:moveTo>
                  <a:lnTo>
                    <a:pt x="0" y="2331"/>
                  </a:lnTo>
                  <a:cubicBezTo>
                    <a:pt x="883" y="3088"/>
                    <a:pt x="1891" y="3592"/>
                    <a:pt x="2962" y="3781"/>
                  </a:cubicBezTo>
                  <a:cubicBezTo>
                    <a:pt x="3088" y="2363"/>
                    <a:pt x="3088" y="1197"/>
                    <a:pt x="23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a:off x="-37997875" y="3716375"/>
              <a:ext cx="143350" cy="135500"/>
            </a:xfrm>
            <a:custGeom>
              <a:rect b="b" l="l" r="r" t="t"/>
              <a:pathLst>
                <a:path extrusionOk="0" h="5420" w="5734">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38044350" y="3761275"/>
              <a:ext cx="135500" cy="143375"/>
            </a:xfrm>
            <a:custGeom>
              <a:rect b="b" l="l" r="r" t="t"/>
              <a:pathLst>
                <a:path extrusionOk="0" h="5735" w="542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9"/>
            <p:cNvSpPr/>
            <p:nvPr/>
          </p:nvSpPr>
          <p:spPr>
            <a:xfrm>
              <a:off x="-37997875" y="3588800"/>
              <a:ext cx="89025" cy="97675"/>
            </a:xfrm>
            <a:custGeom>
              <a:rect b="b" l="l" r="r" t="t"/>
              <a:pathLst>
                <a:path extrusionOk="0" h="3907" w="3561">
                  <a:moveTo>
                    <a:pt x="158" y="0"/>
                  </a:moveTo>
                  <a:lnTo>
                    <a:pt x="158" y="0"/>
                  </a:lnTo>
                  <a:cubicBezTo>
                    <a:pt x="126" y="977"/>
                    <a:pt x="0" y="2395"/>
                    <a:pt x="1260" y="3907"/>
                  </a:cubicBezTo>
                  <a:lnTo>
                    <a:pt x="3560" y="1544"/>
                  </a:lnTo>
                  <a:cubicBezTo>
                    <a:pt x="2584" y="662"/>
                    <a:pt x="1355" y="158"/>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9"/>
            <p:cNvSpPr/>
            <p:nvPr/>
          </p:nvSpPr>
          <p:spPr>
            <a:xfrm>
              <a:off x="-38117600" y="3588000"/>
              <a:ext cx="135500" cy="143375"/>
            </a:xfrm>
            <a:custGeom>
              <a:rect b="b" l="l" r="r" t="t"/>
              <a:pathLst>
                <a:path extrusionOk="0" h="5735" w="542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37953000" y="3641575"/>
              <a:ext cx="97700" cy="86350"/>
            </a:xfrm>
            <a:custGeom>
              <a:rect b="b" l="l" r="r" t="t"/>
              <a:pathLst>
                <a:path extrusionOk="0" h="3454" w="3908">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0"/>
          <p:cNvSpPr txBox="1"/>
          <p:nvPr>
            <p:ph type="ctrTitle"/>
          </p:nvPr>
        </p:nvSpPr>
        <p:spPr>
          <a:xfrm>
            <a:off x="90300" y="145175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MINIMUNDO</a:t>
            </a:r>
            <a:endParaRPr/>
          </a:p>
        </p:txBody>
      </p:sp>
      <p:sp>
        <p:nvSpPr>
          <p:cNvPr id="626" name="Google Shape;62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627" name="Google Shape;627;p40"/>
          <p:cNvPicPr preferRelativeResize="0"/>
          <p:nvPr/>
        </p:nvPicPr>
        <p:blipFill>
          <a:blip r:embed="rId3">
            <a:alphaModFix/>
          </a:blip>
          <a:stretch>
            <a:fillRect/>
          </a:stretch>
        </p:blipFill>
        <p:spPr>
          <a:xfrm>
            <a:off x="-38525" y="2189925"/>
            <a:ext cx="9257073" cy="18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SISTEMAS INTELIGENTES</a:t>
            </a:r>
            <a:r>
              <a:rPr lang="pt-BR"/>
              <a:t> </a:t>
            </a:r>
            <a:endParaRPr/>
          </a:p>
        </p:txBody>
      </p:sp>
      <p:sp>
        <p:nvSpPr>
          <p:cNvPr id="633" name="Google Shape;633;p41"/>
          <p:cNvSpPr txBox="1"/>
          <p:nvPr>
            <p:ph idx="2" type="subTitle"/>
          </p:nvPr>
        </p:nvSpPr>
        <p:spPr>
          <a:xfrm>
            <a:off x="5672750" y="3695925"/>
            <a:ext cx="17286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t>Uso da Inteligência Artificial para indicar produtos relacionados à compra do cliente.</a:t>
            </a:r>
            <a:endParaRPr sz="900"/>
          </a:p>
        </p:txBody>
      </p:sp>
      <p:sp>
        <p:nvSpPr>
          <p:cNvPr id="634" name="Google Shape;634;p41"/>
          <p:cNvSpPr txBox="1"/>
          <p:nvPr>
            <p:ph idx="3" type="subTitle"/>
          </p:nvPr>
        </p:nvSpPr>
        <p:spPr>
          <a:xfrm>
            <a:off x="1769150" y="3619725"/>
            <a:ext cx="17286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Serviço de Atendimento ao Cliente  para solucionar as demandas dos usuários</a:t>
            </a:r>
            <a:endParaRPr/>
          </a:p>
        </p:txBody>
      </p:sp>
      <p:sp>
        <p:nvSpPr>
          <p:cNvPr id="635" name="Google Shape;635;p41"/>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900"/>
              <a:t>MACHINE LEARNING</a:t>
            </a:r>
            <a:endParaRPr sz="900"/>
          </a:p>
        </p:txBody>
      </p:sp>
      <p:sp>
        <p:nvSpPr>
          <p:cNvPr id="636" name="Google Shape;636;p41"/>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900"/>
              <a:t>CHATBOT</a:t>
            </a:r>
            <a:endParaRPr sz="900"/>
          </a:p>
        </p:txBody>
      </p:sp>
      <p:sp>
        <p:nvSpPr>
          <p:cNvPr id="637" name="Google Shape;637;p41"/>
          <p:cNvSpPr/>
          <p:nvPr/>
        </p:nvSpPr>
        <p:spPr>
          <a:xfrm>
            <a:off x="1916500" y="31403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2118344"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2613395"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2177636"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57935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5990605"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6490450" y="226437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6147595" y="2012389"/>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6056289" y="1992067"/>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4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647" name="Google Shape;64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648" name="Google Shape;648;p41"/>
          <p:cNvPicPr preferRelativeResize="0"/>
          <p:nvPr/>
        </p:nvPicPr>
        <p:blipFill>
          <a:blip r:embed="rId3">
            <a:alphaModFix/>
          </a:blip>
          <a:stretch>
            <a:fillRect/>
          </a:stretch>
        </p:blipFill>
        <p:spPr>
          <a:xfrm>
            <a:off x="2282251" y="1992675"/>
            <a:ext cx="700800" cy="680400"/>
          </a:xfrm>
          <a:prstGeom prst="ellipse">
            <a:avLst/>
          </a:prstGeom>
          <a:noFill/>
          <a:ln>
            <a:noFill/>
          </a:ln>
        </p:spPr>
      </p:pic>
      <p:pic>
        <p:nvPicPr>
          <p:cNvPr id="649" name="Google Shape;649;p41"/>
          <p:cNvPicPr preferRelativeResize="0"/>
          <p:nvPr/>
        </p:nvPicPr>
        <p:blipFill>
          <a:blip r:embed="rId4">
            <a:alphaModFix/>
          </a:blip>
          <a:stretch>
            <a:fillRect/>
          </a:stretch>
        </p:blipFill>
        <p:spPr>
          <a:xfrm>
            <a:off x="6056300" y="1990001"/>
            <a:ext cx="961500" cy="64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2"/>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Muito obrigado pela atenção</a:t>
            </a:r>
            <a:endParaRPr/>
          </a:p>
        </p:txBody>
      </p:sp>
      <p:sp>
        <p:nvSpPr>
          <p:cNvPr id="655" name="Google Shape;655;p42"/>
          <p:cNvSpPr txBox="1"/>
          <p:nvPr>
            <p:ph idx="1" type="subTitle"/>
          </p:nvPr>
        </p:nvSpPr>
        <p:spPr>
          <a:xfrm>
            <a:off x="2471050" y="1818100"/>
            <a:ext cx="43377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6000">
                <a:solidFill>
                  <a:schemeClr val="dk1"/>
                </a:solidFill>
              </a:rPr>
              <a:t>Perguntas ?</a:t>
            </a:r>
            <a:endParaRPr sz="6000">
              <a:solidFill>
                <a:schemeClr val="dk1"/>
              </a:solidFill>
            </a:endParaRPr>
          </a:p>
        </p:txBody>
      </p:sp>
      <p:sp>
        <p:nvSpPr>
          <p:cNvPr id="656" name="Google Shape;65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REFERÊNCIAS</a:t>
            </a:r>
            <a:endParaRPr/>
          </a:p>
        </p:txBody>
      </p:sp>
      <p:sp>
        <p:nvSpPr>
          <p:cNvPr id="662" name="Google Shape;66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663" name="Google Shape;663;p43"/>
          <p:cNvSpPr txBox="1"/>
          <p:nvPr/>
        </p:nvSpPr>
        <p:spPr>
          <a:xfrm>
            <a:off x="414900" y="1439175"/>
            <a:ext cx="8314200" cy="28398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Font typeface="Roboto Light"/>
              <a:buChar char="●"/>
            </a:pPr>
            <a:r>
              <a:rPr lang="pt-BR" sz="1500" u="sng">
                <a:solidFill>
                  <a:schemeClr val="lt1"/>
                </a:solidFill>
                <a:hlinkClick r:id="rId3">
                  <a:extLst>
                    <a:ext uri="{A12FA001-AC4F-418D-AE19-62706E023703}">
                      <ahyp:hlinkClr val="tx"/>
                    </a:ext>
                  </a:extLst>
                </a:hlinkClick>
              </a:rPr>
              <a:t>https://valor.globo.com/publicacoes/suplementos/noticia/2020/11/25/pequenas-empresas-ainda-estao-longe-da-transformacao-digital.ghtml</a:t>
            </a:r>
            <a:endParaRPr sz="1500">
              <a:solidFill>
                <a:schemeClr val="lt1"/>
              </a:solidFill>
              <a:latin typeface="Roboto Light"/>
              <a:ea typeface="Roboto Light"/>
              <a:cs typeface="Roboto Light"/>
              <a:sym typeface="Roboto Light"/>
            </a:endParaRPr>
          </a:p>
          <a:p>
            <a:pPr indent="-323850" lvl="0" marL="457200" rtl="0" algn="l">
              <a:lnSpc>
                <a:spcPct val="150000"/>
              </a:lnSpc>
              <a:spcBef>
                <a:spcPts val="0"/>
              </a:spcBef>
              <a:spcAft>
                <a:spcPts val="0"/>
              </a:spcAft>
              <a:buClr>
                <a:schemeClr val="lt1"/>
              </a:buClr>
              <a:buSzPts val="1500"/>
              <a:buFont typeface="Roboto Light"/>
              <a:buChar char="●"/>
            </a:pPr>
            <a:r>
              <a:rPr lang="pt-BR" sz="1500" u="sng">
                <a:solidFill>
                  <a:schemeClr val="lt1"/>
                </a:solidFill>
                <a:hlinkClick r:id="rId4">
                  <a:extLst>
                    <a:ext uri="{A12FA001-AC4F-418D-AE19-62706E023703}">
                      <ahyp:hlinkClr val="tx"/>
                    </a:ext>
                  </a:extLst>
                </a:hlinkClick>
              </a:rPr>
              <a:t>https://unsplash.com/photos/fyaTq-fIlro</a:t>
            </a:r>
            <a:endParaRPr sz="1500">
              <a:solidFill>
                <a:schemeClr val="lt1"/>
              </a:solidFill>
              <a:latin typeface="Roboto Light"/>
              <a:ea typeface="Roboto Light"/>
              <a:cs typeface="Roboto Light"/>
              <a:sym typeface="Roboto Light"/>
            </a:endParaRPr>
          </a:p>
          <a:p>
            <a:pPr indent="-323850" lvl="0" marL="457200" rtl="0" algn="l">
              <a:lnSpc>
                <a:spcPct val="150000"/>
              </a:lnSpc>
              <a:spcBef>
                <a:spcPts val="0"/>
              </a:spcBef>
              <a:spcAft>
                <a:spcPts val="0"/>
              </a:spcAft>
              <a:buClr>
                <a:schemeClr val="lt1"/>
              </a:buClr>
              <a:buSzPts val="1500"/>
              <a:buFont typeface="Roboto Light"/>
              <a:buChar char="●"/>
            </a:pPr>
            <a:r>
              <a:rPr lang="pt-BR" sz="1500" u="sng">
                <a:solidFill>
                  <a:schemeClr val="lt1"/>
                </a:solidFill>
                <a:hlinkClick r:id="rId5">
                  <a:extLst>
                    <a:ext uri="{A12FA001-AC4F-418D-AE19-62706E023703}">
                      <ahyp:hlinkClr val="tx"/>
                    </a:ext>
                  </a:extLst>
                </a:hlinkClick>
              </a:rPr>
              <a:t>https://www.rawpixel.com/image/2308835/free-photo-image-out-stock-supermarket-shop</a:t>
            </a:r>
            <a:endParaRPr sz="1500">
              <a:solidFill>
                <a:schemeClr val="lt1"/>
              </a:solidFill>
              <a:latin typeface="Roboto Light"/>
              <a:ea typeface="Roboto Light"/>
              <a:cs typeface="Roboto Light"/>
              <a:sym typeface="Roboto Light"/>
            </a:endParaRPr>
          </a:p>
          <a:p>
            <a:pPr indent="-323850" lvl="0" marL="457200" rtl="0" algn="l">
              <a:lnSpc>
                <a:spcPct val="150000"/>
              </a:lnSpc>
              <a:spcBef>
                <a:spcPts val="0"/>
              </a:spcBef>
              <a:spcAft>
                <a:spcPts val="0"/>
              </a:spcAft>
              <a:buClr>
                <a:schemeClr val="lt1"/>
              </a:buClr>
              <a:buSzPts val="1500"/>
              <a:buFont typeface="Roboto Light"/>
              <a:buChar char="●"/>
            </a:pPr>
            <a:r>
              <a:rPr lang="pt-BR" sz="1500" u="sng">
                <a:solidFill>
                  <a:schemeClr val="lt1"/>
                </a:solidFill>
                <a:hlinkClick r:id="rId6">
                  <a:extLst>
                    <a:ext uri="{A12FA001-AC4F-418D-AE19-62706E023703}">
                      <ahyp:hlinkClr val="tx"/>
                    </a:ext>
                  </a:extLst>
                </a:hlinkClick>
              </a:rPr>
              <a:t>https://economia.uol.com.br/noticias/redacao/2012/09/20/sem-controle-de-estoque-empresa-fica-sujeita-a-furtos-e-desvios-de-funcionarios.htm</a:t>
            </a:r>
            <a:endParaRPr sz="1500">
              <a:solidFill>
                <a:schemeClr val="lt1"/>
              </a:solidFill>
              <a:latin typeface="Roboto Light"/>
              <a:ea typeface="Roboto Light"/>
              <a:cs typeface="Roboto Light"/>
              <a:sym typeface="Roboto Light"/>
            </a:endParaRPr>
          </a:p>
          <a:p>
            <a:pPr indent="-323850" lvl="0" marL="457200" rtl="0" algn="l">
              <a:lnSpc>
                <a:spcPct val="150000"/>
              </a:lnSpc>
              <a:spcBef>
                <a:spcPts val="0"/>
              </a:spcBef>
              <a:spcAft>
                <a:spcPts val="0"/>
              </a:spcAft>
              <a:buClr>
                <a:schemeClr val="lt1"/>
              </a:buClr>
              <a:buSzPts val="1500"/>
              <a:buFont typeface="Roboto Light"/>
              <a:buChar char="●"/>
            </a:pPr>
            <a:r>
              <a:rPr lang="pt-BR" sz="1500" u="sng">
                <a:solidFill>
                  <a:schemeClr val="lt1"/>
                </a:solidFill>
                <a:hlinkClick r:id="rId7">
                  <a:extLst>
                    <a:ext uri="{A12FA001-AC4F-418D-AE19-62706E023703}">
                      <ahyp:hlinkClr val="tx"/>
                    </a:ext>
                  </a:extLst>
                </a:hlinkClick>
              </a:rPr>
              <a:t>https://www.terra.com.br/noticias/dino/problemas-no-controle-do-estoque-podem-gerar-prejuizos-incalculaveis-as-empresas,e9673a8ec734b0bfcb74845f89dc1727l5w17458.html</a:t>
            </a:r>
            <a:endParaRPr sz="1500">
              <a:solidFill>
                <a:schemeClr val="lt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APRESENTAÇÃO</a:t>
            </a:r>
            <a:endParaRPr/>
          </a:p>
        </p:txBody>
      </p:sp>
      <p:sp>
        <p:nvSpPr>
          <p:cNvPr id="275" name="Google Shape;275;p31"/>
          <p:cNvSpPr txBox="1"/>
          <p:nvPr>
            <p:ph idx="1" type="subTitle"/>
          </p:nvPr>
        </p:nvSpPr>
        <p:spPr>
          <a:xfrm>
            <a:off x="4185713" y="3805525"/>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Recursos inteligentes que vão ser aplicados para melhorar a experiência do usuário</a:t>
            </a:r>
            <a:endParaRPr>
              <a:solidFill>
                <a:schemeClr val="accent1"/>
              </a:solidFill>
            </a:endParaRPr>
          </a:p>
        </p:txBody>
      </p:sp>
      <p:sp>
        <p:nvSpPr>
          <p:cNvPr id="276" name="Google Shape;276;p31"/>
          <p:cNvSpPr txBox="1"/>
          <p:nvPr>
            <p:ph idx="2" type="title"/>
          </p:nvPr>
        </p:nvSpPr>
        <p:spPr>
          <a:xfrm>
            <a:off x="2941613" y="35848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pt-BR">
                <a:solidFill>
                  <a:schemeClr val="accent1"/>
                </a:solidFill>
              </a:rPr>
              <a:t>0</a:t>
            </a:r>
            <a:r>
              <a:rPr lang="pt-BR"/>
              <a:t>3</a:t>
            </a:r>
            <a:endParaRPr>
              <a:solidFill>
                <a:schemeClr val="accent1"/>
              </a:solidFill>
            </a:endParaRPr>
          </a:p>
        </p:txBody>
      </p:sp>
      <p:sp>
        <p:nvSpPr>
          <p:cNvPr id="277" name="Google Shape;277;p31"/>
          <p:cNvSpPr txBox="1"/>
          <p:nvPr>
            <p:ph idx="9" type="subTitle"/>
          </p:nvPr>
        </p:nvSpPr>
        <p:spPr>
          <a:xfrm>
            <a:off x="4185725" y="1932300"/>
            <a:ext cx="20100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Contextualização do problema e seus impactos na sociedade</a:t>
            </a:r>
            <a:endParaRPr/>
          </a:p>
        </p:txBody>
      </p:sp>
      <p:sp>
        <p:nvSpPr>
          <p:cNvPr id="278" name="Google Shape;278;p31"/>
          <p:cNvSpPr txBox="1"/>
          <p:nvPr>
            <p:ph idx="13" type="title"/>
          </p:nvPr>
        </p:nvSpPr>
        <p:spPr>
          <a:xfrm>
            <a:off x="3546425" y="1762000"/>
            <a:ext cx="5955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solidFill>
                  <a:schemeClr val="accent1"/>
                </a:solidFill>
              </a:rPr>
              <a:t>0</a:t>
            </a:r>
            <a:r>
              <a:rPr lang="pt-BR"/>
              <a:t>1</a:t>
            </a:r>
            <a:endParaRPr>
              <a:solidFill>
                <a:schemeClr val="accent1"/>
              </a:solidFill>
            </a:endParaRPr>
          </a:p>
        </p:txBody>
      </p:sp>
      <p:sp>
        <p:nvSpPr>
          <p:cNvPr id="279" name="Google Shape;279;p31"/>
          <p:cNvSpPr txBox="1"/>
          <p:nvPr>
            <p:ph idx="15" type="title"/>
          </p:nvPr>
        </p:nvSpPr>
        <p:spPr>
          <a:xfrm>
            <a:off x="3569819" y="2721350"/>
            <a:ext cx="5487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solidFill>
                  <a:schemeClr val="accent1"/>
                </a:solidFill>
              </a:rPr>
              <a:t>0</a:t>
            </a:r>
            <a:r>
              <a:rPr lang="pt-BR"/>
              <a:t>2</a:t>
            </a:r>
            <a:endParaRPr>
              <a:solidFill>
                <a:schemeClr val="accent1"/>
              </a:solidFill>
            </a:endParaRPr>
          </a:p>
        </p:txBody>
      </p:sp>
      <p:sp>
        <p:nvSpPr>
          <p:cNvPr id="280" name="Google Shape;280;p31"/>
          <p:cNvSpPr txBox="1"/>
          <p:nvPr>
            <p:ph idx="17" type="ctrTitle"/>
          </p:nvPr>
        </p:nvSpPr>
        <p:spPr>
          <a:xfrm>
            <a:off x="4185713" y="1850838"/>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Problema e motivação</a:t>
            </a:r>
            <a:endParaRPr/>
          </a:p>
        </p:txBody>
      </p:sp>
      <p:sp>
        <p:nvSpPr>
          <p:cNvPr id="281" name="Google Shape;281;p31"/>
          <p:cNvSpPr txBox="1"/>
          <p:nvPr>
            <p:ph idx="19" type="ctrTitle"/>
          </p:nvPr>
        </p:nvSpPr>
        <p:spPr>
          <a:xfrm>
            <a:off x="4199000" y="3734388"/>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Desenvolvimento e visão</a:t>
            </a:r>
            <a:endParaRPr/>
          </a:p>
        </p:txBody>
      </p:sp>
      <p:sp>
        <p:nvSpPr>
          <p:cNvPr id="282" name="Google Shape;282;p31"/>
          <p:cNvSpPr/>
          <p:nvPr/>
        </p:nvSpPr>
        <p:spPr>
          <a:xfrm>
            <a:off x="2886005" y="2834769"/>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2885994" y="1850825"/>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2862363" y="3771469"/>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p:txBody>
      </p:sp>
      <p:cxnSp>
        <p:nvCxnSpPr>
          <p:cNvPr id="285" name="Google Shape;285;p3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286" name="Google Shape;28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287" name="Google Shape;287;p31"/>
          <p:cNvSpPr txBox="1"/>
          <p:nvPr>
            <p:ph idx="1" type="subTitle"/>
          </p:nvPr>
        </p:nvSpPr>
        <p:spPr>
          <a:xfrm>
            <a:off x="4192350" y="283335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 descrição completa da proposta de resolver o problema encontrado</a:t>
            </a:r>
            <a:endParaRPr>
              <a:solidFill>
                <a:schemeClr val="accent1"/>
              </a:solidFill>
            </a:endParaRPr>
          </a:p>
        </p:txBody>
      </p:sp>
      <p:sp>
        <p:nvSpPr>
          <p:cNvPr id="288" name="Google Shape;288;p31"/>
          <p:cNvSpPr txBox="1"/>
          <p:nvPr>
            <p:ph idx="19" type="ctrTitle"/>
          </p:nvPr>
        </p:nvSpPr>
        <p:spPr>
          <a:xfrm>
            <a:off x="4205638" y="276221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Nosso Projeto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ctrTitle"/>
          </p:nvPr>
        </p:nvSpPr>
        <p:spPr>
          <a:xfrm>
            <a:off x="907350" y="1471200"/>
            <a:ext cx="7329300" cy="2370300"/>
          </a:xfrm>
          <a:prstGeom prst="rect">
            <a:avLst/>
          </a:prstGeom>
        </p:spPr>
        <p:txBody>
          <a:bodyPr anchorCtr="0" anchor="b" bIns="91425" lIns="91425" spcFirstLastPara="1" rIns="91425" wrap="square" tIns="91425">
            <a:spAutoFit/>
          </a:bodyPr>
          <a:lstStyle/>
          <a:p>
            <a:pPr indent="0" lvl="0" marL="0" rtl="0" algn="just">
              <a:spcBef>
                <a:spcPts val="0"/>
              </a:spcBef>
              <a:spcAft>
                <a:spcPts val="0"/>
              </a:spcAft>
              <a:buNone/>
            </a:pPr>
            <a:r>
              <a:rPr lang="pt-BR"/>
              <a:t>“Pesquisa do Sebrae identificou que 43% das empresas fazem a gestão </a:t>
            </a:r>
            <a:r>
              <a:rPr lang="pt-BR"/>
              <a:t>de seu negócio </a:t>
            </a:r>
            <a:r>
              <a:rPr lang="pt-BR"/>
              <a:t>em um caderno ou folha de papel”</a:t>
            </a:r>
            <a:endParaRPr/>
          </a:p>
          <a:p>
            <a:pPr indent="0" lvl="0" marL="0" rtl="0" algn="l">
              <a:spcBef>
                <a:spcPts val="0"/>
              </a:spcBef>
              <a:spcAft>
                <a:spcPts val="0"/>
              </a:spcAft>
              <a:buNone/>
            </a:pPr>
            <a:r>
              <a:t/>
            </a:r>
            <a:endParaRPr sz="1100"/>
          </a:p>
          <a:p>
            <a:pPr indent="0" lvl="0" marL="0" rtl="0" algn="r">
              <a:spcBef>
                <a:spcPts val="0"/>
              </a:spcBef>
              <a:spcAft>
                <a:spcPts val="0"/>
              </a:spcAft>
              <a:buNone/>
            </a:pPr>
            <a:r>
              <a:rPr lang="pt-BR" sz="1100"/>
              <a:t>VALOR ECONÔMICO, 2020</a:t>
            </a:r>
            <a:endParaRPr sz="1100"/>
          </a:p>
        </p:txBody>
      </p:sp>
      <p:sp>
        <p:nvSpPr>
          <p:cNvPr id="294" name="Google Shape;294;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IMPACTOS DA MÁ GESTÃO DE ESTOQUE</a:t>
            </a:r>
            <a:endParaRPr/>
          </a:p>
        </p:txBody>
      </p:sp>
      <p:sp>
        <p:nvSpPr>
          <p:cNvPr id="300" name="Google Shape;300;p33"/>
          <p:cNvSpPr txBox="1"/>
          <p:nvPr>
            <p:ph idx="1" type="subTitle"/>
          </p:nvPr>
        </p:nvSpPr>
        <p:spPr>
          <a:xfrm>
            <a:off x="1391444" y="37903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Perdas de vendas</a:t>
            </a:r>
            <a:endParaRPr/>
          </a:p>
        </p:txBody>
      </p:sp>
      <p:sp>
        <p:nvSpPr>
          <p:cNvPr id="301" name="Google Shape;301;p33"/>
          <p:cNvSpPr txBox="1"/>
          <p:nvPr>
            <p:ph idx="2" type="subTitle"/>
          </p:nvPr>
        </p:nvSpPr>
        <p:spPr>
          <a:xfrm>
            <a:off x="5397250" y="3790325"/>
            <a:ext cx="28212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Custos de armazenamento, desvalorização, riscos de dano, extravio e vencimento dos produtos</a:t>
            </a:r>
            <a:endParaRPr/>
          </a:p>
        </p:txBody>
      </p:sp>
      <p:sp>
        <p:nvSpPr>
          <p:cNvPr id="302" name="Google Shape;302;p33"/>
          <p:cNvSpPr txBox="1"/>
          <p:nvPr>
            <p:ph type="ctrTitle"/>
          </p:nvPr>
        </p:nvSpPr>
        <p:spPr>
          <a:xfrm>
            <a:off x="1298144" y="37247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ESCASSEZ DE PRODUTOS</a:t>
            </a:r>
            <a:endParaRPr/>
          </a:p>
        </p:txBody>
      </p:sp>
      <p:sp>
        <p:nvSpPr>
          <p:cNvPr id="303" name="Google Shape;303;p33"/>
          <p:cNvSpPr txBox="1"/>
          <p:nvPr>
            <p:ph idx="4" type="ctrTitle"/>
          </p:nvPr>
        </p:nvSpPr>
        <p:spPr>
          <a:xfrm>
            <a:off x="5769869" y="37247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EXCESSO DE PRODUTOS</a:t>
            </a:r>
            <a:endParaRPr/>
          </a:p>
        </p:txBody>
      </p:sp>
      <p:cxnSp>
        <p:nvCxnSpPr>
          <p:cNvPr id="304" name="Google Shape;304;p33"/>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305" name="Google Shape;30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306" name="Google Shape;306;p33"/>
          <p:cNvPicPr preferRelativeResize="0"/>
          <p:nvPr/>
        </p:nvPicPr>
        <p:blipFill>
          <a:blip r:embed="rId3">
            <a:alphaModFix/>
          </a:blip>
          <a:stretch>
            <a:fillRect/>
          </a:stretch>
        </p:blipFill>
        <p:spPr>
          <a:xfrm>
            <a:off x="5397238" y="1542963"/>
            <a:ext cx="2821248" cy="1883142"/>
          </a:xfrm>
          <a:prstGeom prst="rect">
            <a:avLst/>
          </a:prstGeom>
          <a:noFill/>
          <a:ln>
            <a:noFill/>
          </a:ln>
        </p:spPr>
      </p:pic>
      <p:pic>
        <p:nvPicPr>
          <p:cNvPr id="307" name="Google Shape;307;p33"/>
          <p:cNvPicPr preferRelativeResize="0"/>
          <p:nvPr/>
        </p:nvPicPr>
        <p:blipFill>
          <a:blip r:embed="rId4">
            <a:alphaModFix/>
          </a:blip>
          <a:stretch>
            <a:fillRect/>
          </a:stretch>
        </p:blipFill>
        <p:spPr>
          <a:xfrm>
            <a:off x="925512" y="1544338"/>
            <a:ext cx="2821248" cy="1880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2900"/>
              <a:t>O NOSSO PROJETO</a:t>
            </a:r>
            <a:endParaRPr sz="2900"/>
          </a:p>
        </p:txBody>
      </p:sp>
      <p:sp>
        <p:nvSpPr>
          <p:cNvPr id="313" name="Google Shape;313;p34"/>
          <p:cNvSpPr txBox="1"/>
          <p:nvPr>
            <p:ph idx="1" type="subTitle"/>
          </p:nvPr>
        </p:nvSpPr>
        <p:spPr>
          <a:xfrm>
            <a:off x="4893700" y="2517775"/>
            <a:ext cx="3457500" cy="142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300"/>
              <a:t>Solução de controle de estoque para empresas que não utilizam bancos de dados relacionais para a gestão dos produtos no inventário.</a:t>
            </a:r>
            <a:endParaRPr sz="1300"/>
          </a:p>
        </p:txBody>
      </p:sp>
      <p:cxnSp>
        <p:nvCxnSpPr>
          <p:cNvPr id="314" name="Google Shape;314;p34"/>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sp>
        <p:nvSpPr>
          <p:cNvPr id="315" name="Google Shape;31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316" name="Google Shape;316;p34"/>
          <p:cNvPicPr preferRelativeResize="0"/>
          <p:nvPr/>
        </p:nvPicPr>
        <p:blipFill>
          <a:blip r:embed="rId3">
            <a:alphaModFix/>
          </a:blip>
          <a:stretch>
            <a:fillRect/>
          </a:stretch>
        </p:blipFill>
        <p:spPr>
          <a:xfrm>
            <a:off x="-299500" y="401425"/>
            <a:ext cx="6409950" cy="460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p:nvPr/>
        </p:nvSpPr>
        <p:spPr>
          <a:xfrm>
            <a:off x="1614200" y="3251700"/>
            <a:ext cx="1581300" cy="19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3781350" y="2876850"/>
            <a:ext cx="1581300" cy="229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NOSSOS OBJETIVOS</a:t>
            </a:r>
            <a:endParaRPr/>
          </a:p>
        </p:txBody>
      </p:sp>
      <p:sp>
        <p:nvSpPr>
          <p:cNvPr id="324" name="Google Shape;324;p35"/>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rgbClr val="0E2A47"/>
                </a:solidFill>
              </a:rPr>
              <a:t>Auxiliar estabelecimentos na adoção de práticas mais eficientes para a sua gestão, abandonando métodos como o uso de planilhas.</a:t>
            </a:r>
            <a:endParaRPr>
              <a:solidFill>
                <a:srgbClr val="0E2A47"/>
              </a:solidFill>
            </a:endParaRPr>
          </a:p>
          <a:p>
            <a:pPr indent="0" lvl="0" marL="0" rtl="0" algn="ctr">
              <a:spcBef>
                <a:spcPts val="0"/>
              </a:spcBef>
              <a:spcAft>
                <a:spcPts val="0"/>
              </a:spcAft>
              <a:buNone/>
            </a:pPr>
            <a:r>
              <a:t/>
            </a:r>
            <a:endParaRPr>
              <a:solidFill>
                <a:srgbClr val="0E2A47"/>
              </a:solidFill>
            </a:endParaRPr>
          </a:p>
        </p:txBody>
      </p:sp>
      <p:sp>
        <p:nvSpPr>
          <p:cNvPr id="325" name="Google Shape;325;p35"/>
          <p:cNvSpPr/>
          <p:nvPr/>
        </p:nvSpPr>
        <p:spPr>
          <a:xfrm>
            <a:off x="5948500" y="2555400"/>
            <a:ext cx="1581300" cy="261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rgbClr val="0E2A47"/>
                </a:solidFill>
              </a:rPr>
              <a:t>Tornar as empresas dos nossos clientes mais rentáveis com o planejamento de compra de acordo com a disponibilidade e a demanda.</a:t>
            </a:r>
            <a:endParaRPr>
              <a:solidFill>
                <a:srgbClr val="0E2A47"/>
              </a:solidFill>
            </a:endParaRPr>
          </a:p>
          <a:p>
            <a:pPr indent="0" lvl="0" marL="0" rtl="0" algn="ctr">
              <a:spcBef>
                <a:spcPts val="0"/>
              </a:spcBef>
              <a:spcAft>
                <a:spcPts val="0"/>
              </a:spcAft>
              <a:buNone/>
            </a:pPr>
            <a:r>
              <a:t/>
            </a:r>
            <a:endParaRPr>
              <a:solidFill>
                <a:srgbClr val="0E2A47"/>
              </a:solidFill>
            </a:endParaRPr>
          </a:p>
        </p:txBody>
      </p:sp>
      <p:sp>
        <p:nvSpPr>
          <p:cNvPr id="327" name="Google Shape;327;p35"/>
          <p:cNvSpPr txBox="1"/>
          <p:nvPr>
            <p:ph idx="3" type="subTitle"/>
          </p:nvPr>
        </p:nvSpPr>
        <p:spPr>
          <a:xfrm>
            <a:off x="1661000" y="3886300"/>
            <a:ext cx="14628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0E2A47"/>
                </a:solidFill>
              </a:rPr>
              <a:t>Armazenar os dados dos produtos em um BD, sem ser necessário ter conhecimento de SQL para realizar consultas.</a:t>
            </a:r>
            <a:endParaRPr>
              <a:solidFill>
                <a:srgbClr val="0E2A47"/>
              </a:solidFill>
              <a:latin typeface="Roboto Light"/>
              <a:ea typeface="Roboto Light"/>
              <a:cs typeface="Roboto Light"/>
              <a:sym typeface="Roboto Light"/>
            </a:endParaRPr>
          </a:p>
        </p:txBody>
      </p:sp>
      <p:sp>
        <p:nvSpPr>
          <p:cNvPr id="328" name="Google Shape;328;p35"/>
          <p:cNvSpPr txBox="1"/>
          <p:nvPr>
            <p:ph type="ctrTitle"/>
          </p:nvPr>
        </p:nvSpPr>
        <p:spPr>
          <a:xfrm>
            <a:off x="3533994" y="3269825"/>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solidFill>
                  <a:srgbClr val="0E2A47"/>
                </a:solidFill>
              </a:rPr>
              <a:t>MODERNIZAÇÃO</a:t>
            </a:r>
            <a:endParaRPr>
              <a:solidFill>
                <a:srgbClr val="0E2A47"/>
              </a:solidFill>
            </a:endParaRPr>
          </a:p>
        </p:txBody>
      </p:sp>
      <p:sp>
        <p:nvSpPr>
          <p:cNvPr id="329" name="Google Shape;329;p35"/>
          <p:cNvSpPr txBox="1"/>
          <p:nvPr>
            <p:ph idx="4" type="ctrTitle"/>
          </p:nvPr>
        </p:nvSpPr>
        <p:spPr>
          <a:xfrm>
            <a:off x="5701156" y="2867875"/>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solidFill>
                  <a:srgbClr val="0E2A47"/>
                </a:solidFill>
              </a:rPr>
              <a:t>IMPACTO</a:t>
            </a:r>
            <a:endParaRPr>
              <a:solidFill>
                <a:srgbClr val="0E2A47"/>
              </a:solidFill>
            </a:endParaRPr>
          </a:p>
        </p:txBody>
      </p:sp>
      <p:sp>
        <p:nvSpPr>
          <p:cNvPr id="330" name="Google Shape;330;p35"/>
          <p:cNvSpPr txBox="1"/>
          <p:nvPr>
            <p:ph idx="5" type="ctrTitle"/>
          </p:nvPr>
        </p:nvSpPr>
        <p:spPr>
          <a:xfrm>
            <a:off x="1366844" y="36372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solidFill>
                  <a:srgbClr val="0E2A47"/>
                </a:solidFill>
              </a:rPr>
              <a:t>PRATICIDADE</a:t>
            </a:r>
            <a:endParaRPr>
              <a:solidFill>
                <a:srgbClr val="0E2A47"/>
              </a:solidFill>
            </a:endParaRPr>
          </a:p>
        </p:txBody>
      </p:sp>
      <p:sp>
        <p:nvSpPr>
          <p:cNvPr id="331" name="Google Shape;331;p35"/>
          <p:cNvSpPr/>
          <p:nvPr/>
        </p:nvSpPr>
        <p:spPr>
          <a:xfrm>
            <a:off x="1938175" y="2110450"/>
            <a:ext cx="933300" cy="93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4105350" y="1748500"/>
            <a:ext cx="933300" cy="93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6272525" y="1428000"/>
            <a:ext cx="933300" cy="93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5"/>
          <p:cNvGrpSpPr/>
          <p:nvPr/>
        </p:nvGrpSpPr>
        <p:grpSpPr>
          <a:xfrm>
            <a:off x="2218390" y="2304852"/>
            <a:ext cx="372883" cy="543742"/>
            <a:chOff x="2070550" y="767325"/>
            <a:chExt cx="1106150" cy="1613000"/>
          </a:xfrm>
        </p:grpSpPr>
        <p:sp>
          <p:nvSpPr>
            <p:cNvPr id="335" name="Google Shape;335;p35"/>
            <p:cNvSpPr/>
            <p:nvPr/>
          </p:nvSpPr>
          <p:spPr>
            <a:xfrm>
              <a:off x="2199700" y="767325"/>
              <a:ext cx="608525" cy="516100"/>
            </a:xfrm>
            <a:custGeom>
              <a:rect b="b" l="l" r="r" t="t"/>
              <a:pathLst>
                <a:path extrusionOk="0" h="20644" w="24341">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2341975" y="887475"/>
              <a:ext cx="323975" cy="208700"/>
            </a:xfrm>
            <a:custGeom>
              <a:rect b="b" l="l" r="r" t="t"/>
              <a:pathLst>
                <a:path extrusionOk="0" h="8348" w="12959">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2070550" y="1050925"/>
              <a:ext cx="1106150" cy="1329400"/>
            </a:xfrm>
            <a:custGeom>
              <a:rect b="b" l="l" r="r" t="t"/>
              <a:pathLst>
                <a:path extrusionOk="0" h="53176" w="44246">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8" name="Google Shape;338;p35"/>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339" name="Google Shape;33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grpSp>
        <p:nvGrpSpPr>
          <p:cNvPr id="340" name="Google Shape;340;p35"/>
          <p:cNvGrpSpPr/>
          <p:nvPr/>
        </p:nvGrpSpPr>
        <p:grpSpPr>
          <a:xfrm>
            <a:off x="6503368" y="1665666"/>
            <a:ext cx="471610" cy="475224"/>
            <a:chOff x="1492675" y="2620775"/>
            <a:chExt cx="481825" cy="481825"/>
          </a:xfrm>
        </p:grpSpPr>
        <p:sp>
          <p:nvSpPr>
            <p:cNvPr id="341" name="Google Shape;341;p35"/>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2" name="Google Shape;342;p35"/>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3" name="Google Shape;343;p35"/>
          <p:cNvGrpSpPr/>
          <p:nvPr/>
        </p:nvGrpSpPr>
        <p:grpSpPr>
          <a:xfrm>
            <a:off x="4336201" y="1993163"/>
            <a:ext cx="471598" cy="475196"/>
            <a:chOff x="-64781025" y="3361050"/>
            <a:chExt cx="317425" cy="315200"/>
          </a:xfrm>
        </p:grpSpPr>
        <p:sp>
          <p:nvSpPr>
            <p:cNvPr id="344" name="Google Shape;344;p35"/>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51" name="Shape 351"/>
        <p:cNvGrpSpPr/>
        <p:nvPr/>
      </p:nvGrpSpPr>
      <p:grpSpPr>
        <a:xfrm>
          <a:off x="0" y="0"/>
          <a:ext cx="0" cy="0"/>
          <a:chOff x="0" y="0"/>
          <a:chExt cx="0" cy="0"/>
        </a:xfrm>
      </p:grpSpPr>
      <p:sp>
        <p:nvSpPr>
          <p:cNvPr id="352" name="Google Shape;352;p36"/>
          <p:cNvSpPr/>
          <p:nvPr/>
        </p:nvSpPr>
        <p:spPr>
          <a:xfrm>
            <a:off x="1336225" y="3304900"/>
            <a:ext cx="33372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53" name="Google Shape;353;p36"/>
          <p:cNvSpPr/>
          <p:nvPr/>
        </p:nvSpPr>
        <p:spPr>
          <a:xfrm>
            <a:off x="1336225" y="2603550"/>
            <a:ext cx="33372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54" name="Google Shape;354;p36"/>
          <p:cNvSpPr/>
          <p:nvPr/>
        </p:nvSpPr>
        <p:spPr>
          <a:xfrm>
            <a:off x="1336225" y="1902200"/>
            <a:ext cx="33372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55" name="Google Shape;355;p36"/>
          <p:cNvSpPr txBox="1"/>
          <p:nvPr>
            <p:ph idx="4" type="ctrTitle"/>
          </p:nvPr>
        </p:nvSpPr>
        <p:spPr>
          <a:xfrm>
            <a:off x="0" y="55250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PÚBLICO ALVO</a:t>
            </a:r>
            <a:endParaRPr/>
          </a:p>
        </p:txBody>
      </p:sp>
      <p:sp>
        <p:nvSpPr>
          <p:cNvPr id="356" name="Google Shape;356;p36"/>
          <p:cNvSpPr txBox="1"/>
          <p:nvPr>
            <p:ph type="ctrTitle"/>
          </p:nvPr>
        </p:nvSpPr>
        <p:spPr>
          <a:xfrm>
            <a:off x="1405525" y="2067238"/>
            <a:ext cx="25011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solidFill>
                  <a:schemeClr val="dk1"/>
                </a:solidFill>
              </a:rPr>
              <a:t>Pequenos e médios comerciantes </a:t>
            </a:r>
            <a:endParaRPr>
              <a:solidFill>
                <a:schemeClr val="dk1"/>
              </a:solidFill>
            </a:endParaRPr>
          </a:p>
        </p:txBody>
      </p:sp>
      <p:sp>
        <p:nvSpPr>
          <p:cNvPr id="357" name="Google Shape;357;p36"/>
          <p:cNvSpPr txBox="1"/>
          <p:nvPr>
            <p:ph idx="2" type="ctrTitle"/>
          </p:nvPr>
        </p:nvSpPr>
        <p:spPr>
          <a:xfrm>
            <a:off x="1405522" y="3490575"/>
            <a:ext cx="29346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solidFill>
                  <a:schemeClr val="dk1"/>
                </a:solidFill>
              </a:rPr>
              <a:t>Empresas sem controle de estoque</a:t>
            </a:r>
            <a:endParaRPr>
              <a:solidFill>
                <a:schemeClr val="dk1"/>
              </a:solidFill>
            </a:endParaRPr>
          </a:p>
        </p:txBody>
      </p:sp>
      <p:sp>
        <p:nvSpPr>
          <p:cNvPr id="358" name="Google Shape;358;p36"/>
          <p:cNvSpPr txBox="1"/>
          <p:nvPr>
            <p:ph idx="3" type="ctrTitle"/>
          </p:nvPr>
        </p:nvSpPr>
        <p:spPr>
          <a:xfrm>
            <a:off x="1405525" y="2789250"/>
            <a:ext cx="33546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solidFill>
                  <a:schemeClr val="dk1"/>
                </a:solidFill>
              </a:rPr>
              <a:t>Empresas com controle de estoque rudimentar</a:t>
            </a:r>
            <a:endParaRPr>
              <a:solidFill>
                <a:schemeClr val="dk1"/>
              </a:solidFill>
            </a:endParaRPr>
          </a:p>
        </p:txBody>
      </p:sp>
      <p:cxnSp>
        <p:nvCxnSpPr>
          <p:cNvPr id="359" name="Google Shape;359;p36"/>
          <p:cNvCxnSpPr/>
          <p:nvPr/>
        </p:nvCxnSpPr>
        <p:spPr>
          <a:xfrm flipH="1" rot="10800000">
            <a:off x="-150" y="1195100"/>
            <a:ext cx="2914500" cy="2400"/>
          </a:xfrm>
          <a:prstGeom prst="straightConnector1">
            <a:avLst/>
          </a:prstGeom>
          <a:noFill/>
          <a:ln cap="flat" cmpd="sng" w="9525">
            <a:solidFill>
              <a:schemeClr val="accent1"/>
            </a:solidFill>
            <a:prstDash val="solid"/>
            <a:round/>
            <a:headEnd len="med" w="med" type="none"/>
            <a:tailEnd len="med" w="med" type="none"/>
          </a:ln>
        </p:spPr>
      </p:cxnSp>
      <p:sp>
        <p:nvSpPr>
          <p:cNvPr id="360" name="Google Shape;360;p36"/>
          <p:cNvSpPr/>
          <p:nvPr/>
        </p:nvSpPr>
        <p:spPr>
          <a:xfrm>
            <a:off x="819925" y="18807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61" name="Google Shape;361;p36"/>
          <p:cNvSpPr/>
          <p:nvPr/>
        </p:nvSpPr>
        <p:spPr>
          <a:xfrm>
            <a:off x="819925" y="25820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62" name="Google Shape;362;p36"/>
          <p:cNvSpPr/>
          <p:nvPr/>
        </p:nvSpPr>
        <p:spPr>
          <a:xfrm>
            <a:off x="819925" y="32834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63" name="Google Shape;363;p36"/>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91A51"/>
              </a:solidFill>
            </a:endParaRPr>
          </a:p>
        </p:txBody>
      </p:sp>
      <p:sp>
        <p:nvSpPr>
          <p:cNvPr id="365" name="Google Shape;365;p36"/>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66" name="Google Shape;366;p36"/>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71" name="Google Shape;371;p36"/>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72" name="Google Shape;372;p36"/>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79" name="Google Shape;379;p36"/>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80" name="Google Shape;380;p36"/>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grpSp>
        <p:nvGrpSpPr>
          <p:cNvPr id="387" name="Google Shape;387;p36"/>
          <p:cNvGrpSpPr/>
          <p:nvPr/>
        </p:nvGrpSpPr>
        <p:grpSpPr>
          <a:xfrm>
            <a:off x="860314" y="1923073"/>
            <a:ext cx="342580" cy="339271"/>
            <a:chOff x="5049725" y="1435050"/>
            <a:chExt cx="486550" cy="481850"/>
          </a:xfrm>
        </p:grpSpPr>
        <p:sp>
          <p:nvSpPr>
            <p:cNvPr id="388" name="Google Shape;388;p36"/>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9" name="Google Shape;389;p36"/>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0" name="Google Shape;390;p36"/>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1" name="Google Shape;391;p36"/>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2" name="Google Shape;392;p36"/>
          <p:cNvGrpSpPr/>
          <p:nvPr/>
        </p:nvGrpSpPr>
        <p:grpSpPr>
          <a:xfrm>
            <a:off x="861900" y="3325747"/>
            <a:ext cx="339411" cy="337193"/>
            <a:chOff x="3863900" y="4993625"/>
            <a:chExt cx="482050" cy="478900"/>
          </a:xfrm>
        </p:grpSpPr>
        <p:sp>
          <p:nvSpPr>
            <p:cNvPr id="393" name="Google Shape;393;p36"/>
            <p:cNvSpPr/>
            <p:nvPr/>
          </p:nvSpPr>
          <p:spPr>
            <a:xfrm>
              <a:off x="3877525"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4" name="Google Shape;394;p36"/>
            <p:cNvSpPr/>
            <p:nvPr/>
          </p:nvSpPr>
          <p:spPr>
            <a:xfrm>
              <a:off x="4113750" y="5133350"/>
              <a:ext cx="232200" cy="339175"/>
            </a:xfrm>
            <a:custGeom>
              <a:rect b="b" l="l" r="r" t="t"/>
              <a:pathLst>
                <a:path extrusionOk="0" h="13567" w="9288">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5" name="Google Shape;395;p36"/>
            <p:cNvSpPr/>
            <p:nvPr/>
          </p:nvSpPr>
          <p:spPr>
            <a:xfrm>
              <a:off x="3998800" y="4993625"/>
              <a:ext cx="334125" cy="168500"/>
            </a:xfrm>
            <a:custGeom>
              <a:rect b="b" l="l" r="r" t="t"/>
              <a:pathLst>
                <a:path extrusionOk="0" h="6740" w="13365">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 name="Google Shape;396;p36"/>
            <p:cNvSpPr/>
            <p:nvPr/>
          </p:nvSpPr>
          <p:spPr>
            <a:xfrm>
              <a:off x="3863900" y="5132450"/>
              <a:ext cx="221650" cy="339925"/>
            </a:xfrm>
            <a:custGeom>
              <a:rect b="b" l="l" r="r" t="t"/>
              <a:pathLst>
                <a:path extrusionOk="0" h="13597" w="8866">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397" name="Google Shape;397;p36"/>
          <p:cNvSpPr/>
          <p:nvPr/>
        </p:nvSpPr>
        <p:spPr>
          <a:xfrm>
            <a:off x="915647" y="2644657"/>
            <a:ext cx="244806" cy="298791"/>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Jornada do Usuário</a:t>
            </a:r>
            <a:endParaRPr/>
          </a:p>
        </p:txBody>
      </p:sp>
      <p:cxnSp>
        <p:nvCxnSpPr>
          <p:cNvPr id="403" name="Google Shape;403;p37"/>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404" name="Google Shape;40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405" name="Google Shape;405;p37"/>
          <p:cNvPicPr preferRelativeResize="0"/>
          <p:nvPr/>
        </p:nvPicPr>
        <p:blipFill>
          <a:blip r:embed="rId3">
            <a:alphaModFix/>
          </a:blip>
          <a:stretch>
            <a:fillRect/>
          </a:stretch>
        </p:blipFill>
        <p:spPr>
          <a:xfrm>
            <a:off x="232050" y="1447700"/>
            <a:ext cx="8679900" cy="36957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8"/>
          <p:cNvSpPr/>
          <p:nvPr/>
        </p:nvSpPr>
        <p:spPr>
          <a:xfrm rot="10800000">
            <a:off x="5511050" y="19029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rot="10800000">
            <a:off x="5511050" y="2606325"/>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rot="10800000">
            <a:off x="5511050" y="33096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txBox="1"/>
          <p:nvPr>
            <p:ph idx="4" type="ctrTitle"/>
          </p:nvPr>
        </p:nvSpPr>
        <p:spPr>
          <a:xfrm>
            <a:off x="1155975" y="681477"/>
            <a:ext cx="7833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pt-BR"/>
              <a:t>MONETIZAÇÃO</a:t>
            </a:r>
            <a:endParaRPr/>
          </a:p>
        </p:txBody>
      </p:sp>
      <p:sp>
        <p:nvSpPr>
          <p:cNvPr id="414" name="Google Shape;414;p38"/>
          <p:cNvSpPr/>
          <p:nvPr/>
        </p:nvSpPr>
        <p:spPr>
          <a:xfrm>
            <a:off x="7903950" y="18494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7903950" y="255082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7903950" y="32521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7" name="Google Shape;417;p38"/>
          <p:cNvCxnSpPr/>
          <p:nvPr/>
        </p:nvCxnSpPr>
        <p:spPr>
          <a:xfrm>
            <a:off x="5882725" y="1195336"/>
            <a:ext cx="3340500" cy="0"/>
          </a:xfrm>
          <a:prstGeom prst="straightConnector1">
            <a:avLst/>
          </a:prstGeom>
          <a:noFill/>
          <a:ln cap="flat" cmpd="sng" w="9525">
            <a:solidFill>
              <a:schemeClr val="accent1"/>
            </a:solidFill>
            <a:prstDash val="solid"/>
            <a:round/>
            <a:headEnd len="med" w="med" type="none"/>
            <a:tailEnd len="med" w="med" type="none"/>
          </a:ln>
        </p:spPr>
      </p:cxnSp>
      <p:sp>
        <p:nvSpPr>
          <p:cNvPr id="418" name="Google Shape;418;p38"/>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txBox="1"/>
          <p:nvPr>
            <p:ph type="ctrTitle"/>
          </p:nvPr>
        </p:nvSpPr>
        <p:spPr>
          <a:xfrm>
            <a:off x="5636306" y="2087738"/>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pt-BR">
                <a:solidFill>
                  <a:srgbClr val="0E2A47"/>
                </a:solidFill>
              </a:rPr>
              <a:t>GRÁTIS COM LIMITAÇÕES</a:t>
            </a:r>
            <a:endParaRPr>
              <a:solidFill>
                <a:srgbClr val="0E2A47"/>
              </a:solidFill>
            </a:endParaRPr>
          </a:p>
        </p:txBody>
      </p:sp>
      <p:sp>
        <p:nvSpPr>
          <p:cNvPr id="516" name="Google Shape;516;p3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pt-BR">
                <a:solidFill>
                  <a:srgbClr val="0E2A47"/>
                </a:solidFill>
              </a:rPr>
              <a:t>SERVIÇO PREMIUM</a:t>
            </a:r>
            <a:endParaRPr>
              <a:solidFill>
                <a:srgbClr val="0E2A47"/>
              </a:solidFill>
            </a:endParaRPr>
          </a:p>
        </p:txBody>
      </p:sp>
      <p:sp>
        <p:nvSpPr>
          <p:cNvPr id="517" name="Google Shape;517;p3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pt-BR">
                <a:solidFill>
                  <a:srgbClr val="0E2A47"/>
                </a:solidFill>
              </a:rPr>
              <a:t>ASSINATURA  PAGA</a:t>
            </a:r>
            <a:endParaRPr>
              <a:solidFill>
                <a:srgbClr val="0E2A47"/>
              </a:solidFill>
            </a:endParaRPr>
          </a:p>
        </p:txBody>
      </p:sp>
      <p:sp>
        <p:nvSpPr>
          <p:cNvPr id="518" name="Google Shape;51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grpSp>
        <p:nvGrpSpPr>
          <p:cNvPr id="519" name="Google Shape;519;p38"/>
          <p:cNvGrpSpPr/>
          <p:nvPr/>
        </p:nvGrpSpPr>
        <p:grpSpPr>
          <a:xfrm>
            <a:off x="7983142" y="3343395"/>
            <a:ext cx="265520" cy="269918"/>
            <a:chOff x="5642475" y="1435075"/>
            <a:chExt cx="481975" cy="481825"/>
          </a:xfrm>
        </p:grpSpPr>
        <p:sp>
          <p:nvSpPr>
            <p:cNvPr id="520" name="Google Shape;520;p38"/>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1" name="Google Shape;521;p38"/>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2" name="Google Shape;522;p38"/>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23" name="Google Shape;523;p38"/>
          <p:cNvGrpSpPr/>
          <p:nvPr/>
        </p:nvGrpSpPr>
        <p:grpSpPr>
          <a:xfrm>
            <a:off x="7949453" y="2596338"/>
            <a:ext cx="332881" cy="332881"/>
            <a:chOff x="6239925" y="2032450"/>
            <a:chExt cx="472775" cy="472775"/>
          </a:xfrm>
        </p:grpSpPr>
        <p:sp>
          <p:nvSpPr>
            <p:cNvPr id="524" name="Google Shape;524;p38"/>
            <p:cNvSpPr/>
            <p:nvPr/>
          </p:nvSpPr>
          <p:spPr>
            <a:xfrm>
              <a:off x="6239925" y="2032450"/>
              <a:ext cx="472775" cy="472775"/>
            </a:xfrm>
            <a:custGeom>
              <a:rect b="b" l="l" r="r" t="t"/>
              <a:pathLst>
                <a:path extrusionOk="0" h="18911" w="18911">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5" name="Google Shape;525;p38"/>
            <p:cNvSpPr/>
            <p:nvPr/>
          </p:nvSpPr>
          <p:spPr>
            <a:xfrm>
              <a:off x="6329800" y="2122325"/>
              <a:ext cx="292950" cy="293025"/>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26" name="Google Shape;526;p38"/>
          <p:cNvGrpSpPr/>
          <p:nvPr/>
        </p:nvGrpSpPr>
        <p:grpSpPr>
          <a:xfrm>
            <a:off x="7946280" y="1891795"/>
            <a:ext cx="339253" cy="339253"/>
            <a:chOff x="5642550" y="4399275"/>
            <a:chExt cx="481825" cy="481825"/>
          </a:xfrm>
        </p:grpSpPr>
        <p:sp>
          <p:nvSpPr>
            <p:cNvPr id="527" name="Google Shape;527;p38"/>
            <p:cNvSpPr/>
            <p:nvPr/>
          </p:nvSpPr>
          <p:spPr>
            <a:xfrm>
              <a:off x="5642550" y="4399275"/>
              <a:ext cx="481825" cy="481825"/>
            </a:xfrm>
            <a:custGeom>
              <a:rect b="b" l="l" r="r" t="t"/>
              <a:pathLst>
                <a:path extrusionOk="0" h="19273" w="19273">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8" name="Google Shape;528;p38"/>
            <p:cNvSpPr/>
            <p:nvPr/>
          </p:nvSpPr>
          <p:spPr>
            <a:xfrm>
              <a:off x="5756375" y="4626100"/>
              <a:ext cx="254100" cy="28275"/>
            </a:xfrm>
            <a:custGeom>
              <a:rect b="b" l="l" r="r" t="t"/>
              <a:pathLst>
                <a:path extrusionOk="0" h="1131" w="10164">
                  <a:moveTo>
                    <a:pt x="1" y="1"/>
                  </a:moveTo>
                  <a:lnTo>
                    <a:pt x="1" y="1130"/>
                  </a:lnTo>
                  <a:lnTo>
                    <a:pt x="10164" y="1130"/>
                  </a:lnTo>
                  <a:lnTo>
                    <a:pt x="10164" y="1"/>
                  </a:ln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64FF00"/>
      </a:accent1>
      <a:accent2>
        <a:srgbClr val="64FF00"/>
      </a:accent2>
      <a:accent3>
        <a:srgbClr val="64FF00"/>
      </a:accent3>
      <a:accent4>
        <a:srgbClr val="64FF00"/>
      </a:accent4>
      <a:accent5>
        <a:srgbClr val="64FF00"/>
      </a:accent5>
      <a:accent6>
        <a:srgbClr val="64FF00"/>
      </a:accent6>
      <a:hlink>
        <a:srgbClr val="64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