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4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75" r:id="rId9"/>
    <p:sldId id="265" r:id="rId10"/>
    <p:sldId id="270" r:id="rId11"/>
    <p:sldId id="271" r:id="rId12"/>
    <p:sldId id="260" r:id="rId13"/>
    <p:sldId id="261" r:id="rId14"/>
    <p:sldId id="272" r:id="rId15"/>
    <p:sldId id="273" r:id="rId16"/>
    <p:sldId id="262" r:id="rId17"/>
    <p:sldId id="263" r:id="rId18"/>
    <p:sldId id="274" r:id="rId19"/>
    <p:sldId id="266" r:id="rId20"/>
    <p:sldId id="267" r:id="rId21"/>
    <p:sldId id="268" r:id="rId22"/>
    <p:sldId id="269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CEDC9-C776-4DA8-A69A-F2F18D9F0921}" v="2" dt="2024-06-19T11:32:5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sek Sandro" userId="c00f4fa3-2fb0-4ff2-817b-9b12cde38168" providerId="ADAL" clId="{1F5CEDC9-C776-4DA8-A69A-F2F18D9F0921}"/>
    <pc:docChg chg="modSld">
      <pc:chgData name="Assek Sandro" userId="c00f4fa3-2fb0-4ff2-817b-9b12cde38168" providerId="ADAL" clId="{1F5CEDC9-C776-4DA8-A69A-F2F18D9F0921}" dt="2024-06-19T11:32:59.512" v="1"/>
      <pc:docMkLst>
        <pc:docMk/>
      </pc:docMkLst>
      <pc:sldChg chg="addSp modSp">
        <pc:chgData name="Assek Sandro" userId="c00f4fa3-2fb0-4ff2-817b-9b12cde38168" providerId="ADAL" clId="{1F5CEDC9-C776-4DA8-A69A-F2F18D9F0921}" dt="2024-06-19T11:32:59.512" v="1"/>
        <pc:sldMkLst>
          <pc:docMk/>
          <pc:sldMk cId="2637885267" sldId="275"/>
        </pc:sldMkLst>
        <pc:picChg chg="add mod">
          <ac:chgData name="Assek Sandro" userId="c00f4fa3-2fb0-4ff2-817b-9b12cde38168" providerId="ADAL" clId="{1F5CEDC9-C776-4DA8-A69A-F2F18D9F0921}" dt="2024-06-19T11:32:59.512" v="1"/>
          <ac:picMkLst>
            <pc:docMk/>
            <pc:sldMk cId="2637885267" sldId="275"/>
            <ac:picMk id="3" creationId="{ED789A65-CC92-570B-BBFE-6B10296AB3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04509-E9B9-4C02-9633-50C5213E3D7E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3139-D47C-44E3-93A2-4E243838B4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55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71FE9-1E4E-4B7D-B06F-6095384FA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94B16B-CCD6-42AE-BE73-2986B88AB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A044E3-5BE3-49A3-BD4F-2922539C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F972-76AE-43E0-B56A-18E8CCF480BF}" type="datetime2">
              <a:rPr lang="en-US" smtClean="0"/>
              <a:t>Wednesday, June 19,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39191A-F89C-44F8-BF2A-FDDD66B3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E08535-78E1-4A0C-B4C2-29CB2770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197F5-1940-4D38-B85C-F47064DC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39781F-5D3D-424A-97A6-AAD138023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932CE7-1C3C-449B-96D7-B522729F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15F4-5025-40D8-A9F1-B371B110419A}" type="datetime2">
              <a:rPr lang="en-US" smtClean="0"/>
              <a:t>Wednesday, June 19,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D502C8-8F86-4CBB-B1AA-D959FD39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F1F42-49D6-4639-BD84-EC917FEB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6F5C0A-7D66-41C1-9976-5EABFB74A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E183FA-5F21-436A-B5D0-6C2C65961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092D2A-6AA5-4E29-B50B-F6A5AC8A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0274-C4BE-41B8-8555-B8FFAA6545E5}" type="datetime2">
              <a:rPr lang="en-US" smtClean="0"/>
              <a:t>Wednesday, June 19,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281800-73FA-45CA-9ECC-90A1FF47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BAA478-0C14-44EA-A385-2A251871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1E8A5-B8C7-41CB-B4DB-FA2AEE83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AB683-135F-4397-94A2-B7661C23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06375-332D-4308-A1D3-3DAC24F1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AD78-58D0-4482-84E5-5CFA4F618E58}" type="datetime2">
              <a:rPr lang="en-US" smtClean="0"/>
              <a:t>Wednesday, June 19,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64ED8-DF2B-4BEE-86D6-655DAF92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CCD6B-7EA1-4838-BAEC-DC1D76CA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F0808-E003-4ECC-B9D2-038D30B6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926BA3-5919-468B-B1C9-07E6FCD95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260-B477-4F3C-A06D-3BBF6EA4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50C-DEF4-49C4-84FE-E61AA30B5656}" type="datetime2">
              <a:rPr lang="en-US" smtClean="0"/>
              <a:t>Wednesday, June 19,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892D7E-C489-40C6-9A5C-46BD239B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C641BE-5480-4295-9CD9-C72357A0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3D3CB-AFE9-4007-B452-6719139D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A222B-A094-4009-AAB9-0E9653F5C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0C44CE-8C2A-4E1F-9884-18209A08D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52C5B9-15EB-4B91-B6C3-B70DA127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48B9-2FCD-4443-AC5A-4CDFACF71A24}" type="datetime2">
              <a:rPr lang="en-US" smtClean="0"/>
              <a:t>Wednesday, June 19, 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200E50-D26D-4699-812D-F79D6992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886C38-D25B-4727-AAE5-5C449F86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20096-32AA-4C29-9A2B-FD91ACF7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CF1DA9-9E5E-4471-A2BB-D7C467F7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256539-3118-48D5-83CB-CC0E78289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ADEB97-80DC-4CA9-A663-636D98FAC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9D3661-3D41-437E-BE56-0EE1C5049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10DE35-E047-497D-948E-B355C45F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C2A0-CCAD-47CF-A4DF-84CE5FEBE782}" type="datetime2">
              <a:rPr lang="en-US" smtClean="0"/>
              <a:t>Wednesday, June 19, 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928E41-D7F2-4A86-85E7-73877627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5F6952-2320-4924-8602-2595937B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99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854F1-2929-4C2E-A467-AFECAE65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5FC64A-8286-48F3-9D27-8C1CED86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C282-170A-4215-9897-618185E4491F}" type="datetime2">
              <a:rPr lang="en-US" smtClean="0"/>
              <a:t>Wednesday, June 19, 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CC9619-898E-41A7-8B1E-35C215B9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E76249-F1E7-44AB-9F7A-242397F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8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FB6190-415D-4F26-BEBA-AD1CDF29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956F-D440-40E6-A3BC-B0C2E66B1EE9}" type="datetime2">
              <a:rPr lang="en-US" smtClean="0"/>
              <a:t>Wednesday, June 19, 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5E1D28-2EF4-43A3-9E5A-2BFC2071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1FE13-A571-4DE1-9D80-5F30BF11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9701D-6B51-4F10-9AF3-F5951CF5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6F3326-17DE-41C3-AE7C-D6DCF9A6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DE4D1D-100B-4D48-8131-16883B35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3183F3-E22C-4590-8CD5-C293B958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F3BC-28BE-4F4C-AA2D-0AF450837BCB}" type="datetime2">
              <a:rPr lang="en-US" smtClean="0"/>
              <a:t>Wednesday, June 19, 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0C1D25-4B61-4675-BA6F-7B4EC0B7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F19E5D-214A-4B6A-8479-4B282B71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9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42296-177F-4366-AFDE-96366872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BD9317-2EF5-425E-B1BC-9B89BA193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86D718-5A5A-4FEA-BF81-7FE48B02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853949-5EA2-4D2C-9DDD-6EC55505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AEDC-C475-47EF-A982-1B3E853CB4E1}" type="datetime2">
              <a:rPr lang="en-US" smtClean="0"/>
              <a:t>Wednesday, June 19, 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C773D-2A70-4B77-8B56-593239BB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AA5609-94CF-48D6-9458-3CC611C4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1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6867CB-A0D5-424F-B134-98F56AC0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BA0D6-E2FF-4434-9AAF-4AFDF9AC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DC7131-1F96-4881-99CC-E999C92A7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175B1-5EFF-4B77-8A80-4DDBB1527859}" type="datetime2">
              <a:rPr lang="en-US" smtClean="0"/>
              <a:t>Wednesday, June 19,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88609-9E70-4AFA-B63D-7780170B8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8B364A-D9C6-4164-8419-3642E5308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A24C39-B0EC-4A64-897B-DC65C59E57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17810"/>
            <a:ext cx="752475" cy="2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4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FC91F-B055-4825-BD03-645A28F5E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de-AT" sz="6600">
                <a:latin typeface="Aptos ExtraBold" panose="020F0502020204030204" pitchFamily="34" charset="0"/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21AB3E-C4F0-43DA-8A3A-DBD62FBE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8626"/>
            <a:ext cx="5304719" cy="552659"/>
          </a:xfrm>
        </p:spPr>
        <p:txBody>
          <a:bodyPr anchor="t">
            <a:normAutofit/>
          </a:bodyPr>
          <a:lstStyle/>
          <a:p>
            <a:r>
              <a:rPr lang="de-AT">
                <a:latin typeface="Bierstadt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0BAA51-49BA-9EC6-5F9F-8B2D2341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5" t="18499" r="2676" b="19278"/>
          <a:stretch/>
        </p:blipFill>
        <p:spPr>
          <a:xfrm>
            <a:off x="2873906" y="2396709"/>
            <a:ext cx="6439588" cy="80965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849BD524-BB84-413F-7D01-6CFD6ACA3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AFBC345-56A4-8812-5517-DEBCDC639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2" b="3194"/>
          <a:stretch/>
        </p:blipFill>
        <p:spPr>
          <a:xfrm>
            <a:off x="992351" y="3651634"/>
            <a:ext cx="10202699" cy="53003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21B446D-64C0-4242-B0BA-7DA885D60F5C}"/>
              </a:ext>
            </a:extLst>
          </p:cNvPr>
          <p:cNvSpPr txBox="1"/>
          <p:nvPr/>
        </p:nvSpPr>
        <p:spPr>
          <a:xfrm>
            <a:off x="9834022" y="5660607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Leon Mandler</a:t>
            </a:r>
          </a:p>
          <a:p>
            <a:r>
              <a:rPr lang="de-DE"/>
              <a:t>Sandro Assek</a:t>
            </a:r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88A72E-18EE-41A9-AE74-C4AB20117C17}"/>
              </a:ext>
            </a:extLst>
          </p:cNvPr>
          <p:cNvSpPr txBox="1"/>
          <p:nvPr/>
        </p:nvSpPr>
        <p:spPr>
          <a:xfrm>
            <a:off x="638881" y="5660607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KV Engineering </a:t>
            </a:r>
            <a:r>
              <a:rPr lang="de-DE" err="1"/>
              <a:t>of</a:t>
            </a:r>
            <a:r>
              <a:rPr lang="de-DE"/>
              <a:t> AI-intensive Systems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F3BBA-5CD9-4A0F-9DCB-DCE15A3F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 Black" panose="020B0A04020102020204" pitchFamily="34" charset="0"/>
              </a:rPr>
              <a:t>Use Cases</a:t>
            </a:r>
            <a:endParaRPr lang="de-AT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6AF88-2CD2-41D7-B387-E7717DFB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/>
              <a:t>[</a:t>
            </a:r>
            <a:r>
              <a:rPr lang="de-AT" b="1" dirty="0" err="1"/>
              <a:t>VilConv</a:t>
            </a:r>
            <a:r>
              <a:rPr lang="de-AT" b="1" dirty="0"/>
              <a:t>]</a:t>
            </a:r>
            <a:r>
              <a:rPr lang="de-AT" dirty="0"/>
              <a:t> </a:t>
            </a:r>
            <a:r>
              <a:rPr lang="de-AT" dirty="0" err="1"/>
              <a:t>Villager</a:t>
            </a:r>
            <a:r>
              <a:rPr lang="de-AT" dirty="0"/>
              <a:t> </a:t>
            </a:r>
            <a:r>
              <a:rPr lang="de-AT" dirty="0" err="1"/>
              <a:t>Conversation</a:t>
            </a:r>
            <a:r>
              <a:rPr lang="de-AT" dirty="0"/>
              <a:t>: </a:t>
            </a:r>
            <a:br>
              <a:rPr lang="de-AT" dirty="0"/>
            </a:br>
            <a:r>
              <a:rPr lang="de-AT" dirty="0"/>
              <a:t>The </a:t>
            </a:r>
            <a:r>
              <a:rPr lang="de-AT" dirty="0" err="1"/>
              <a:t>villager</a:t>
            </a:r>
            <a:r>
              <a:rPr lang="de-AT" dirty="0"/>
              <a:t> </a:t>
            </a:r>
            <a:r>
              <a:rPr lang="de-AT" dirty="0" err="1"/>
              <a:t>responds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player</a:t>
            </a:r>
            <a:r>
              <a:rPr lang="de-AT" dirty="0"/>
              <a:t> </a:t>
            </a:r>
            <a:r>
              <a:rPr lang="de-AT" dirty="0" err="1"/>
              <a:t>sends</a:t>
            </a:r>
            <a:r>
              <a:rPr lang="de-AT" dirty="0"/>
              <a:t> a </a:t>
            </a:r>
            <a:r>
              <a:rPr lang="de-AT" dirty="0" err="1"/>
              <a:t>message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b="1" dirty="0"/>
              <a:t>[</a:t>
            </a:r>
            <a:r>
              <a:rPr lang="de-AT" b="1" dirty="0" err="1"/>
              <a:t>NegPrc</a:t>
            </a:r>
            <a:r>
              <a:rPr lang="de-AT" b="1" dirty="0"/>
              <a:t>] </a:t>
            </a:r>
            <a:r>
              <a:rPr lang="de-AT" dirty="0" err="1"/>
              <a:t>Negotiate</a:t>
            </a:r>
            <a:r>
              <a:rPr lang="de-AT" dirty="0"/>
              <a:t> Price: </a:t>
            </a:r>
            <a:br>
              <a:rPr lang="de-AT" dirty="0"/>
            </a:br>
            <a:r>
              <a:rPr lang="de-AT" dirty="0"/>
              <a:t>The </a:t>
            </a:r>
            <a:r>
              <a:rPr lang="de-AT" dirty="0" err="1"/>
              <a:t>Villager</a:t>
            </a:r>
            <a:r>
              <a:rPr lang="de-AT" dirty="0"/>
              <a:t> </a:t>
            </a:r>
            <a:r>
              <a:rPr lang="de-AT" dirty="0" err="1"/>
              <a:t>responds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a </a:t>
            </a:r>
            <a:r>
              <a:rPr lang="de-AT" dirty="0" err="1"/>
              <a:t>price</a:t>
            </a:r>
            <a:r>
              <a:rPr lang="de-AT" dirty="0"/>
              <a:t> </a:t>
            </a:r>
            <a:r>
              <a:rPr lang="de-AT" dirty="0" err="1"/>
              <a:t>change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b="1" dirty="0"/>
              <a:t>[</a:t>
            </a:r>
            <a:r>
              <a:rPr lang="de-AT" b="1" dirty="0" err="1"/>
              <a:t>ChaHUD</a:t>
            </a:r>
            <a:r>
              <a:rPr lang="de-AT" b="1" dirty="0"/>
              <a:t>] </a:t>
            </a:r>
            <a:r>
              <a:rPr lang="de-AT" dirty="0"/>
              <a:t>Change HUD: </a:t>
            </a:r>
            <a:br>
              <a:rPr lang="de-AT" dirty="0"/>
            </a:br>
            <a:r>
              <a:rPr lang="de-AT" dirty="0"/>
              <a:t>Add a </a:t>
            </a:r>
            <a:r>
              <a:rPr lang="de-AT" dirty="0" err="1"/>
              <a:t>chat</a:t>
            </a:r>
            <a:r>
              <a:rPr lang="de-AT" dirty="0"/>
              <a:t> </a:t>
            </a:r>
            <a:r>
              <a:rPr lang="de-AT" dirty="0" err="1"/>
              <a:t>window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conversations</a:t>
            </a:r>
            <a:r>
              <a:rPr lang="de-AT" dirty="0"/>
              <a:t> and a </a:t>
            </a:r>
            <a:r>
              <a:rPr lang="de-AT" dirty="0" err="1"/>
              <a:t>text</a:t>
            </a:r>
            <a:r>
              <a:rPr lang="de-AT" dirty="0"/>
              <a:t> box </a:t>
            </a:r>
            <a:r>
              <a:rPr lang="de-AT" dirty="0" err="1"/>
              <a:t>to</a:t>
            </a:r>
            <a:r>
              <a:rPr lang="de-AT" dirty="0"/>
              <a:t> type in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EFBAD1-BEF8-43BB-B82E-19F8518F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94DD3-775A-4998-BBE4-4B143BBF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6A7E1-70A9-4E2D-9923-D1B96C24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 Black" panose="020B0A04020102020204" pitchFamily="34" charset="0"/>
              </a:rPr>
              <a:t>Supportive Use Cases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46FE6-9D8A-4E6D-BA43-641577A1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/>
              <a:t>Fabric </a:t>
            </a:r>
            <a:r>
              <a:rPr lang="de-DE" b="1" dirty="0" err="1"/>
              <a:t>Mod</a:t>
            </a:r>
            <a:r>
              <a:rPr lang="de-DE" b="1" dirty="0"/>
              <a:t> </a:t>
            </a:r>
            <a:r>
              <a:rPr lang="de-DE" b="1" dirty="0" err="1"/>
              <a:t>Loader</a:t>
            </a:r>
            <a:r>
              <a:rPr lang="de-DE" b="1" dirty="0"/>
              <a:t> </a:t>
            </a:r>
            <a:r>
              <a:rPr lang="de-DE" b="1" dirty="0" err="1"/>
              <a:t>loads</a:t>
            </a:r>
            <a:r>
              <a:rPr lang="de-DE" b="1" dirty="0"/>
              <a:t> </a:t>
            </a:r>
            <a:r>
              <a:rPr lang="de-DE" b="1" dirty="0" err="1"/>
              <a:t>Mod</a:t>
            </a:r>
            <a:endParaRPr lang="de-DE" b="1" dirty="0"/>
          </a:p>
          <a:p>
            <a:pPr lvl="1"/>
            <a:r>
              <a:rPr lang="de-AT" dirty="0"/>
              <a:t>[</a:t>
            </a:r>
            <a:r>
              <a:rPr lang="de-AT" dirty="0" err="1"/>
              <a:t>VilConv</a:t>
            </a:r>
            <a:r>
              <a:rPr lang="de-AT" dirty="0"/>
              <a:t>], [</a:t>
            </a:r>
            <a:r>
              <a:rPr lang="de-AT" dirty="0" err="1"/>
              <a:t>NegPrc</a:t>
            </a:r>
            <a:r>
              <a:rPr lang="de-AT" dirty="0"/>
              <a:t>], [</a:t>
            </a:r>
            <a:r>
              <a:rPr lang="de-AT" dirty="0" err="1"/>
              <a:t>ChaHUD</a:t>
            </a:r>
            <a:r>
              <a:rPr lang="de-AT" dirty="0"/>
              <a:t>]</a:t>
            </a:r>
            <a:endParaRPr lang="de-DE" dirty="0"/>
          </a:p>
          <a:p>
            <a:r>
              <a:rPr lang="de-DE" b="1" dirty="0"/>
              <a:t>Send API </a:t>
            </a:r>
            <a:r>
              <a:rPr lang="de-DE" b="1" dirty="0" err="1"/>
              <a:t>request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LMM</a:t>
            </a:r>
          </a:p>
          <a:p>
            <a:pPr lvl="1"/>
            <a:r>
              <a:rPr lang="de-AT" dirty="0"/>
              <a:t>[</a:t>
            </a:r>
            <a:r>
              <a:rPr lang="de-AT" dirty="0" err="1"/>
              <a:t>VilConv</a:t>
            </a:r>
            <a:r>
              <a:rPr lang="de-AT" dirty="0"/>
              <a:t>], [</a:t>
            </a:r>
            <a:r>
              <a:rPr lang="de-AT" dirty="0" err="1"/>
              <a:t>NegPrc</a:t>
            </a:r>
            <a:r>
              <a:rPr lang="de-AT" dirty="0"/>
              <a:t>]</a:t>
            </a:r>
            <a:endParaRPr lang="de-DE" dirty="0"/>
          </a:p>
          <a:p>
            <a:r>
              <a:rPr lang="de-DE" b="1" dirty="0" err="1"/>
              <a:t>Receive</a:t>
            </a:r>
            <a:r>
              <a:rPr lang="de-DE" b="1" dirty="0"/>
              <a:t> API </a:t>
            </a:r>
            <a:r>
              <a:rPr lang="de-DE" b="1" dirty="0" err="1"/>
              <a:t>response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LMM</a:t>
            </a:r>
          </a:p>
          <a:p>
            <a:pPr lvl="1"/>
            <a:r>
              <a:rPr lang="de-AT" dirty="0"/>
              <a:t>[</a:t>
            </a:r>
            <a:r>
              <a:rPr lang="de-AT" dirty="0" err="1"/>
              <a:t>VilConv</a:t>
            </a:r>
            <a:r>
              <a:rPr lang="de-AT" dirty="0"/>
              <a:t>], [</a:t>
            </a:r>
            <a:r>
              <a:rPr lang="de-AT" dirty="0" err="1"/>
              <a:t>NegPrc</a:t>
            </a:r>
            <a:r>
              <a:rPr lang="de-AT" dirty="0"/>
              <a:t>], [</a:t>
            </a:r>
            <a:r>
              <a:rPr lang="de-AT" dirty="0" err="1"/>
              <a:t>ChaHUD</a:t>
            </a:r>
            <a:r>
              <a:rPr lang="de-AT" dirty="0"/>
              <a:t>]</a:t>
            </a:r>
            <a:endParaRPr lang="de-DE" dirty="0"/>
          </a:p>
          <a:p>
            <a:r>
              <a:rPr lang="de-DE" b="1" dirty="0"/>
              <a:t>Send packet </a:t>
            </a:r>
            <a:r>
              <a:rPr lang="de-DE" b="1" dirty="0" err="1"/>
              <a:t>to</a:t>
            </a:r>
            <a:r>
              <a:rPr lang="de-DE" b="1" dirty="0"/>
              <a:t> Client</a:t>
            </a:r>
          </a:p>
          <a:p>
            <a:pPr lvl="1"/>
            <a:r>
              <a:rPr lang="de-AT" dirty="0"/>
              <a:t>[</a:t>
            </a:r>
            <a:r>
              <a:rPr lang="de-AT" dirty="0" err="1"/>
              <a:t>VilConv</a:t>
            </a:r>
            <a:r>
              <a:rPr lang="de-AT" dirty="0"/>
              <a:t>], [</a:t>
            </a:r>
            <a:r>
              <a:rPr lang="de-AT" dirty="0" err="1"/>
              <a:t>NegPrc</a:t>
            </a:r>
            <a:r>
              <a:rPr lang="de-AT" dirty="0"/>
              <a:t>], [</a:t>
            </a:r>
            <a:r>
              <a:rPr lang="de-AT" dirty="0" err="1"/>
              <a:t>ChaHUD</a:t>
            </a:r>
            <a:r>
              <a:rPr lang="de-AT" dirty="0"/>
              <a:t>]</a:t>
            </a:r>
            <a:endParaRPr lang="de-DE" dirty="0"/>
          </a:p>
          <a:p>
            <a:r>
              <a:rPr lang="de-DE" b="1" dirty="0"/>
              <a:t>Send packet </a:t>
            </a:r>
            <a:r>
              <a:rPr lang="de-DE" b="1" dirty="0" err="1"/>
              <a:t>to</a:t>
            </a:r>
            <a:r>
              <a:rPr lang="de-DE" b="1" dirty="0"/>
              <a:t> Server</a:t>
            </a:r>
          </a:p>
          <a:p>
            <a:pPr lvl="1"/>
            <a:r>
              <a:rPr lang="de-AT" dirty="0"/>
              <a:t>[</a:t>
            </a:r>
            <a:r>
              <a:rPr lang="de-AT" dirty="0" err="1"/>
              <a:t>VilConv</a:t>
            </a:r>
            <a:r>
              <a:rPr lang="de-AT" dirty="0"/>
              <a:t>], [</a:t>
            </a:r>
            <a:r>
              <a:rPr lang="de-AT" dirty="0" err="1"/>
              <a:t>NegPrc</a:t>
            </a:r>
            <a:r>
              <a:rPr lang="de-AT" dirty="0"/>
              <a:t>]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2C4F8-77A5-4FB1-84E8-F5340E83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EBD404-7D46-450E-BF85-A21AA817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9BE35-E1B8-4B26-A6FA-1415C9CF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 Black" panose="020B0A04020102020204" pitchFamily="34" charset="0"/>
              </a:rPr>
              <a:t>Domain Model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43" name="Fußzeilenplatzhalter 42">
            <a:extLst>
              <a:ext uri="{FF2B5EF4-FFF2-40B4-BE49-F238E27FC236}">
                <a16:creationId xmlns:a16="http://schemas.microsoft.com/office/drawing/2014/main" id="{09828488-E8AE-4019-A72C-15635178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45" name="Foliennummernplatzhalter 44">
            <a:extLst>
              <a:ext uri="{FF2B5EF4-FFF2-40B4-BE49-F238E27FC236}">
                <a16:creationId xmlns:a16="http://schemas.microsoft.com/office/drawing/2014/main" id="{80727A3E-572B-4650-9491-65D4F548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2F663CD-A9FF-4931-AEB6-1851CEAB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4620"/>
            <a:ext cx="8183881" cy="471173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BC880BFF-8100-4006-8A3F-C6050785D517}"/>
              </a:ext>
            </a:extLst>
          </p:cNvPr>
          <p:cNvSpPr txBox="1"/>
          <p:nvPr/>
        </p:nvSpPr>
        <p:spPr>
          <a:xfrm>
            <a:off x="8957869" y="1737360"/>
            <a:ext cx="3013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Differentiate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Minecraft‘s</a:t>
            </a:r>
            <a:r>
              <a:rPr lang="de-DE" dirty="0"/>
              <a:t> Server- and </a:t>
            </a:r>
            <a:r>
              <a:rPr lang="de-DE" dirty="0" err="1"/>
              <a:t>Clientside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Communication: Send and </a:t>
            </a:r>
            <a:r>
              <a:rPr lang="de-DE" dirty="0" err="1"/>
              <a:t>Receive</a:t>
            </a:r>
            <a:r>
              <a:rPr lang="de-DE" dirty="0"/>
              <a:t> Packages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33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F7555-E7F8-4567-B74A-346CAD5F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 Black" panose="020B0A04020102020204" pitchFamily="34" charset="0"/>
              </a:rPr>
              <a:t>Architecture Design</a:t>
            </a:r>
            <a:endParaRPr lang="de-AT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72542-46A3-4C45-BEDE-79D33F40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4A58F-75D9-4C99-9A77-3C3BBA39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2E4090-30B2-4F2F-9D4B-8C067AA8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CB3D1A-9E2E-4FB3-AE6D-5015D99D1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7462"/>
            <a:ext cx="9080383" cy="49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5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37503-120A-40EB-A148-B7701F2E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 Black" panose="020B0A04020102020204" pitchFamily="34" charset="0"/>
              </a:rPr>
              <a:t>Design Questions I</a:t>
            </a:r>
            <a:endParaRPr lang="de-AT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8D0EB-8FA4-440B-9932-E01CC97D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LLM </a:t>
            </a:r>
            <a:r>
              <a:rPr lang="de-AT" dirty="0" err="1"/>
              <a:t>request</a:t>
            </a:r>
            <a:r>
              <a:rPr lang="de-AT" dirty="0"/>
              <a:t> prompt </a:t>
            </a:r>
            <a:r>
              <a:rPr lang="de-AT" dirty="0" err="1"/>
              <a:t>look</a:t>
            </a:r>
            <a:r>
              <a:rPr lang="de-AT" dirty="0"/>
              <a:t> like -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include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ensure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 </a:t>
            </a:r>
            <a:r>
              <a:rPr lang="de-AT" dirty="0" err="1"/>
              <a:t>uniqueness</a:t>
            </a:r>
            <a:r>
              <a:rPr lang="de-AT" dirty="0"/>
              <a:t>?</a:t>
            </a:r>
          </a:p>
          <a:p>
            <a:pPr lvl="1"/>
            <a:r>
              <a:rPr lang="de-AT" dirty="0"/>
              <a:t>Villager </a:t>
            </a:r>
            <a:r>
              <a:rPr lang="de-AT" dirty="0" err="1"/>
              <a:t>Attitudes</a:t>
            </a:r>
            <a:r>
              <a:rPr lang="de-AT" dirty="0"/>
              <a:t>: </a:t>
            </a:r>
            <a:r>
              <a:rPr lang="de-AT" dirty="0" err="1"/>
              <a:t>friendly</a:t>
            </a:r>
            <a:r>
              <a:rPr lang="de-AT" dirty="0"/>
              <a:t>, </a:t>
            </a:r>
            <a:r>
              <a:rPr lang="de-AT" dirty="0" err="1"/>
              <a:t>grumpy</a:t>
            </a:r>
            <a:r>
              <a:rPr lang="de-AT" dirty="0"/>
              <a:t>, </a:t>
            </a:r>
            <a:r>
              <a:rPr lang="de-AT" dirty="0" err="1"/>
              <a:t>cheerful</a:t>
            </a:r>
            <a:r>
              <a:rPr lang="de-AT" dirty="0"/>
              <a:t>, </a:t>
            </a:r>
            <a:r>
              <a:rPr lang="de-AT" dirty="0" err="1"/>
              <a:t>hard</a:t>
            </a:r>
            <a:r>
              <a:rPr lang="de-AT" dirty="0"/>
              <a:t> </a:t>
            </a:r>
            <a:r>
              <a:rPr lang="de-AT" dirty="0" err="1"/>
              <a:t>negotiator</a:t>
            </a:r>
            <a:r>
              <a:rPr lang="de-AT" dirty="0"/>
              <a:t> etc.</a:t>
            </a:r>
          </a:p>
          <a:p>
            <a:pPr lvl="1"/>
            <a:r>
              <a:rPr lang="de-AT" dirty="0" err="1"/>
              <a:t>Previous</a:t>
            </a:r>
            <a:r>
              <a:rPr lang="de-AT" dirty="0"/>
              <a:t> Interactions</a:t>
            </a:r>
          </a:p>
          <a:p>
            <a:pPr lvl="1"/>
            <a:r>
              <a:rPr lang="de-AT" dirty="0" err="1"/>
              <a:t>Villager‘s</a:t>
            </a:r>
            <a:r>
              <a:rPr lang="de-AT" dirty="0"/>
              <a:t> Age and Job</a:t>
            </a:r>
          </a:p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LLM </a:t>
            </a:r>
            <a:r>
              <a:rPr lang="de-AT" dirty="0" err="1"/>
              <a:t>response</a:t>
            </a:r>
            <a:r>
              <a:rPr lang="de-AT" dirty="0"/>
              <a:t> </a:t>
            </a:r>
            <a:r>
              <a:rPr lang="de-AT" dirty="0" err="1"/>
              <a:t>look</a:t>
            </a:r>
            <a:r>
              <a:rPr lang="de-AT" dirty="0"/>
              <a:t> like?</a:t>
            </a:r>
          </a:p>
          <a:p>
            <a:pPr lvl="1"/>
            <a:r>
              <a:rPr lang="de-AT" dirty="0" err="1"/>
              <a:t>Greet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player</a:t>
            </a:r>
            <a:r>
              <a:rPr lang="de-AT" dirty="0"/>
              <a:t> </a:t>
            </a:r>
            <a:r>
              <a:rPr lang="de-AT" dirty="0" err="1"/>
              <a:t>initially</a:t>
            </a:r>
            <a:r>
              <a:rPr lang="de-AT" dirty="0"/>
              <a:t>, </a:t>
            </a:r>
            <a:r>
              <a:rPr lang="de-AT" dirty="0" err="1"/>
              <a:t>introduction</a:t>
            </a:r>
            <a:endParaRPr lang="de-AT" dirty="0"/>
          </a:p>
          <a:p>
            <a:pPr lvl="1"/>
            <a:r>
              <a:rPr lang="de-AT" dirty="0" err="1"/>
              <a:t>Inclusion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commands</a:t>
            </a:r>
            <a:r>
              <a:rPr lang="de-AT" dirty="0"/>
              <a:t>: e.g. !</a:t>
            </a:r>
            <a:r>
              <a:rPr lang="de-AT" i="1" dirty="0" err="1"/>
              <a:t>change_price</a:t>
            </a:r>
            <a:r>
              <a:rPr lang="de-AT" i="1" dirty="0"/>
              <a:t>(</a:t>
            </a:r>
            <a:r>
              <a:rPr lang="de-AT" i="1" dirty="0" err="1"/>
              <a:t>ItemName</a:t>
            </a:r>
            <a:r>
              <a:rPr lang="de-AT" i="1" dirty="0"/>
              <a:t>, </a:t>
            </a:r>
            <a:r>
              <a:rPr lang="de-AT" i="1" dirty="0" err="1"/>
              <a:t>NewPrice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Dynamic and </a:t>
            </a:r>
            <a:r>
              <a:rPr lang="de-AT" dirty="0" err="1"/>
              <a:t>engaged</a:t>
            </a:r>
            <a:r>
              <a:rPr lang="de-AT" dirty="0"/>
              <a:t> </a:t>
            </a:r>
            <a:r>
              <a:rPr lang="de-AT" dirty="0" err="1"/>
              <a:t>answer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25F49-8810-49F0-A96E-3B80B5F9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C50059-8514-4E61-8479-63461AD6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B867D-9FF1-4105-8065-7BC5FE68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 Black" panose="020B0A04020102020204" pitchFamily="34" charset="0"/>
              </a:rPr>
              <a:t>Design Questions II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9339C-24D6-49B7-9983-6ABB943C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Customization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Maximum </a:t>
            </a:r>
            <a:r>
              <a:rPr lang="de-DE" dirty="0" err="1"/>
              <a:t>discount</a:t>
            </a:r>
            <a:endParaRPr lang="de-DE" dirty="0"/>
          </a:p>
          <a:p>
            <a:pPr lvl="1"/>
            <a:r>
              <a:rPr lang="de-DE" dirty="0"/>
              <a:t>LLM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Starting</a:t>
            </a:r>
            <a:r>
              <a:rPr lang="de-DE" dirty="0"/>
              <a:t> prompt </a:t>
            </a:r>
            <a:r>
              <a:rPr lang="de-DE" err="1"/>
              <a:t>parameters</a:t>
            </a:r>
            <a:endParaRPr lang="de-DE" dirty="0"/>
          </a:p>
          <a:p>
            <a:r>
              <a:rPr lang="en-GB" dirty="0"/>
              <a:t>How to handle API costs?</a:t>
            </a:r>
          </a:p>
          <a:p>
            <a:pPr lvl="1"/>
            <a:r>
              <a:rPr lang="de-DE" dirty="0"/>
              <a:t>U</a:t>
            </a:r>
            <a:r>
              <a:rPr lang="en-GB" dirty="0"/>
              <a:t>ser must specify their own API key </a:t>
            </a:r>
          </a:p>
          <a:p>
            <a:r>
              <a:rPr lang="en-GB" dirty="0"/>
              <a:t>How do we stop users from abusing the mod, since LLMs are easily gaslit and jailbroken?</a:t>
            </a:r>
          </a:p>
          <a:p>
            <a:pPr lvl="1"/>
            <a:r>
              <a:rPr lang="de-DE" dirty="0"/>
              <a:t>D</a:t>
            </a:r>
            <a:r>
              <a:rPr lang="en-GB" dirty="0" err="1"/>
              <a:t>esign</a:t>
            </a:r>
            <a:r>
              <a:rPr lang="en-GB" dirty="0"/>
              <a:t> solid starting prompt that prevents the LLM from changing its role</a:t>
            </a:r>
          </a:p>
          <a:p>
            <a:pPr lvl="1"/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3702B9-AD46-4851-B195-58683BCE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E51B72-6F1C-4EC5-A403-3DE48C6B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B0E94-1C8B-435C-A62B-5A41E41E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 Black" panose="020B0A04020102020204" pitchFamily="34" charset="0"/>
              </a:rPr>
              <a:t>Limitations</a:t>
            </a:r>
            <a:r>
              <a:rPr lang="de-DE">
                <a:latin typeface="Arial Black" panose="020B0A04020102020204" pitchFamily="34" charset="0"/>
              </a:rPr>
              <a:t> I</a:t>
            </a:r>
            <a:endParaRPr lang="de-AT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6822F-2E18-48E5-99FF-3C0F4229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Relatively easy to overrule LLM </a:t>
            </a:r>
            <a:r>
              <a:rPr lang="en-AU" dirty="0">
                <a:sym typeface="Wingdings" panose="05000000000000000000" pitchFamily="2" charset="2"/>
              </a:rPr>
              <a:t> need for good </a:t>
            </a:r>
            <a:r>
              <a:rPr lang="en-AU" dirty="0" err="1">
                <a:sym typeface="Wingdings" panose="05000000000000000000" pitchFamily="2" charset="2"/>
              </a:rPr>
              <a:t>systemprompt</a:t>
            </a:r>
            <a:endParaRPr lang="en-AU" dirty="0"/>
          </a:p>
          <a:p>
            <a:r>
              <a:rPr lang="en-AU" dirty="0"/>
              <a:t>For example, LLM’s uncertainty on a demo:</a:t>
            </a:r>
          </a:p>
          <a:p>
            <a:endParaRPr lang="en-AU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0D141-3843-43B8-A77E-6F288ECE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C4D9C3-C269-4559-8404-9EA6BEC4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5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E1E17-35F0-42FC-AC65-364C8EC4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54384"/>
            <a:ext cx="10515600" cy="1325563"/>
          </a:xfrm>
        </p:spPr>
        <p:txBody>
          <a:bodyPr/>
          <a:lstStyle/>
          <a:p>
            <a:r>
              <a:rPr lang="de-DE"/>
              <a:t> Demo </a:t>
            </a:r>
            <a:r>
              <a:rPr lang="de-DE" err="1"/>
              <a:t>of</a:t>
            </a:r>
            <a:r>
              <a:rPr lang="de-DE"/>
              <a:t> a </a:t>
            </a:r>
            <a:r>
              <a:rPr lang="de-DE" err="1"/>
              <a:t>popular</a:t>
            </a:r>
            <a:r>
              <a:rPr lang="de-DE"/>
              <a:t> LLM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CF0FF-7D50-405D-8219-C68B7651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DDD4F-3725-4848-A795-584853F3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30D61EB-3D47-4752-8201-C25774F4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C121E9-395E-4C28-823F-535A4A8E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694" y="105804"/>
            <a:ext cx="5532138" cy="1009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899B4F0-5D9F-4B1F-ABF0-A7A570854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162844"/>
            <a:ext cx="69342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ACD657-DC2C-467F-A1E3-C33C8514D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50" y="4096544"/>
            <a:ext cx="3429000" cy="428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52ADD04-E9F5-46D5-A47A-A2450E938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" y="4622197"/>
            <a:ext cx="6657975" cy="21397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99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A038079-A3DC-4100-8790-54D730D4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33488"/>
            <a:ext cx="6915150" cy="4791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50F2730-AFC1-4AC6-87B1-18223DFEC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681037"/>
            <a:ext cx="4724400" cy="400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4B183F5-41FE-457D-BC12-AF6BDFAA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54384"/>
            <a:ext cx="10515600" cy="1325563"/>
          </a:xfrm>
        </p:spPr>
        <p:txBody>
          <a:bodyPr/>
          <a:lstStyle/>
          <a:p>
            <a:r>
              <a:rPr lang="de-DE"/>
              <a:t> Demo </a:t>
            </a:r>
            <a:r>
              <a:rPr lang="de-DE" err="1"/>
              <a:t>of</a:t>
            </a:r>
            <a:r>
              <a:rPr lang="de-DE"/>
              <a:t> a </a:t>
            </a:r>
            <a:r>
              <a:rPr lang="de-DE" err="1"/>
              <a:t>popular</a:t>
            </a:r>
            <a:r>
              <a:rPr lang="de-DE"/>
              <a:t> LLM</a:t>
            </a:r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851FA6-E32C-439C-827C-E96A5B22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67A90A2-814A-4A44-BB18-80EB6AD6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7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B0E94-1C8B-435C-A62B-5A41E41E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 Black" panose="020B0A04020102020204" pitchFamily="34" charset="0"/>
              </a:rPr>
              <a:t>Limitations</a:t>
            </a:r>
            <a:r>
              <a:rPr lang="de-DE">
                <a:latin typeface="Arial Black" panose="020B0A04020102020204" pitchFamily="34" charset="0"/>
              </a:rPr>
              <a:t> II</a:t>
            </a:r>
            <a:endParaRPr lang="de-AT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6822F-2E18-48E5-99FF-3C0F4229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Response Time – depends on the LLM’s API</a:t>
            </a:r>
          </a:p>
          <a:p>
            <a:r>
              <a:rPr lang="en-AU" dirty="0"/>
              <a:t>Only available for Java version</a:t>
            </a:r>
          </a:p>
          <a:p>
            <a:r>
              <a:rPr lang="en-AU" dirty="0"/>
              <a:t>Possibly impacts </a:t>
            </a:r>
            <a:r>
              <a:rPr lang="en-AU"/>
              <a:t>the </a:t>
            </a:r>
            <a:r>
              <a:rPr lang="en-AU" dirty="0"/>
              <a:t>game performance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802BE-E41D-4F1E-BE4B-2FA64FBB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A3F4A-472F-4934-89AD-2E73C15F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77BA-2568-4C04-956C-CAB9EDCF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 Black" panose="020B0A04020102020204" pitchFamily="34" charset="0"/>
              </a:rPr>
              <a:t>Agenda</a:t>
            </a:r>
            <a:endParaRPr lang="de-AT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53D80-6ED6-4FFF-BAE4-6D8DD3E8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System Goal</a:t>
            </a:r>
          </a:p>
          <a:p>
            <a:r>
              <a:rPr lang="en-GB" dirty="0"/>
              <a:t>Requirements</a:t>
            </a:r>
          </a:p>
          <a:p>
            <a:r>
              <a:rPr lang="en-GB" dirty="0"/>
              <a:t>Use Cases</a:t>
            </a:r>
          </a:p>
          <a:p>
            <a:r>
              <a:rPr lang="en-GB" dirty="0">
                <a:ea typeface="Calibri"/>
                <a:cs typeface="Calibri"/>
              </a:rPr>
              <a:t>Domain Model</a:t>
            </a:r>
          </a:p>
          <a:p>
            <a:r>
              <a:rPr lang="en-GB" dirty="0"/>
              <a:t>Architecture Diagram</a:t>
            </a:r>
          </a:p>
          <a:p>
            <a:r>
              <a:rPr lang="en-GB" dirty="0"/>
              <a:t>Design Questions</a:t>
            </a:r>
          </a:p>
          <a:p>
            <a:r>
              <a:rPr lang="en-GB" dirty="0"/>
              <a:t>Next steps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65E0BE-F3B7-44AE-83E2-79AEEC74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KV Engineering of AI-intensive Systems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B7A0F2-E2FB-4AD0-B544-A44854D4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1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4E35B-F017-4BA3-9E6A-54C80966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 Black" panose="020B0A04020102020204" pitchFamily="34" charset="0"/>
              </a:rPr>
              <a:t>Next </a:t>
            </a:r>
            <a:r>
              <a:rPr lang="de-DE" err="1">
                <a:latin typeface="Arial Black" panose="020B0A04020102020204" pitchFamily="34" charset="0"/>
              </a:rPr>
              <a:t>steps</a:t>
            </a:r>
            <a:endParaRPr lang="de-AT"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0C933-A341-43CF-A010-089BBC7C2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1919" cy="4351338"/>
          </a:xfrm>
        </p:spPr>
        <p:txBody>
          <a:bodyPr/>
          <a:lstStyle/>
          <a:p>
            <a:r>
              <a:rPr lang="de-AT" dirty="0"/>
              <a:t>Engineer design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LMMs </a:t>
            </a:r>
            <a:r>
              <a:rPr lang="de-AT" dirty="0" err="1"/>
              <a:t>system</a:t>
            </a:r>
            <a:r>
              <a:rPr lang="de-AT" dirty="0"/>
              <a:t> prompt</a:t>
            </a:r>
          </a:p>
          <a:p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familiar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Minecraft </a:t>
            </a:r>
            <a:r>
              <a:rPr lang="de-AT" dirty="0" err="1"/>
              <a:t>modding</a:t>
            </a:r>
            <a:r>
              <a:rPr lang="de-AT" dirty="0"/>
              <a:t> and </a:t>
            </a:r>
            <a:r>
              <a:rPr lang="de-AT" dirty="0" err="1"/>
              <a:t>the</a:t>
            </a:r>
            <a:r>
              <a:rPr lang="de-AT" dirty="0"/>
              <a:t> Fabric API</a:t>
            </a:r>
          </a:p>
          <a:p>
            <a:r>
              <a:rPr lang="de-AT" dirty="0"/>
              <a:t>Try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sense </a:t>
            </a:r>
            <a:r>
              <a:rPr lang="de-AT" dirty="0" err="1"/>
              <a:t>of</a:t>
            </a:r>
            <a:r>
              <a:rPr lang="de-AT" dirty="0"/>
              <a:t> Minecraft source code </a:t>
            </a:r>
            <a:r>
              <a:rPr lang="de-AT" dirty="0">
                <a:sym typeface="Wingdings" panose="05000000000000000000" pitchFamily="2" charset="2"/>
              </a:rPr>
              <a:t>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9B87F-8A0B-418F-B62A-652A5C3B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D2C330-8DC6-4771-88B3-212A4B8D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8911A3D-8E61-DB28-2C8D-37EEA7EA0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320" y="538473"/>
            <a:ext cx="4604854" cy="581787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B5741E4-4D5E-4988-F082-E62A9DA9053C}"/>
              </a:ext>
            </a:extLst>
          </p:cNvPr>
          <p:cNvSpPr txBox="1"/>
          <p:nvPr/>
        </p:nvSpPr>
        <p:spPr>
          <a:xfrm>
            <a:off x="2687217" y="4709854"/>
            <a:ext cx="364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(</a:t>
            </a:r>
            <a:r>
              <a:rPr lang="de-AT" sz="1600" dirty="0" err="1"/>
              <a:t>switches</a:t>
            </a:r>
            <a:r>
              <a:rPr lang="de-AT" sz="1600" dirty="0"/>
              <a:t> </a:t>
            </a:r>
            <a:r>
              <a:rPr lang="de-AT" sz="1600" dirty="0" err="1"/>
              <a:t>were</a:t>
            </a:r>
            <a:r>
              <a:rPr lang="de-AT" sz="1600" dirty="0"/>
              <a:t> </a:t>
            </a:r>
            <a:r>
              <a:rPr lang="de-AT" sz="1600" dirty="0" err="1"/>
              <a:t>available</a:t>
            </a:r>
            <a:r>
              <a:rPr lang="de-AT" sz="1600" dirty="0"/>
              <a:t> at </a:t>
            </a:r>
            <a:r>
              <a:rPr lang="de-AT" sz="1600" dirty="0" err="1"/>
              <a:t>the</a:t>
            </a:r>
            <a:r>
              <a:rPr lang="de-AT" sz="1600" dirty="0"/>
              <a:t> time)</a:t>
            </a:r>
          </a:p>
        </p:txBody>
      </p:sp>
    </p:spTree>
    <p:extLst>
      <p:ext uri="{BB962C8B-B14F-4D97-AF65-F5344CB8AC3E}">
        <p14:creationId xmlns:p14="http://schemas.microsoft.com/office/powerpoint/2010/main" val="311020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25742-472E-4E59-B5FA-E0382DD1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rial Black" panose="020B0A04020102020204" pitchFamily="34" charset="0"/>
              </a:rPr>
              <a:t>Introduction</a:t>
            </a:r>
            <a:endParaRPr lang="de-AT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5BA05-C65D-4B9B-96CC-9B7DDF68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Base Game: </a:t>
            </a:r>
          </a:p>
          <a:p>
            <a:pPr lvl="1"/>
            <a:r>
              <a:rPr lang="de-AT" err="1"/>
              <a:t>Villager</a:t>
            </a:r>
            <a:r>
              <a:rPr lang="de-AT" dirty="0"/>
              <a:t> </a:t>
            </a:r>
            <a:r>
              <a:rPr lang="de-AT" dirty="0" err="1"/>
              <a:t>trading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static</a:t>
            </a:r>
            <a:r>
              <a:rPr lang="de-AT" dirty="0"/>
              <a:t> and repetitive</a:t>
            </a:r>
          </a:p>
          <a:p>
            <a:pPr lvl="1"/>
            <a:r>
              <a:rPr lang="de-AT" dirty="0" err="1"/>
              <a:t>Reduced</a:t>
            </a:r>
            <a:r>
              <a:rPr lang="de-AT" dirty="0"/>
              <a:t> </a:t>
            </a:r>
            <a:r>
              <a:rPr lang="de-AT" dirty="0" err="1"/>
              <a:t>trading</a:t>
            </a:r>
            <a:r>
              <a:rPr lang="de-AT" dirty="0"/>
              <a:t> </a:t>
            </a:r>
            <a:r>
              <a:rPr lang="de-AT" dirty="0" err="1"/>
              <a:t>prices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achieved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effect</a:t>
            </a:r>
            <a:r>
              <a:rPr lang="de-AT" dirty="0"/>
              <a:t> HOTV, </a:t>
            </a:r>
            <a:r>
              <a:rPr lang="de-AT" dirty="0" err="1"/>
              <a:t>curing</a:t>
            </a:r>
            <a:r>
              <a:rPr lang="de-AT" dirty="0"/>
              <a:t> Villagers,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repeated</a:t>
            </a:r>
            <a:r>
              <a:rPr lang="de-AT" dirty="0"/>
              <a:t> </a:t>
            </a:r>
            <a:r>
              <a:rPr lang="de-AT" dirty="0" err="1"/>
              <a:t>trading</a:t>
            </a:r>
            <a:r>
              <a:rPr lang="de-AT" dirty="0"/>
              <a:t>.</a:t>
            </a:r>
          </a:p>
          <a:p>
            <a:r>
              <a:rPr lang="de-AT" dirty="0" err="1"/>
              <a:t>Modded</a:t>
            </a:r>
            <a:r>
              <a:rPr lang="de-AT" dirty="0"/>
              <a:t>: </a:t>
            </a:r>
          </a:p>
          <a:p>
            <a:pPr lvl="1"/>
            <a:r>
              <a:rPr lang="de-AT" dirty="0" err="1"/>
              <a:t>Adds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trading</a:t>
            </a:r>
            <a:r>
              <a:rPr lang="de-AT" dirty="0"/>
              <a:t> and </a:t>
            </a:r>
            <a:r>
              <a:rPr lang="de-AT" dirty="0" err="1"/>
              <a:t>negotiation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through</a:t>
            </a:r>
            <a:r>
              <a:rPr lang="de-AT" dirty="0"/>
              <a:t> a </a:t>
            </a:r>
            <a:r>
              <a:rPr lang="de-AT" dirty="0" err="1"/>
              <a:t>chat</a:t>
            </a:r>
            <a:endParaRPr lang="de-AT" dirty="0"/>
          </a:p>
          <a:p>
            <a:pPr lvl="1"/>
            <a:r>
              <a:rPr lang="en-AU" dirty="0"/>
              <a:t>Makes Villagers livelier and more fun to interact with</a:t>
            </a:r>
          </a:p>
          <a:p>
            <a:pPr lvl="1"/>
            <a:r>
              <a:rPr lang="en-AU" dirty="0"/>
              <a:t>Change static environment to a dynamic one</a:t>
            </a:r>
          </a:p>
          <a:p>
            <a:pPr lvl="1"/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45D42-F9FF-4BD1-87D0-2D6F637C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451BB3-D65F-42CA-BE56-4566DC32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8B3A2-BA7D-4D9A-8AFF-544F404E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System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378A8-60A0-47F6-BFE9-389DB263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Make Villager NPC livelier and more fun to interact with</a:t>
            </a:r>
          </a:p>
          <a:p>
            <a:r>
              <a:rPr lang="en-AU" dirty="0"/>
              <a:t>LMM represents the negotiation POV from the Villager</a:t>
            </a:r>
          </a:p>
          <a:p>
            <a:r>
              <a:rPr lang="en-AU" dirty="0"/>
              <a:t>Vanilla settings</a:t>
            </a:r>
          </a:p>
          <a:p>
            <a:pPr lvl="1"/>
            <a:r>
              <a:rPr lang="en-AU" dirty="0"/>
              <a:t>Trading with Villagers </a:t>
            </a:r>
          </a:p>
          <a:p>
            <a:pPr lvl="1"/>
            <a:r>
              <a:rPr lang="en-AU" dirty="0"/>
              <a:t>Simple GUI/HUD</a:t>
            </a:r>
          </a:p>
          <a:p>
            <a:pPr lvl="1"/>
            <a:r>
              <a:rPr lang="en-AU" dirty="0"/>
              <a:t>Static prices (except Hero-of-the-village-effect, zombification)</a:t>
            </a:r>
          </a:p>
          <a:p>
            <a:r>
              <a:rPr lang="en-AU" dirty="0" err="1"/>
              <a:t>Modded</a:t>
            </a:r>
            <a:r>
              <a:rPr lang="en-AU" dirty="0"/>
              <a:t> settings</a:t>
            </a:r>
          </a:p>
          <a:p>
            <a:pPr lvl="1"/>
            <a:r>
              <a:rPr lang="en-AU" dirty="0"/>
              <a:t>Trading with villagers</a:t>
            </a:r>
          </a:p>
          <a:p>
            <a:pPr lvl="1"/>
            <a:r>
              <a:rPr lang="en-AU" dirty="0"/>
              <a:t>Talk, barter and negotiate with villagers</a:t>
            </a:r>
          </a:p>
          <a:p>
            <a:pPr lvl="1"/>
            <a:r>
              <a:rPr lang="en-AU" dirty="0"/>
              <a:t>Advanced GUI/HUD, including a chat interface</a:t>
            </a:r>
          </a:p>
          <a:p>
            <a:pPr lvl="1"/>
            <a:r>
              <a:rPr lang="en-AU" dirty="0"/>
              <a:t>Adaptable prices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8AB650-90BE-4616-B0B2-9AF45447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7426C12-F173-4683-BD3D-5340E577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6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83A96-BFBE-6094-D095-A4FE8C38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>
                <a:latin typeface="Arial Black" panose="020B0A04020102020204" pitchFamily="34" charset="0"/>
              </a:rPr>
              <a:t>Base vs. </a:t>
            </a:r>
            <a:r>
              <a:rPr lang="de-AT" err="1">
                <a:latin typeface="Arial Black" panose="020B0A04020102020204" pitchFamily="34" charset="0"/>
              </a:rPr>
              <a:t>modded</a:t>
            </a:r>
            <a:r>
              <a:rPr lang="de-AT">
                <a:latin typeface="Arial Black" panose="020B0A04020102020204" pitchFamily="34" charset="0"/>
              </a:rPr>
              <a:t> Interface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A330EC7-8D77-5C82-94AD-CE95CA7B2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03"/>
          <a:stretch/>
        </p:blipFill>
        <p:spPr>
          <a:xfrm>
            <a:off x="838200" y="1884348"/>
            <a:ext cx="5325717" cy="3353204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38D511-1A49-CAB5-104A-2941672E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42653-9B5D-9C8B-4B3A-D0831A33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7486E20-F309-CB17-6C6A-840E20AF8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34" b="239"/>
          <a:stretch/>
        </p:blipFill>
        <p:spPr>
          <a:xfrm>
            <a:off x="6300987" y="1884348"/>
            <a:ext cx="5052813" cy="33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18355-5858-4FCC-8546-B4857B62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 Black" panose="020B0A04020102020204" pitchFamily="34" charset="0"/>
              </a:rPr>
              <a:t>System Goals - </a:t>
            </a:r>
            <a:r>
              <a:rPr lang="de-DE" dirty="0" err="1">
                <a:latin typeface="Arial Black" panose="020B0A04020102020204" pitchFamily="34" charset="0"/>
              </a:rPr>
              <a:t>How</a:t>
            </a:r>
            <a:endParaRPr lang="de-AT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62AA9-4F7B-41FB-88C1-A06A1D33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Extensive starting prompt for LLM, that tells it how to act</a:t>
            </a:r>
          </a:p>
          <a:p>
            <a:pPr lvl="1"/>
            <a:r>
              <a:rPr lang="en-US" dirty="0"/>
              <a:t>see Design Questions</a:t>
            </a:r>
          </a:p>
          <a:p>
            <a:r>
              <a:rPr lang="de-DE" dirty="0"/>
              <a:t>Simple Workflow:</a:t>
            </a:r>
            <a:endParaRPr lang="de-AT" dirty="0"/>
          </a:p>
          <a:p>
            <a:pPr marL="971550" lvl="1" indent="-514350">
              <a:buAutoNum type="arabicPeriod"/>
            </a:pPr>
            <a:r>
              <a:rPr lang="en-US" dirty="0"/>
              <a:t>User text input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pPr marL="971550" lvl="1" indent="-514350">
              <a:buAutoNum type="arabicPeriod"/>
            </a:pPr>
            <a:r>
              <a:rPr lang="en-US" dirty="0"/>
              <a:t>Server receives input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Server sends request to the LLM API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marL="971550" lvl="1" indent="-514350">
              <a:buAutoNum type="arabicPeriod"/>
            </a:pPr>
            <a:r>
              <a:rPr lang="en-US" dirty="0"/>
              <a:t>API sends response back to Server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marL="971550" lvl="1" indent="-51435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sends back to Client </a:t>
            </a:r>
          </a:p>
          <a:p>
            <a:pPr marL="971550" lvl="1" indent="-51435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Client displays response and updates prices  </a:t>
            </a:r>
            <a:r>
              <a:rPr lang="en-US" dirty="0" err="1">
                <a:sym typeface="Wingdings" panose="05000000000000000000" pitchFamily="2" charset="2"/>
              </a:rPr>
              <a:t>GoTo</a:t>
            </a:r>
            <a:r>
              <a:rPr lang="en-US" dirty="0">
                <a:sym typeface="Wingdings" panose="05000000000000000000" pitchFamily="2" charset="2"/>
              </a:rPr>
              <a:t> 1.</a:t>
            </a:r>
          </a:p>
          <a:p>
            <a:r>
              <a:rPr lang="de-DE" dirty="0"/>
              <a:t>Fabric API &amp; Fabric </a:t>
            </a:r>
            <a:r>
              <a:rPr lang="de-DE" dirty="0" err="1"/>
              <a:t>libraries</a:t>
            </a:r>
            <a:endParaRPr lang="de-DE" dirty="0"/>
          </a:p>
          <a:p>
            <a:pPr lvl="1"/>
            <a:r>
              <a:rPr lang="de-AT" dirty="0"/>
              <a:t>Libraries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easier</a:t>
            </a:r>
            <a:r>
              <a:rPr lang="de-AT" dirty="0"/>
              <a:t> </a:t>
            </a:r>
            <a:r>
              <a:rPr lang="de-AT" dirty="0" err="1"/>
              <a:t>modding</a:t>
            </a:r>
            <a:endParaRPr lang="de-AT" dirty="0"/>
          </a:p>
          <a:p>
            <a:pPr lvl="1"/>
            <a:r>
              <a:rPr lang="de-AT" dirty="0"/>
              <a:t>API </a:t>
            </a:r>
            <a:r>
              <a:rPr lang="de-AT" dirty="0" err="1"/>
              <a:t>for</a:t>
            </a:r>
            <a:r>
              <a:rPr lang="de-AT" dirty="0"/>
              <a:t> game </a:t>
            </a:r>
            <a:r>
              <a:rPr lang="de-AT" dirty="0" err="1"/>
              <a:t>modification</a:t>
            </a:r>
            <a:r>
              <a:rPr lang="de-AT" dirty="0"/>
              <a:t> and </a:t>
            </a:r>
            <a:r>
              <a:rPr lang="de-AT" dirty="0" err="1"/>
              <a:t>integration</a:t>
            </a:r>
            <a:endParaRPr lang="de-AT" dirty="0"/>
          </a:p>
          <a:p>
            <a:pPr lvl="0"/>
            <a:r>
              <a:rPr lang="en-US" dirty="0"/>
              <a:t>Generate LLM answers using an API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EC6A2-3768-4531-83FA-D5568A80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7400CA-9DF9-4D58-A20F-9251306D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1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E858B-BD52-4ADA-A6E1-82CB05F8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latin typeface="Arial Black" panose="020B0A04020102020204" pitchFamily="34" charset="0"/>
              </a:rPr>
              <a:t>System Goals – Non- </a:t>
            </a:r>
            <a:r>
              <a:rPr lang="de-DE" sz="3600" dirty="0" err="1">
                <a:latin typeface="Arial Black" panose="020B0A04020102020204" pitchFamily="34" charset="0"/>
              </a:rPr>
              <a:t>vs</a:t>
            </a:r>
            <a:r>
              <a:rPr lang="de-DE" sz="3600" dirty="0">
                <a:latin typeface="Arial Black" panose="020B0A04020102020204" pitchFamily="34" charset="0"/>
              </a:rPr>
              <a:t> AI </a:t>
            </a:r>
            <a:r>
              <a:rPr lang="de-DE" sz="3600" dirty="0" err="1">
                <a:latin typeface="Arial Black" panose="020B0A04020102020204" pitchFamily="34" charset="0"/>
              </a:rPr>
              <a:t>related</a:t>
            </a:r>
            <a:r>
              <a:rPr lang="de-DE" sz="3600" dirty="0">
                <a:latin typeface="Arial Black" panose="020B0A04020102020204" pitchFamily="34" charset="0"/>
              </a:rPr>
              <a:t> </a:t>
            </a:r>
            <a:r>
              <a:rPr lang="de-DE" sz="3600" dirty="0" err="1">
                <a:latin typeface="Arial Black" panose="020B0A04020102020204" pitchFamily="34" charset="0"/>
              </a:rPr>
              <a:t>goals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40128-B84A-4279-BD85-B6FC5118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Non-AI Goals</a:t>
            </a:r>
          </a:p>
          <a:p>
            <a:pPr lvl="1"/>
            <a:r>
              <a:rPr lang="en-GB" dirty="0"/>
              <a:t>More immersive and interaction-based Minecraft experience</a:t>
            </a:r>
          </a:p>
          <a:p>
            <a:pPr lvl="1"/>
            <a:r>
              <a:rPr lang="de-DE" dirty="0"/>
              <a:t>A</a:t>
            </a:r>
            <a:r>
              <a:rPr lang="en-GB" dirty="0"/>
              <a:t>dd new Gameplay elements</a:t>
            </a:r>
          </a:p>
          <a:p>
            <a:r>
              <a:rPr lang="en-GB" dirty="0"/>
              <a:t>AI Goals</a:t>
            </a:r>
          </a:p>
          <a:p>
            <a:pPr lvl="1"/>
            <a:r>
              <a:rPr lang="de-DE" dirty="0"/>
              <a:t>P</a:t>
            </a:r>
            <a:r>
              <a:rPr lang="en-GB" dirty="0"/>
              <a:t>re-written standard responses are not very fun or interactive after a while</a:t>
            </a:r>
          </a:p>
          <a:p>
            <a:pPr lvl="1"/>
            <a:r>
              <a:rPr lang="de-DE" dirty="0"/>
              <a:t>U</a:t>
            </a:r>
            <a:r>
              <a:rPr lang="en-GB" dirty="0"/>
              <a:t>se LMM to generate custom responses based on a variety of settings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M</a:t>
            </a:r>
            <a:r>
              <a:rPr lang="en-GB" dirty="0" err="1"/>
              <a:t>ake</a:t>
            </a:r>
            <a:r>
              <a:rPr lang="en-GB" dirty="0"/>
              <a:t> NPC trading more dynamic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EC5FC0-6DC5-4181-BA0D-9CB9278D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5B06CF-2D8C-4CB4-B877-E3F6E1C9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177EC-4FFD-44A8-A5BB-23009E13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Functional 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4B9060-231E-4EEE-B290-0E249C56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err="1"/>
              <a:t>CorrectModLoading</a:t>
            </a:r>
            <a:r>
              <a:rPr lang="en-GB" sz="2400" b="1" dirty="0"/>
              <a:t>:</a:t>
            </a:r>
            <a:r>
              <a:rPr lang="en-GB" dirty="0"/>
              <a:t> </a:t>
            </a:r>
            <a:r>
              <a:rPr lang="en-GB" sz="2000" u="sng" dirty="0">
                <a:latin typeface="Roboto"/>
              </a:rPr>
              <a:t>IF</a:t>
            </a:r>
            <a:r>
              <a:rPr lang="en-GB" sz="2000" dirty="0">
                <a:latin typeface="Roboto"/>
              </a:rPr>
              <a:t>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the mod is installed when the game is opened </a:t>
            </a:r>
            <a:r>
              <a:rPr lang="en-GB" sz="2000" dirty="0">
                <a:latin typeface="Roboto"/>
              </a:rPr>
              <a:t>the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Roboto"/>
              </a:rPr>
              <a:t>Fabric Mod Loader </a:t>
            </a:r>
            <a:r>
              <a:rPr lang="en-GB" sz="2000" u="sng" dirty="0">
                <a:latin typeface="Roboto"/>
              </a:rPr>
              <a:t>shall</a:t>
            </a:r>
            <a:r>
              <a:rPr lang="en-GB" sz="2000" dirty="0">
                <a:latin typeface="Roboto"/>
              </a:rPr>
              <a:t> </a:t>
            </a:r>
            <a:r>
              <a:rPr lang="en-GB" sz="2000" dirty="0">
                <a:solidFill>
                  <a:srgbClr val="7030A0"/>
                </a:solidFill>
                <a:latin typeface="Roboto"/>
              </a:rPr>
              <a:t>inject the mod into the game.</a:t>
            </a:r>
            <a:endParaRPr lang="de-DE" sz="2400" b="1" dirty="0">
              <a:solidFill>
                <a:srgbClr val="7030A0"/>
              </a:solidFill>
            </a:endParaRPr>
          </a:p>
          <a:p>
            <a:r>
              <a:rPr lang="de-DE" sz="2400" b="1" err="1"/>
              <a:t>GUIDrawing</a:t>
            </a:r>
            <a:r>
              <a:rPr lang="de-DE" sz="2400" b="1" dirty="0"/>
              <a:t>: </a:t>
            </a:r>
            <a:r>
              <a:rPr lang="en-GB" sz="2000" u="sng" dirty="0">
                <a:latin typeface="Roboto"/>
                <a:ea typeface="Roboto"/>
                <a:cs typeface="Roboto"/>
              </a:rPr>
              <a:t>IF</a:t>
            </a:r>
            <a:r>
              <a:rPr lang="en-GB" sz="2000" dirty="0">
                <a:latin typeface="Roboto"/>
                <a:ea typeface="Roboto"/>
                <a:cs typeface="Roboto"/>
              </a:rPr>
              <a:t>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its inventory is openable </a:t>
            </a:r>
            <a:r>
              <a:rPr lang="en-GB" sz="2000" u="sng" dirty="0">
                <a:latin typeface="Roboto"/>
                <a:ea typeface="Roboto"/>
                <a:cs typeface="Roboto"/>
              </a:rPr>
              <a:t>WHEN</a:t>
            </a:r>
            <a:r>
              <a:rPr lang="en-GB" sz="2000" dirty="0">
                <a:latin typeface="Roboto"/>
                <a:ea typeface="Roboto"/>
                <a:cs typeface="Roboto"/>
              </a:rPr>
              <a:t> 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a villager is right-clicked </a:t>
            </a:r>
            <a:r>
              <a:rPr lang="en-GB" sz="2000" dirty="0">
                <a:latin typeface="Roboto"/>
                <a:ea typeface="Roboto"/>
                <a:cs typeface="Roboto"/>
              </a:rPr>
              <a:t>the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  <a:cs typeface="Roboto"/>
              </a:rPr>
              <a:t>screen class </a:t>
            </a:r>
            <a:r>
              <a:rPr lang="en-GB" sz="2000" u="sng" dirty="0">
                <a:latin typeface="Roboto"/>
                <a:ea typeface="Roboto"/>
                <a:cs typeface="Roboto"/>
              </a:rPr>
              <a:t>shall</a:t>
            </a:r>
            <a:r>
              <a:rPr lang="en-GB" sz="2000" dirty="0">
                <a:latin typeface="Roboto"/>
                <a:ea typeface="Roboto"/>
                <a:cs typeface="Roboto"/>
              </a:rPr>
              <a:t> </a:t>
            </a:r>
            <a:r>
              <a:rPr lang="en-GB" sz="2000" dirty="0">
                <a:solidFill>
                  <a:srgbClr val="7030A0"/>
                </a:solidFill>
                <a:latin typeface="Roboto"/>
                <a:ea typeface="Roboto"/>
                <a:cs typeface="Roboto"/>
              </a:rPr>
              <a:t>add its GUI elements to the screen.</a:t>
            </a:r>
          </a:p>
          <a:p>
            <a:r>
              <a:rPr lang="en-GB" sz="2400" b="1" err="1"/>
              <a:t>MessageSending</a:t>
            </a:r>
            <a:r>
              <a:rPr lang="en-GB" sz="2400" b="1" dirty="0"/>
              <a:t>:</a:t>
            </a:r>
            <a:r>
              <a:rPr lang="en-GB" sz="2400" dirty="0"/>
              <a:t> </a:t>
            </a:r>
            <a:r>
              <a:rPr lang="en-GB" sz="2000" u="sng" dirty="0"/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the writing field is focused </a:t>
            </a:r>
            <a:r>
              <a:rPr lang="en-GB" sz="2000" u="sng" dirty="0"/>
              <a:t>WHEN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enter is typed</a:t>
            </a:r>
            <a:r>
              <a:rPr lang="en-GB" sz="2000" dirty="0"/>
              <a:t>,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the Network Handler</a:t>
            </a:r>
            <a:r>
              <a:rPr lang="en-GB" sz="2000" dirty="0"/>
              <a:t> </a:t>
            </a:r>
            <a:r>
              <a:rPr lang="en-GB" sz="2000" u="sng" dirty="0"/>
              <a:t>shall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send the prompt packet to the server.</a:t>
            </a:r>
          </a:p>
          <a:p>
            <a:r>
              <a:rPr lang="en-GB" sz="2400" b="1" err="1"/>
              <a:t>ResponseParsing</a:t>
            </a:r>
            <a:r>
              <a:rPr lang="en-GB" sz="2400" b="1" dirty="0"/>
              <a:t>:</a:t>
            </a:r>
            <a:r>
              <a:rPr lang="en-GB" sz="2000" dirty="0"/>
              <a:t>  </a:t>
            </a:r>
            <a:r>
              <a:rPr lang="en-GB" sz="2000" u="sng" dirty="0"/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the LLM response contains commands</a:t>
            </a:r>
            <a:r>
              <a:rPr lang="en-GB" sz="2000" dirty="0"/>
              <a:t> </a:t>
            </a:r>
            <a:r>
              <a:rPr lang="en-GB" sz="2000" u="sng" dirty="0"/>
              <a:t>WHEN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the response is received on the server</a:t>
            </a:r>
            <a:r>
              <a:rPr lang="en-GB" sz="2000" dirty="0"/>
              <a:t>,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the server-side mod </a:t>
            </a:r>
            <a:r>
              <a:rPr lang="en-GB" sz="2000" u="sng" dirty="0"/>
              <a:t>shall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change the villager’s prices.</a:t>
            </a:r>
            <a:r>
              <a:rPr lang="en-GB" sz="2000" dirty="0"/>
              <a:t> </a:t>
            </a:r>
            <a:r>
              <a:rPr lang="en-GB" sz="2000">
                <a:solidFill>
                  <a:srgbClr val="FF0000"/>
                </a:solidFill>
              </a:rPr>
              <a:t>[AI]</a:t>
            </a:r>
          </a:p>
          <a:p>
            <a:r>
              <a:rPr lang="en-GB" sz="2400" b="1" err="1"/>
              <a:t>ChatMessages</a:t>
            </a:r>
            <a:r>
              <a:rPr lang="en-GB" sz="2400" b="1" dirty="0"/>
              <a:t>: </a:t>
            </a:r>
            <a:r>
              <a:rPr lang="en-GB" sz="2000" u="sng" dirty="0"/>
              <a:t>While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the villager is alive</a:t>
            </a:r>
            <a:r>
              <a:rPr lang="en-GB" sz="2000" dirty="0"/>
              <a:t> </a:t>
            </a:r>
            <a:r>
              <a:rPr lang="en-GB" sz="2000" u="sng" dirty="0"/>
              <a:t>WHEN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it starts a conversation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all previous chat messages</a:t>
            </a:r>
            <a:r>
              <a:rPr lang="en-GB" sz="2000" dirty="0"/>
              <a:t> </a:t>
            </a:r>
            <a:r>
              <a:rPr lang="en-GB" sz="2000" u="sng" dirty="0"/>
              <a:t>shall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be visible to the client</a:t>
            </a:r>
            <a:r>
              <a:rPr lang="en-GB" sz="2000" dirty="0">
                <a:latin typeface="Roboto"/>
              </a:rPr>
              <a:t>.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D9ADAC-E4B7-4E1E-B37B-32957B9E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DF2043-E968-4863-A031-6256DAF5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685DFA-A964-4564-BB4C-2B437813E499}"/>
              </a:ext>
            </a:extLst>
          </p:cNvPr>
          <p:cNvSpPr txBox="1"/>
          <p:nvPr/>
        </p:nvSpPr>
        <p:spPr>
          <a:xfrm>
            <a:off x="8833608" y="6123543"/>
            <a:ext cx="32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[AI]…AI-related requirement</a:t>
            </a:r>
          </a:p>
        </p:txBody>
      </p:sp>
    </p:spTree>
    <p:extLst>
      <p:ext uri="{BB962C8B-B14F-4D97-AF65-F5344CB8AC3E}">
        <p14:creationId xmlns:p14="http://schemas.microsoft.com/office/powerpoint/2010/main" val="233400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177EC-4FFD-44A8-A5BB-23009E13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Non-functional Requirements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4B9060-231E-4EEE-B290-0E249C56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dirty="0" err="1"/>
              <a:t>ReqAPIResponse</a:t>
            </a:r>
            <a:r>
              <a:rPr lang="en-GB" sz="2400" b="1" dirty="0"/>
              <a:t>:</a:t>
            </a:r>
            <a:r>
              <a:rPr lang="en-GB" sz="2600" dirty="0"/>
              <a:t> </a:t>
            </a:r>
            <a:r>
              <a:rPr lang="en-GB" sz="2000" u="sng" dirty="0"/>
              <a:t>When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the prompt is received on the server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the API interface </a:t>
            </a:r>
            <a:r>
              <a:rPr lang="en-GB" sz="2000" u="sng" dirty="0"/>
              <a:t>shall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make an API request to a LLM API. </a:t>
            </a:r>
            <a:r>
              <a:rPr lang="en-GB" sz="2000">
                <a:solidFill>
                  <a:srgbClr val="FF0000"/>
                </a:solidFill>
              </a:rPr>
              <a:t>[AI]</a:t>
            </a:r>
          </a:p>
          <a:p>
            <a:r>
              <a:rPr lang="en-GB" sz="2400" b="1" dirty="0" err="1"/>
              <a:t>ReqResTime</a:t>
            </a:r>
            <a:r>
              <a:rPr lang="en-GB" sz="2400" b="1" dirty="0"/>
              <a:t>:</a:t>
            </a:r>
            <a:r>
              <a:rPr lang="en-GB" sz="2400" dirty="0"/>
              <a:t> </a:t>
            </a:r>
            <a:r>
              <a:rPr lang="en-GB" sz="2000" u="sng" dirty="0"/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the internet connection is good and the API operates normally </a:t>
            </a:r>
            <a:r>
              <a:rPr lang="en-GB" sz="2000" u="sng" dirty="0"/>
              <a:t>when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the LLM receives the prompt</a:t>
            </a:r>
            <a:r>
              <a:rPr lang="en-GB" sz="2000" dirty="0"/>
              <a:t>,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the LLM </a:t>
            </a:r>
            <a:r>
              <a:rPr lang="en-GB" sz="2000" u="sng" dirty="0"/>
              <a:t>shall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respond within 3 seconds</a:t>
            </a:r>
            <a:r>
              <a:rPr lang="en-GB" sz="2000" dirty="0"/>
              <a:t>. </a:t>
            </a:r>
            <a:r>
              <a:rPr lang="en-GB" sz="2000">
                <a:solidFill>
                  <a:srgbClr val="FF0000"/>
                </a:solidFill>
              </a:rPr>
              <a:t>[AI]</a:t>
            </a:r>
          </a:p>
          <a:p>
            <a:r>
              <a:rPr lang="en-GB" sz="2400" b="1" err="1"/>
              <a:t>VillagerInteraction</a:t>
            </a:r>
            <a:r>
              <a:rPr lang="en-GB" sz="2400" b="1" dirty="0"/>
              <a:t>:</a:t>
            </a:r>
            <a:r>
              <a:rPr lang="en-GB" sz="2400" dirty="0"/>
              <a:t> </a:t>
            </a:r>
            <a:r>
              <a:rPr lang="en-GB" sz="2000" u="sng" dirty="0"/>
              <a:t>While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it is possible to trade with villagers</a:t>
            </a:r>
            <a:r>
              <a:rPr lang="en-GB" sz="2000" dirty="0"/>
              <a:t>,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the user </a:t>
            </a:r>
            <a:r>
              <a:rPr lang="en-GB" sz="2000" u="sng" dirty="0"/>
              <a:t>shall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be allowed to interact with villagers.</a:t>
            </a:r>
          </a:p>
          <a:p>
            <a:r>
              <a:rPr lang="en-GB" sz="2400" b="1" dirty="0" err="1"/>
              <a:t>ReqNewFunctionality</a:t>
            </a:r>
            <a:r>
              <a:rPr lang="en-GB" sz="2400" b="1" dirty="0"/>
              <a:t>:</a:t>
            </a:r>
            <a:r>
              <a:rPr lang="en-GB" sz="2400" dirty="0"/>
              <a:t> </a:t>
            </a:r>
            <a:r>
              <a:rPr lang="en-GB" sz="2000" u="sng" dirty="0"/>
              <a:t>When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adding new functionalities</a:t>
            </a:r>
            <a:r>
              <a:rPr lang="en-GB" sz="2000" dirty="0"/>
              <a:t>,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the new code </a:t>
            </a:r>
            <a:r>
              <a:rPr lang="en-GB" sz="2000" u="sng" dirty="0"/>
              <a:t>shall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be easy to integrate to existing code.</a:t>
            </a:r>
            <a:endParaRPr lang="en-GB" dirty="0">
              <a:solidFill>
                <a:srgbClr val="7030A0"/>
              </a:solidFill>
            </a:endParaRPr>
          </a:p>
          <a:p>
            <a:r>
              <a:rPr lang="en-GB" sz="2400" b="1" dirty="0" err="1"/>
              <a:t>ReqGameStandards</a:t>
            </a:r>
            <a:r>
              <a:rPr lang="en-GB" sz="2400" b="1" dirty="0"/>
              <a:t>:</a:t>
            </a:r>
            <a:r>
              <a:rPr lang="en-GB" sz="2400" dirty="0"/>
              <a:t> </a:t>
            </a:r>
            <a:r>
              <a:rPr lang="en-GB" sz="2000" u="sng" dirty="0"/>
              <a:t>While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the fabric API gets updated</a:t>
            </a:r>
            <a:r>
              <a:rPr lang="en-GB" sz="2000" dirty="0"/>
              <a:t>,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the mod </a:t>
            </a:r>
            <a:r>
              <a:rPr lang="en-GB" sz="2000" u="sng" dirty="0"/>
              <a:t>shall </a:t>
            </a:r>
            <a:r>
              <a:rPr lang="en-GB" sz="2000" dirty="0">
                <a:solidFill>
                  <a:srgbClr val="7030A0"/>
                </a:solidFill>
              </a:rPr>
              <a:t>make good use of it and adhere to its standards.</a:t>
            </a:r>
            <a:endParaRPr lang="en-GB" dirty="0">
              <a:solidFill>
                <a:srgbClr val="7030A0"/>
              </a:solidFill>
            </a:endParaRPr>
          </a:p>
          <a:p>
            <a:r>
              <a:rPr lang="en-GB" sz="2400" b="1" dirty="0" err="1"/>
              <a:t>ReqRunOnJavaOnly</a:t>
            </a:r>
            <a:r>
              <a:rPr lang="en-GB" sz="2400" b="1" dirty="0"/>
              <a:t>:</a:t>
            </a:r>
            <a:r>
              <a:rPr lang="en-GB" sz="2400" dirty="0"/>
              <a:t> </a:t>
            </a:r>
            <a:r>
              <a:rPr lang="en-GB" sz="2000" u="sng" dirty="0"/>
              <a:t>While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there is no good </a:t>
            </a:r>
            <a:r>
              <a:rPr lang="en-GB" sz="2000" err="1">
                <a:solidFill>
                  <a:schemeClr val="accent5">
                    <a:lumMod val="75000"/>
                  </a:schemeClr>
                </a:solidFill>
              </a:rPr>
              <a:t>modding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tool for other versions</a:t>
            </a:r>
            <a:r>
              <a:rPr lang="en-GB" sz="2000" dirty="0"/>
              <a:t>,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the mod </a:t>
            </a:r>
            <a:r>
              <a:rPr lang="en-GB" sz="2000" u="sng" dirty="0"/>
              <a:t>shall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7030A0"/>
                </a:solidFill>
              </a:rPr>
              <a:t>only be available in Java edition.</a:t>
            </a:r>
          </a:p>
          <a:p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C996368-48F8-4967-8702-9E6D0EF3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KV Engineering of AI-intensive Systems</a:t>
            </a:r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A8E1324-F615-4CEE-9033-5808A38F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A65AC16-CE25-425B-A54C-146501A70629}"/>
              </a:ext>
            </a:extLst>
          </p:cNvPr>
          <p:cNvSpPr txBox="1"/>
          <p:nvPr/>
        </p:nvSpPr>
        <p:spPr>
          <a:xfrm>
            <a:off x="8833608" y="6123543"/>
            <a:ext cx="32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[AI]…AI-related requirement</a:t>
            </a:r>
          </a:p>
        </p:txBody>
      </p:sp>
    </p:spTree>
    <p:extLst>
      <p:ext uri="{BB962C8B-B14F-4D97-AF65-F5344CB8AC3E}">
        <p14:creationId xmlns:p14="http://schemas.microsoft.com/office/powerpoint/2010/main" val="274318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8a67d5c-c547-4ee0-9de0-196b58d3de7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89EDD5AE301664B94DE8212208A3FBA" ma:contentTypeVersion="14" ma:contentTypeDescription="Ein neues Dokument erstellen." ma:contentTypeScope="" ma:versionID="482875ef1eec13717f1ecd47f3df3733">
  <xsd:schema xmlns:xsd="http://www.w3.org/2001/XMLSchema" xmlns:xs="http://www.w3.org/2001/XMLSchema" xmlns:p="http://schemas.microsoft.com/office/2006/metadata/properties" xmlns:ns3="e8a67d5c-c547-4ee0-9de0-196b58d3de75" targetNamespace="http://schemas.microsoft.com/office/2006/metadata/properties" ma:root="true" ma:fieldsID="a8b4a85ce7da39379c00e4ace3ef84ba" ns3:_="">
    <xsd:import namespace="e8a67d5c-c547-4ee0-9de0-196b58d3de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a67d5c-c547-4ee0-9de0-196b58d3de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803290-0950-431D-A51B-D893BED2828A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8a67d5c-c547-4ee0-9de0-196b58d3de7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293A08-19F3-4BD2-BC3D-DFD0C05B4D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AFCA12-CE78-4BF6-9D6C-AB37D7213B43}">
  <ds:schemaRefs>
    <ds:schemaRef ds:uri="e8a67d5c-c547-4ee0-9de0-196b58d3de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1041</Words>
  <Application>Microsoft Office PowerPoint</Application>
  <PresentationFormat>Widescreen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 ExtraBold</vt:lpstr>
      <vt:lpstr>Arial</vt:lpstr>
      <vt:lpstr>Arial Black</vt:lpstr>
      <vt:lpstr>Bierstadt</vt:lpstr>
      <vt:lpstr>Calibri</vt:lpstr>
      <vt:lpstr>Roboto</vt:lpstr>
      <vt:lpstr>Wingdings</vt:lpstr>
      <vt:lpstr>Office</vt:lpstr>
      <vt:lpstr> </vt:lpstr>
      <vt:lpstr>Agenda</vt:lpstr>
      <vt:lpstr>Introduction</vt:lpstr>
      <vt:lpstr>System Goals</vt:lpstr>
      <vt:lpstr>Base vs. modded Interface</vt:lpstr>
      <vt:lpstr>System Goals - How</vt:lpstr>
      <vt:lpstr>System Goals – Non- vs AI related goals</vt:lpstr>
      <vt:lpstr>Functional Requirements</vt:lpstr>
      <vt:lpstr>Non-functional Requirements</vt:lpstr>
      <vt:lpstr>Use Cases</vt:lpstr>
      <vt:lpstr>Supportive Use Cases</vt:lpstr>
      <vt:lpstr>Domain Model</vt:lpstr>
      <vt:lpstr>Architecture Design</vt:lpstr>
      <vt:lpstr>Design Questions I</vt:lpstr>
      <vt:lpstr>Design Questions II</vt:lpstr>
      <vt:lpstr>Limitations I</vt:lpstr>
      <vt:lpstr> Demo of a popular LLM</vt:lpstr>
      <vt:lpstr> Demo of a popular LLM</vt:lpstr>
      <vt:lpstr>Limitations II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Assek Sandro</dc:creator>
  <cp:lastModifiedBy>Assek Sandro</cp:lastModifiedBy>
  <cp:revision>2</cp:revision>
  <dcterms:created xsi:type="dcterms:W3CDTF">2024-05-15T10:07:19Z</dcterms:created>
  <dcterms:modified xsi:type="dcterms:W3CDTF">2024-06-19T12:10:47Z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0x010100A89EDD5AE301664B94DE8212208A3FBA</vt:lpwstr>
  </property>
</Properties>
</file>