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30877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30877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74c89b6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74c89b6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3087714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3087714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3087714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3087714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3087714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3087714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3c3c902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3c3c902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74c89b6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74c89b6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3c3c902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3c3c902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3c3c902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3c3c902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30877143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30877143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30877143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3087714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edbbe06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edbbe06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3087714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3087714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3087714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13087714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13087714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13087714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3087714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3087714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30877143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30877143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3087714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3087714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30877143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30877143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308771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1308771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6236088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6236088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3087714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3087714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07c669d7_1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07c669d7_1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3087714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3087714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3087714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3087714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13087714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13087714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130877143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130877143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30877143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30877143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30877143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130877143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30877143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130877143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3087714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3087714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30877143_3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30877143_3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632ce3d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632ce3d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db4edbbb7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db4edbbb7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130877143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130877143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632ce3d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632ce3d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130877143_3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130877143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130877143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130877143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cc4f75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cc4f75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6f9001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6f9001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308771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308771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3087714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3087714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4c89b6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4c89b6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■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83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83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683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■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683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683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683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■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■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■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■"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Inside%E2%80%93outside%E2%80%93beginning_(tagging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tu-adl-ta/ADL21-HW1/tree/main/data" TargetMode="External"/><Relationship Id="rId4" Type="http://schemas.openxmlformats.org/officeDocument/2006/relationships/hyperlink" Target="https://github.com/ntu-adl-ta/ADL21-HW1/tree/main/dat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4.xml"/><Relationship Id="rId4" Type="http://schemas.openxmlformats.org/officeDocument/2006/relationships/hyperlink" Target="https://github.com/ntu-adl-ta/ADL21-HW1/commits/main" TargetMode="External"/><Relationship Id="rId5" Type="http://schemas.openxmlformats.org/officeDocument/2006/relationships/hyperlink" Target="https://github.com/ntu-adl-ta/ADL21-HW1/commits/main" TargetMode="External"/><Relationship Id="rId6" Type="http://schemas.openxmlformats.org/officeDocument/2006/relationships/slide" Target="/ppt/slides/slide5.xml"/><Relationship Id="rId7" Type="http://schemas.openxmlformats.org/officeDocument/2006/relationships/slide" Target="/ppt/slides/slide2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ropbox.com/" TargetMode="External"/><Relationship Id="rId4" Type="http://schemas.openxmlformats.org/officeDocument/2006/relationships/hyperlink" Target="https://docs.google.com/presentation/d/1SsIeIij9ZOEN_TGdbAS1oWcI6bT1uSTI6b5__u2wdDc/edit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python.org/3.9/" TargetMode="External"/><Relationship Id="rId4" Type="http://schemas.openxmlformats.org/officeDocument/2006/relationships/hyperlink" Target="https://docs.python.org/3.9/library/" TargetMode="External"/><Relationship Id="rId11" Type="http://schemas.openxmlformats.org/officeDocument/2006/relationships/hyperlink" Target="https://pypi.org/project/scikit-learn/" TargetMode="External"/><Relationship Id="rId10" Type="http://schemas.openxmlformats.org/officeDocument/2006/relationships/hyperlink" Target="https://pypi.org/project/pandas/" TargetMode="External"/><Relationship Id="rId12" Type="http://schemas.openxmlformats.org/officeDocument/2006/relationships/hyperlink" Target="https://pypi.org/project/nltk/" TargetMode="External"/><Relationship Id="rId9" Type="http://schemas.openxmlformats.org/officeDocument/2006/relationships/hyperlink" Target="https://pypi.org/project/numpy/" TargetMode="External"/><Relationship Id="rId5" Type="http://schemas.openxmlformats.org/officeDocument/2006/relationships/hyperlink" Target="https://pypi.org/project/torch/" TargetMode="External"/><Relationship Id="rId6" Type="http://schemas.openxmlformats.org/officeDocument/2006/relationships/hyperlink" Target="https://pypi.org/project/tensorflow/" TargetMode="External"/><Relationship Id="rId7" Type="http://schemas.openxmlformats.org/officeDocument/2006/relationships/hyperlink" Target="https://pypi.org/project/seqeval/" TargetMode="External"/><Relationship Id="rId8" Type="http://schemas.openxmlformats.org/officeDocument/2006/relationships/hyperlink" Target="https://pypi.org/project/tqd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tu-adl-ta/ADL21-HW1" TargetMode="External"/><Relationship Id="rId4" Type="http://schemas.openxmlformats.org/officeDocument/2006/relationships/hyperlink" Target="https://github.com/ntu-adl-ta/ADL21-HW1/tree/main/data" TargetMode="External"/><Relationship Id="rId5" Type="http://schemas.openxmlformats.org/officeDocument/2006/relationships/hyperlink" Target="https://www.kaggle.com/t/ea60d31c0fdc405da07cdf862d640173" TargetMode="External"/><Relationship Id="rId6" Type="http://schemas.openxmlformats.org/officeDocument/2006/relationships/hyperlink" Target="https://www.kaggle.com/t/9e120b9227ed41ea82b70279225e978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chakki-works/seqeval" TargetMode="External"/><Relationship Id="rId4" Type="http://schemas.openxmlformats.org/officeDocument/2006/relationships/hyperlink" Target="https://github.com/chakki-works/seqeva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questions/51342408/how-do-i-install-python-packages-in-googles-colab" TargetMode="External"/><Relationship Id="rId4" Type="http://schemas.openxmlformats.org/officeDocument/2006/relationships/hyperlink" Target="https://stackoverflow.com/questions/54604995/how-to-run-a-script-shell-in-google-colab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ntu-adl-ta/ADL21-HW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et.google.com/rww-mxoo-wf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Deep Learning</a:t>
            </a:r>
            <a:br>
              <a:rPr lang="en"/>
            </a:br>
            <a:r>
              <a:rPr lang="en"/>
              <a:t>Homework 1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r>
              <a:rPr lang="en"/>
              <a:t> Due: 2022/10/15 23:59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Code/Report</a:t>
            </a:r>
            <a:r>
              <a:rPr lang="en"/>
              <a:t> Due: 2022/10/17 23:59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3636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Slot Tagging</a:t>
            </a:r>
            <a:endParaRPr/>
          </a:p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242425" y="127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</a:rPr>
              <a:t>Slot Tagging: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Inside-Outside-Beginning tagging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Similar to NER task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Classify each token in a sentence to a {O, B-xxx, I-xxx}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After Preprocessing, this problem can be reduced to a multi-class classification problem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/>
              <a:t>Intent Classification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Accuracy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Slot Tagging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Joint Accuracy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A sample is correct only if all tokens are predicted correctly.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</p:txBody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Train an intent classification model </a:t>
            </a:r>
            <a:r>
              <a:rPr lang="en">
                <a:solidFill>
                  <a:schemeClr val="dk1"/>
                </a:solidFill>
              </a:rPr>
              <a:t>and pass baselines: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Public Baseline: </a:t>
            </a:r>
            <a:r>
              <a:rPr b="1" lang="en">
                <a:solidFill>
                  <a:schemeClr val="dk1"/>
                </a:solidFill>
              </a:rPr>
              <a:t>0.86933</a:t>
            </a:r>
            <a:endParaRPr b="1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Private Baseline: </a:t>
            </a:r>
            <a:r>
              <a:rPr b="1" lang="en">
                <a:solidFill>
                  <a:schemeClr val="dk1"/>
                </a:solidFill>
              </a:rPr>
              <a:t>Released after deadline</a:t>
            </a:r>
            <a:endParaRPr b="1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Train a slot tagging model and pass baselines: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Public Baseline: </a:t>
            </a:r>
            <a:r>
              <a:rPr b="1" lang="en">
                <a:solidFill>
                  <a:schemeClr val="dk1"/>
                </a:solidFill>
              </a:rPr>
              <a:t>0.71689</a:t>
            </a:r>
            <a:endParaRPr b="1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Private Baseline: </a:t>
            </a:r>
            <a:r>
              <a:rPr b="1" lang="en">
                <a:solidFill>
                  <a:schemeClr val="dk1"/>
                </a:solidFill>
              </a:rPr>
              <a:t>Released after deadline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 data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train.json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</a:rPr>
              <a:t>eval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.json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Unlabeled data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test.json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</a:t>
            </a: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ownload link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(json)</a:t>
            </a:r>
            <a:endParaRPr/>
          </a:p>
        </p:txBody>
      </p:sp>
      <p:sp>
        <p:nvSpPr>
          <p:cNvPr id="177" name="Google Shape;177;p38"/>
          <p:cNvSpPr txBox="1"/>
          <p:nvPr>
            <p:ph idx="1" type="body"/>
          </p:nvPr>
        </p:nvSpPr>
        <p:spPr>
          <a:xfrm>
            <a:off x="311700" y="1381075"/>
            <a:ext cx="85206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Intent Classification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id: str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Ubuntu Mono"/>
              <a:buChar char="○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text: str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Ubuntu Mono"/>
              <a:buChar char="○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Intent: str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Mono"/>
              <a:buChar char="●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Slot Tagging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id: str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Mono"/>
              <a:buChar char="○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text: List[str]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Mono"/>
              <a:buChar char="○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tags: List[str]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Ubuntu Mono"/>
                <a:ea typeface="Ubuntu Mono"/>
                <a:cs typeface="Ubuntu Mono"/>
                <a:sym typeface="Ubuntu Mono"/>
              </a:rPr>
            </a:b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8"/>
          <p:cNvSpPr/>
          <p:nvPr/>
        </p:nvSpPr>
        <p:spPr>
          <a:xfrm>
            <a:off x="2994450" y="2664050"/>
            <a:ext cx="3318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79" name="Google Shape;179;p38"/>
          <p:cNvSpPr txBox="1"/>
          <p:nvPr/>
        </p:nvSpPr>
        <p:spPr>
          <a:xfrm>
            <a:off x="3407400" y="2468900"/>
            <a:ext cx="23292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in </a:t>
            </a:r>
            <a:r>
              <a:rPr lang="en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train.json</a:t>
            </a:r>
            <a:r>
              <a:rPr i="1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eval.json</a:t>
            </a:r>
            <a:endParaRPr/>
          </a:p>
        </p:txBody>
      </p:sp>
      <p:sp>
        <p:nvSpPr>
          <p:cNvPr id="180" name="Google Shape;180;p38"/>
          <p:cNvSpPr/>
          <p:nvPr/>
        </p:nvSpPr>
        <p:spPr>
          <a:xfrm>
            <a:off x="3755225" y="4163150"/>
            <a:ext cx="3318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4181825" y="3968000"/>
            <a:ext cx="23292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in </a:t>
            </a:r>
            <a:r>
              <a:rPr lang="en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train.json</a:t>
            </a:r>
            <a:r>
              <a:rPr i="1" lang="en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eval.json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Description</a:t>
            </a:r>
            <a:endParaRPr/>
          </a:p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Mono"/>
              <a:buChar char="●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Intent Classification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Ubuntu Mono"/>
              <a:buChar char="○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id: </a:t>
            </a:r>
            <a:r>
              <a:rPr lang="en"/>
              <a:t>Unique id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Ubuntu Mono"/>
              <a:buChar char="○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text: </a:t>
            </a:r>
            <a:r>
              <a:rPr lang="en"/>
              <a:t>Input sentence</a:t>
            </a:r>
            <a:endParaRPr i="1">
              <a:solidFill>
                <a:srgbClr val="999999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Ubuntu Mono"/>
              <a:buChar char="○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intent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en">
                <a:solidFill>
                  <a:schemeClr val="dk1"/>
                </a:solidFill>
              </a:rPr>
              <a:t>A string that denotes the intent of the input sentence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Slot Tagging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Mono"/>
              <a:buChar char="○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id: </a:t>
            </a:r>
            <a:r>
              <a:rPr lang="en">
                <a:solidFill>
                  <a:schemeClr val="dk1"/>
                </a:solidFill>
              </a:rPr>
              <a:t>Unique id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Mono"/>
              <a:buChar char="○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text: </a:t>
            </a:r>
            <a:r>
              <a:rPr lang="en">
                <a:solidFill>
                  <a:schemeClr val="dk1"/>
                </a:solidFill>
              </a:rPr>
              <a:t>A list of input tokens preprocessed from the input sentence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Mono"/>
              <a:buChar char="○"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tags: </a:t>
            </a:r>
            <a:r>
              <a:rPr lang="en">
                <a:solidFill>
                  <a:schemeClr val="dk1"/>
                </a:solidFill>
              </a:rPr>
              <a:t>A list of strings, each denotes the tag of its corresponding token in the input sentence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idx="4294967295" type="title"/>
          </p:nvPr>
        </p:nvSpPr>
        <p:spPr>
          <a:xfrm>
            <a:off x="311700" y="15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example in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train.json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75" y="834825"/>
            <a:ext cx="1925300" cy="425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00" y="2085975"/>
            <a:ext cx="52673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0"/>
          <p:cNvSpPr txBox="1"/>
          <p:nvPr/>
        </p:nvSpPr>
        <p:spPr>
          <a:xfrm>
            <a:off x="481950" y="1121925"/>
            <a:ext cx="220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accent6"/>
                </a:highlight>
                <a:latin typeface="Alfa Slab One"/>
                <a:ea typeface="Alfa Slab One"/>
                <a:cs typeface="Alfa Slab One"/>
                <a:sym typeface="Alfa Slab One"/>
              </a:rPr>
              <a:t>Intent Classification</a:t>
            </a:r>
            <a:endParaRPr sz="2200">
              <a:highlight>
                <a:schemeClr val="accent6"/>
              </a:highlight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6172900" y="248400"/>
            <a:ext cx="2204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accent6"/>
                </a:highlight>
                <a:latin typeface="Alfa Slab One"/>
                <a:ea typeface="Alfa Slab One"/>
                <a:cs typeface="Alfa Slab One"/>
                <a:sym typeface="Alfa Slab One"/>
              </a:rPr>
              <a:t>Slot Tagging</a:t>
            </a:r>
            <a:endParaRPr sz="2200">
              <a:highlight>
                <a:schemeClr val="accent6"/>
              </a:highlight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 </a:t>
            </a:r>
            <a:r>
              <a:rPr lang="en"/>
              <a:t>- Intent Classification</a:t>
            </a:r>
            <a:endParaRPr/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11700" y="1152475"/>
            <a:ext cx="8520600" cy="27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CSV (Comma Separated Values) format with 2 columns: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id: Unique id for each sample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intent: Your prediction. 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1"/>
          <p:cNvPicPr preferRelativeResize="0"/>
          <p:nvPr/>
        </p:nvPicPr>
        <p:blipFill rotWithShape="1">
          <a:blip r:embed="rId3">
            <a:alphaModFix/>
          </a:blip>
          <a:srcRect b="27695" l="18566" r="18409" t="27828"/>
          <a:stretch/>
        </p:blipFill>
        <p:spPr>
          <a:xfrm>
            <a:off x="311700" y="2571750"/>
            <a:ext cx="4022025" cy="193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CSV (Comma Separated Values) format</a:t>
            </a:r>
            <a:r>
              <a:rPr lang="en"/>
              <a:t> with 2 columns: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id: Unique id for each sample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</a:t>
            </a:r>
            <a:r>
              <a:rPr lang="en"/>
              <a:t>ags: Your prediction. The tags should be separated with single space.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 </a:t>
            </a:r>
            <a:r>
              <a:rPr lang="en"/>
              <a:t>- Slot Tagging</a:t>
            </a:r>
            <a:endParaRPr/>
          </a:p>
        </p:txBody>
      </p:sp>
      <p:pic>
        <p:nvPicPr>
          <p:cNvPr id="210" name="Google Shape;210;p42"/>
          <p:cNvPicPr preferRelativeResize="0"/>
          <p:nvPr/>
        </p:nvPicPr>
        <p:blipFill rotWithShape="1">
          <a:blip r:embed="rId3">
            <a:alphaModFix/>
          </a:blip>
          <a:srcRect b="26581" l="16286" r="16774" t="25429"/>
          <a:stretch/>
        </p:blipFill>
        <p:spPr>
          <a:xfrm>
            <a:off x="311700" y="2830075"/>
            <a:ext cx="4679650" cy="20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UPDATES</a:t>
            </a:r>
            <a:endParaRPr b="1"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Sep 22 23:14: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Page 24</a:t>
            </a:r>
            <a:r>
              <a:rPr lang="en">
                <a:solidFill>
                  <a:srgbClr val="FF0000"/>
                </a:solidFill>
              </a:rPr>
              <a:t> update </a:t>
            </a:r>
            <a:r>
              <a:rPr lang="en">
                <a:solidFill>
                  <a:srgbClr val="FF0000"/>
                </a:solidFill>
              </a:rPr>
              <a:t>default</a:t>
            </a:r>
            <a:r>
              <a:rPr lang="en">
                <a:solidFill>
                  <a:srgbClr val="FF0000"/>
                </a:solidFill>
              </a:rPr>
              <a:t> python version to 3.9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Sep 23 18:08: Update </a:t>
            </a:r>
            <a:r>
              <a:rPr lang="en" u="sng">
                <a:solidFill>
                  <a:schemeClr val="hlink"/>
                </a:solidFill>
                <a:hlinkClick r:id="rId4"/>
              </a:rPr>
              <a:t>Sample Code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Sep 24 14:11: Update </a:t>
            </a:r>
            <a:r>
              <a:rPr lang="en" u="sng">
                <a:solidFill>
                  <a:schemeClr val="hlink"/>
                </a:solidFill>
                <a:hlinkClick r:id="rId5"/>
              </a:rPr>
              <a:t>Sample Code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Sep 28 16:42: Change 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Office Hour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Oct 05 18:08: Add </a:t>
            </a: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nltk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Oct 10: 00:27: Deadline extension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21" name="Google Shape;221;p44"/>
          <p:cNvSpPr txBox="1"/>
          <p:nvPr>
            <p:ph idx="1" type="body"/>
          </p:nvPr>
        </p:nvSpPr>
        <p:spPr>
          <a:xfrm>
            <a:off x="311700" y="1017725"/>
            <a:ext cx="85206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Performance (10%)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Your intent classification model passes the baseline on the public test set (2%) and the private test set (3%)</a:t>
            </a:r>
            <a:r>
              <a:rPr lang="en" sz="1900">
                <a:solidFill>
                  <a:schemeClr val="dk1"/>
                </a:solidFill>
              </a:rPr>
              <a:t> on kaggle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Your slot tagging model passes the baseline on t</a:t>
            </a:r>
            <a:r>
              <a:rPr lang="en" sz="1900">
                <a:solidFill>
                  <a:schemeClr val="dk1"/>
                </a:solidFill>
              </a:rPr>
              <a:t>he baseline on the public test set (2%) and the private test set (3%) on kaggle</a:t>
            </a:r>
            <a:endParaRPr sz="1300" strike="sngStrike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buntu Mono"/>
              <a:buChar char="○"/>
            </a:pPr>
            <a:r>
              <a:rPr lang="en" sz="1900">
                <a:solidFill>
                  <a:schemeClr val="dk1"/>
                </a:solidFill>
              </a:rPr>
              <a:t>Only if you can reproduce any submission that beats baseline in </a:t>
            </a:r>
            <a:r>
              <a:rPr lang="en" sz="1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intent_cls.sh slot_tag.sh</a:t>
            </a:r>
            <a:endParaRPr sz="1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Format (1%)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TA can run the grading script without human intervention.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Report (9% + 1% Bonus)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 PDF format!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Code/Scripts/Report Submission</a:t>
            </a:r>
            <a:endParaRPr/>
          </a:p>
        </p:txBody>
      </p:sp>
      <p:sp>
        <p:nvSpPr>
          <p:cNvPr id="227" name="Google Shape;22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Zip your folder into a single </a:t>
            </a:r>
            <a:r>
              <a:rPr b="1" lang="en">
                <a:solidFill>
                  <a:srgbClr val="CC0000"/>
                </a:solidFill>
                <a:highlight>
                  <a:srgbClr val="FFF2CC"/>
                </a:highlight>
              </a:rPr>
              <a:t>.zip</a:t>
            </a:r>
            <a:r>
              <a:rPr lang="en"/>
              <a:t> file.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Submit to NTU Cool.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Layout</a:t>
            </a:r>
            <a:endParaRPr/>
          </a:p>
        </p:txBody>
      </p:sp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zip must contain files (case sensitive):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●"/>
            </a:pPr>
            <a:r>
              <a:rPr lang="en" sz="1800">
                <a:highlight>
                  <a:srgbClr val="F3F3F3"/>
                </a:highlight>
                <a:latin typeface="Ubuntu Mono"/>
                <a:ea typeface="Ubuntu Mono"/>
                <a:cs typeface="Ubuntu Mono"/>
                <a:sym typeface="Ubuntu Mono"/>
              </a:rPr>
              <a:t>/[student id (lower-cased)]/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800"/>
              <a:t>ex.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800">
                <a:highlight>
                  <a:srgbClr val="F3F3F3"/>
                </a:highlight>
                <a:latin typeface="Ubuntu Mono"/>
                <a:ea typeface="Ubuntu Mono"/>
                <a:cs typeface="Ubuntu Mono"/>
                <a:sym typeface="Ubuntu Mono"/>
              </a:rPr>
              <a:t>/r12922000/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800"/>
              <a:t>no brackets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○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intent_cls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.sh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○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slot_tag.sh</a:t>
            </a:r>
            <a:endParaRPr sz="18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○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README.md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○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report.pdf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○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download.sh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other code/script.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Do not upload training, validation, testing data and model to COOL.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Files - download.sh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buntu Mono"/>
              <a:buChar char="●"/>
            </a:pPr>
            <a:r>
              <a:rPr lang="en" sz="1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download.sh </a:t>
            </a:r>
            <a:r>
              <a:rPr lang="en" sz="1900">
                <a:solidFill>
                  <a:schemeClr val="dk1"/>
                </a:solidFill>
              </a:rPr>
              <a:t>to download your model.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Do not modify your file after deadline, or it will be seen as cheating.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Keep the URLs in </a:t>
            </a:r>
            <a:r>
              <a:rPr lang="en" sz="1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download.sh</a:t>
            </a:r>
            <a:r>
              <a:rPr lang="en" sz="1900">
                <a:solidFill>
                  <a:schemeClr val="dk1"/>
                </a:solidFill>
              </a:rPr>
              <a:t> valid for at least 2 weeks after deadline.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Do not do things more than downloading. Otherwise, your </a:t>
            </a:r>
            <a:r>
              <a:rPr lang="en" sz="1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download.sh</a:t>
            </a:r>
            <a:r>
              <a:rPr lang="en" sz="1900">
                <a:solidFill>
                  <a:schemeClr val="dk1"/>
                </a:solidFill>
              </a:rPr>
              <a:t> may be killed.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You can download at most 4G, and </a:t>
            </a:r>
            <a:r>
              <a:rPr lang="en" sz="1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download.sh </a:t>
            </a:r>
            <a:r>
              <a:rPr lang="en" sz="1900">
                <a:solidFill>
                  <a:schemeClr val="dk1"/>
                </a:solidFill>
              </a:rPr>
              <a:t>should finish within 1 hour.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You can upload your model to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Dropbox</a:t>
            </a:r>
            <a:r>
              <a:rPr lang="en" sz="1900">
                <a:solidFill>
                  <a:schemeClr val="dk1"/>
                </a:solidFill>
              </a:rPr>
              <a:t>. (see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tutorial</a:t>
            </a:r>
            <a:r>
              <a:rPr lang="en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We will execute download.sh before predicting scripts.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intent_cls.sh</a:t>
            </a:r>
            <a:r>
              <a:rPr lang="en" sz="1900"/>
              <a:t>, </a:t>
            </a: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slot_tag</a:t>
            </a: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.sh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Corresponding to the intent classification model, slot tagging model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"${1}"</a:t>
            </a:r>
            <a:r>
              <a:rPr lang="en" sz="1900"/>
              <a:t>: path to the testing file.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"${2}"</a:t>
            </a:r>
            <a:r>
              <a:rPr lang="en" sz="1900"/>
              <a:t>: path to the output predictions.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 will predict testing data as follow: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Ubuntu Mono"/>
              <a:buChar char="○"/>
            </a:pP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bash ./intent_cls.sh /path/to/test.jso</a:t>
            </a: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n </a:t>
            </a: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/path/to/pred.csv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Default python version would be 3.9 </a:t>
            </a:r>
            <a:r>
              <a:rPr i="1" lang="en" sz="1200">
                <a:solidFill>
                  <a:schemeClr val="dk1"/>
                </a:solidFill>
              </a:rPr>
              <a:t>(Updated Sep. 22)</a:t>
            </a:r>
            <a:endParaRPr i="1" sz="12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 Mono"/>
              <a:buChar char="●"/>
            </a:pPr>
            <a:r>
              <a:rPr b="1" lang="en" sz="2000">
                <a:solidFill>
                  <a:srgbClr val="FF0000"/>
                </a:solidFill>
              </a:rPr>
              <a:t>Make sure your code works!</a:t>
            </a:r>
            <a:endParaRPr sz="1900">
              <a:solidFill>
                <a:srgbClr val="6D9EEB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Files - Scripts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Files - Reproducibility</a:t>
            </a:r>
            <a:endParaRPr/>
          </a:p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All the code you used to train, predict, plot figures for the report should should be upload.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README.md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Write down </a:t>
            </a:r>
            <a:r>
              <a:rPr lang="en" sz="1900" u="sng">
                <a:solidFill>
                  <a:schemeClr val="dk1"/>
                </a:solidFill>
              </a:rPr>
              <a:t>how to train your model</a:t>
            </a:r>
            <a:r>
              <a:rPr lang="en" sz="1900">
                <a:solidFill>
                  <a:schemeClr val="dk1"/>
                </a:solidFill>
              </a:rPr>
              <a:t> with your code/script </a:t>
            </a:r>
            <a:r>
              <a:rPr b="1" lang="en" sz="1900">
                <a:solidFill>
                  <a:schemeClr val="dk1"/>
                </a:solidFill>
              </a:rPr>
              <a:t>specifically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If necessary, you will be required to reproduce your results based on the </a:t>
            </a:r>
            <a:r>
              <a:rPr lang="en" sz="1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README.md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If you cannot reproduce your result, you may lose points.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●"/>
            </a:pPr>
            <a:r>
              <a:rPr lang="en" sz="1900">
                <a:solidFill>
                  <a:srgbClr val="FF0000"/>
                </a:solidFill>
              </a:rPr>
              <a:t>You will get at least - 2 penalty if you have no or empty README.md.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Environment</a:t>
            </a:r>
            <a:endParaRPr/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1152475"/>
            <a:ext cx="95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Will be run on computer with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Ubuntu 20.04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32 GB RAM, GTX 3070 8G VRAM, 10G disk space available.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packages we allow only.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3.9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limit </a:t>
            </a:r>
            <a:r>
              <a:rPr b="1" lang="en" sz="2000" u="sng"/>
              <a:t>60</a:t>
            </a:r>
            <a:r>
              <a:rPr lang="en" sz="2000"/>
              <a:t> min for </a:t>
            </a: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intent_cls.sh slot_tag</a:t>
            </a: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.sh</a:t>
            </a:r>
            <a:r>
              <a:rPr lang="en" sz="2000"/>
              <a:t> </a:t>
            </a:r>
            <a:r>
              <a:rPr lang="en" sz="2000"/>
              <a:t>in total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network access when predicting.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will lose (some or all) your model performance score if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your script is at wrong location, or cause any error.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" type="body"/>
          </p:nvPr>
        </p:nvSpPr>
        <p:spPr>
          <a:xfrm>
            <a:off x="311700" y="9798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Displayed Team Name: [student_id]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e.g. r12345678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For auditing, Displayed Team Name: audit_[anything]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E.g. audit_4fun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You can submit your result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times a day for each task.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">
                <a:solidFill>
                  <a:srgbClr val="FF0000"/>
                </a:solidFill>
              </a:rPr>
              <a:t>Any approaches to submit more than 5 times a day is prohibited!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8" name="Google Shape;26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9798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with the data we give you.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</a:t>
            </a:r>
            <a:r>
              <a:rPr lang="en" sz="1800">
                <a:solidFill>
                  <a:schemeClr val="dk1"/>
                </a:solidFill>
              </a:rPr>
              <a:t>publicly available </a:t>
            </a:r>
            <a:r>
              <a:rPr lang="en" sz="1800"/>
              <a:t>pre-trained word embeddings. (No contextualized word embedding.)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the packages/tools we allow: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Python 3.9</a:t>
            </a:r>
            <a:r>
              <a:rPr lang="en" sz="1600"/>
              <a:t> and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Python Standard Library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PyTorch 1.12.1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TensorFlow 2.10.0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/>
              <a:t>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seqeval=1.2.2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tqdm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numpy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10"/>
              </a:rPr>
              <a:t>pandas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11"/>
              </a:rPr>
              <a:t>scikit-learn 1.1.2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12"/>
              </a:rPr>
              <a:t>nltk 3.7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Dependencies of above packages/tools.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want to use other package, COOL/mail TA.</a:t>
            </a:r>
            <a:endParaRPr sz="1800"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85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 Code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Kaggle Intent Classification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Kaggle Sequence Tagging</a:t>
            </a:r>
            <a:endParaRPr sz="2000">
              <a:solidFill>
                <a:srgbClr val="63636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</a:t>
            </a:r>
            <a:r>
              <a:rPr b="1" lang="en">
                <a:solidFill>
                  <a:srgbClr val="CC0000"/>
                </a:solidFill>
              </a:rPr>
              <a:t>NOT</a:t>
            </a:r>
            <a:r>
              <a:rPr lang="en"/>
              <a:t> Do</a:t>
            </a:r>
            <a:endParaRPr/>
          </a:p>
        </p:txBody>
      </p:sp>
      <p:sp>
        <p:nvSpPr>
          <p:cNvPr id="280" name="Google Shape;28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means of cheating or plagiarism, including but not limited to: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others' code from anywhere (e.g. web, github, classmate, etc.).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labels of the test data directly or indirectly. (Do not try to find them.)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package or tools not allowed.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model trained with other data.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Give/get model prediction to/from others.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Give/get trained model to/from others.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Publish your code before deadline.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Violation may cause zero/negative score and punishment from school.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Policy</a:t>
            </a:r>
            <a:endParaRPr/>
          </a:p>
        </p:txBody>
      </p:sp>
      <p:sp>
        <p:nvSpPr>
          <p:cNvPr id="286" name="Google Shape;28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Submit to NTU Cool.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 </a:t>
            </a:r>
            <a:r>
              <a:rPr lang="en"/>
              <a:t>Late submission.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You may lose score if TA has difficulty understanding it.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Please write in a human-readable way.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Describing Model</a:t>
            </a:r>
            <a:endParaRPr/>
          </a:p>
        </p:txBody>
      </p:sp>
      <p:sp>
        <p:nvSpPr>
          <p:cNvPr id="303" name="Google Shape;30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Please limit the use of imprecise words.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equation whenever possible.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Descriptions which is imprecise or hard to understand may cause loss of points.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">
                <a:solidFill>
                  <a:srgbClr val="FF0000"/>
                </a:solidFill>
              </a:rPr>
              <a:t>bad: Feed the embedding of the sentence into a LSTM.</a:t>
            </a:r>
            <a:endParaRPr>
              <a:solidFill>
                <a:srgbClr val="FF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○"/>
            </a:pPr>
            <a:r>
              <a:rPr lang="en">
                <a:solidFill>
                  <a:srgbClr val="38761D"/>
                </a:solidFill>
              </a:rPr>
              <a:t>good: </a:t>
            </a:r>
            <a:r>
              <a:rPr i="1" lang="en">
                <a:solidFill>
                  <a:srgbClr val="38761D"/>
                </a:solidFill>
              </a:rPr>
              <a:t>h</a:t>
            </a:r>
            <a:r>
              <a:rPr baseline="-25000" i="1" lang="en">
                <a:solidFill>
                  <a:srgbClr val="38761D"/>
                </a:solidFill>
              </a:rPr>
              <a:t>t</a:t>
            </a:r>
            <a:r>
              <a:rPr lang="en">
                <a:solidFill>
                  <a:srgbClr val="38761D"/>
                </a:solidFill>
              </a:rPr>
              <a:t>, </a:t>
            </a:r>
            <a:r>
              <a:rPr i="1" lang="en">
                <a:solidFill>
                  <a:srgbClr val="38761D"/>
                </a:solidFill>
              </a:rPr>
              <a:t>c</a:t>
            </a:r>
            <a:r>
              <a:rPr baseline="-25000" i="1" lang="en">
                <a:solidFill>
                  <a:srgbClr val="38761D"/>
                </a:solidFill>
              </a:rPr>
              <a:t>t</a:t>
            </a:r>
            <a:r>
              <a:rPr lang="en">
                <a:solidFill>
                  <a:srgbClr val="38761D"/>
                </a:solidFill>
              </a:rPr>
              <a:t> = LSTM(</a:t>
            </a:r>
            <a:r>
              <a:rPr i="1" lang="en">
                <a:solidFill>
                  <a:srgbClr val="38761D"/>
                </a:solidFill>
              </a:rPr>
              <a:t>w</a:t>
            </a:r>
            <a:r>
              <a:rPr baseline="-25000" i="1" lang="en">
                <a:solidFill>
                  <a:srgbClr val="38761D"/>
                </a:solidFill>
              </a:rPr>
              <a:t>t</a:t>
            </a:r>
            <a:r>
              <a:rPr lang="en">
                <a:solidFill>
                  <a:srgbClr val="38761D"/>
                </a:solidFill>
              </a:rPr>
              <a:t>,</a:t>
            </a:r>
            <a:r>
              <a:rPr i="1" lang="en">
                <a:solidFill>
                  <a:srgbClr val="38761D"/>
                </a:solidFill>
              </a:rPr>
              <a:t> h</a:t>
            </a:r>
            <a:r>
              <a:rPr baseline="-25000" i="1" lang="en">
                <a:solidFill>
                  <a:srgbClr val="38761D"/>
                </a:solidFill>
              </a:rPr>
              <a:t>t-1</a:t>
            </a:r>
            <a:r>
              <a:rPr lang="en">
                <a:solidFill>
                  <a:srgbClr val="38761D"/>
                </a:solidFill>
              </a:rPr>
              <a:t>,</a:t>
            </a:r>
            <a:r>
              <a:rPr i="1" lang="en">
                <a:solidFill>
                  <a:srgbClr val="38761D"/>
                </a:solidFill>
              </a:rPr>
              <a:t> c</a:t>
            </a:r>
            <a:r>
              <a:rPr baseline="-25000" i="1" lang="en">
                <a:solidFill>
                  <a:srgbClr val="38761D"/>
                </a:solidFill>
              </a:rPr>
              <a:t>t-1</a:t>
            </a:r>
            <a:r>
              <a:rPr lang="en">
                <a:solidFill>
                  <a:srgbClr val="38761D"/>
                </a:solidFill>
              </a:rPr>
              <a:t>), where </a:t>
            </a:r>
            <a:r>
              <a:rPr i="1" lang="en">
                <a:solidFill>
                  <a:srgbClr val="38761D"/>
                </a:solidFill>
              </a:rPr>
              <a:t>w</a:t>
            </a:r>
            <a:r>
              <a:rPr baseline="-25000" i="1" lang="en">
                <a:solidFill>
                  <a:srgbClr val="38761D"/>
                </a:solidFill>
              </a:rPr>
              <a:t>t</a:t>
            </a:r>
            <a:r>
              <a:rPr lang="en">
                <a:solidFill>
                  <a:srgbClr val="38761D"/>
                </a:solidFill>
              </a:rPr>
              <a:t> is the word embedding of the t-th token.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Data processing (2%)</a:t>
            </a:r>
            <a:endParaRPr/>
          </a:p>
        </p:txBody>
      </p:sp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Describe how do you use the data for 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intent_cls.sh, slot_tag.sh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>
                <a:solidFill>
                  <a:schemeClr val="dk1"/>
                </a:solidFill>
              </a:rPr>
              <a:t>How do you tokenize the data.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>
                <a:solidFill>
                  <a:schemeClr val="dk1"/>
                </a:solidFill>
              </a:rPr>
              <a:t>The pre-trained embedding you used.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If you use the sample code, you will need to explain what it does in your own ways to answer Q1.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Q2: Describe your intent classification model. (2%)</a:t>
            </a:r>
            <a:endParaRPr sz="2600"/>
          </a:p>
        </p:txBody>
      </p:sp>
      <p:sp>
        <p:nvSpPr>
          <p:cNvPr id="315" name="Google Shape;315;p60"/>
          <p:cNvSpPr txBox="1"/>
          <p:nvPr>
            <p:ph idx="1" type="body"/>
          </p:nvPr>
        </p:nvSpPr>
        <p:spPr>
          <a:xfrm>
            <a:off x="311700" y="11524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Describe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/>
              <a:t>your model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/>
              <a:t>performance of your model.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(public score on kaggle)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/>
              <a:t>the loss function you used.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/>
              <a:t>The optimization algorithm (e.g. Adam), learning rate and batch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Q3: Describe your slot tagging model. (2%)</a:t>
            </a:r>
            <a:endParaRPr sz="2600"/>
          </a:p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Describe 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>
                <a:solidFill>
                  <a:schemeClr val="dk1"/>
                </a:solidFill>
              </a:rPr>
              <a:t>your model 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>
                <a:solidFill>
                  <a:schemeClr val="dk1"/>
                </a:solidFill>
              </a:rPr>
              <a:t>performance of your model.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(public score on kaggle)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>
                <a:solidFill>
                  <a:schemeClr val="dk1"/>
                </a:solidFill>
              </a:rPr>
              <a:t>the loss function you used.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>
                <a:solidFill>
                  <a:schemeClr val="dk1"/>
                </a:solidFill>
              </a:rPr>
              <a:t>The optimization algorithm (e.g. Adam), learning rate and batch size.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2"/>
          <p:cNvSpPr txBox="1"/>
          <p:nvPr>
            <p:ph idx="1" type="body"/>
          </p:nvPr>
        </p:nvSpPr>
        <p:spPr>
          <a:xfrm>
            <a:off x="311700" y="1152475"/>
            <a:ext cx="8520600" cy="39078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Please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seqeval</a:t>
            </a:r>
            <a:r>
              <a:rPr lang="en">
                <a:solidFill>
                  <a:schemeClr val="dk1"/>
                </a:solidFill>
              </a:rPr>
              <a:t> to evaluate your model in Q3 on validation set and report </a:t>
            </a:r>
            <a:r>
              <a:rPr i="1" lang="en">
                <a:solidFill>
                  <a:schemeClr val="dk1"/>
                </a:solidFill>
              </a:rPr>
              <a:t>classification_report(</a:t>
            </a:r>
            <a:r>
              <a:rPr i="1" lang="en">
                <a:solidFill>
                  <a:schemeClr val="dk1"/>
                </a:solidFill>
              </a:rPr>
              <a:t>scheme</a:t>
            </a:r>
            <a:r>
              <a:rPr i="1" lang="en">
                <a:solidFill>
                  <a:schemeClr val="dk1"/>
                </a:solidFill>
              </a:rPr>
              <a:t>=IOB2</a:t>
            </a:r>
            <a:r>
              <a:rPr i="1" lang="en">
                <a:solidFill>
                  <a:srgbClr val="FF0000"/>
                </a:solidFill>
              </a:rPr>
              <a:t>, mode=’strict’</a:t>
            </a:r>
            <a:r>
              <a:rPr i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Explain the differences between the evaluation method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seqeval</a:t>
            </a:r>
            <a:r>
              <a:rPr lang="en">
                <a:solidFill>
                  <a:schemeClr val="dk1"/>
                </a:solidFill>
              </a:rPr>
              <a:t>, token accuracy, and joint accuracy.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Q4: Sequence Tagging Evaluation (2%)</a:t>
            </a:r>
            <a:endParaRPr sz="2600"/>
          </a:p>
        </p:txBody>
      </p:sp>
      <p:pic>
        <p:nvPicPr>
          <p:cNvPr id="328" name="Google Shape;32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925" y="2906275"/>
            <a:ext cx="44386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88" y="2906263"/>
            <a:ext cx="36099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"/>
          <p:cNvSpPr txBox="1"/>
          <p:nvPr>
            <p:ph idx="1" type="body"/>
          </p:nvPr>
        </p:nvSpPr>
        <p:spPr>
          <a:xfrm>
            <a:off x="311700" y="1152475"/>
            <a:ext cx="8520600" cy="39078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Please try to improve your baseline method (in Q2 or Q3) with different configuration (includes but not limited to different number of layers, hidden dimension, GRU/LSTM/RNN) and EXPLAIN how does this affects your performance / speed of convergence / ...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Some possible BONUS tricks that you can try: multi-tasking, few-shot learning, zero-shot learning, CRF, CNN-BiLSTM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This question will be grade by the completeness of your experiments and your findings.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Q5: Compare with different configurations (1% + Bonus 1%)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Reproduce有一點誤差可以嗎？</a:t>
            </a:r>
            <a:endParaRPr sz="1400" strike="sngStrike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Reproduce 成功 = Reproduced 分數 &gt; Kaggle Baseline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Colab 環境版本問題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用 makefile 挺麻煩，請直接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“!pip install”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套件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可以自行嘗試 release 一些套件限制，但助教不保證環境可以完全相容這次作業的要求，需要自己測試 reproducibility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How to run a script shell in google Colab? - Stack Overflow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for (Deep) NLP</a:t>
            </a:r>
            <a:endParaRPr/>
          </a:p>
        </p:txBody>
      </p:sp>
      <p:sp>
        <p:nvSpPr>
          <p:cNvPr id="346" name="Google Shape;34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Load pre-trained embedding (GloVe, ...).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Preprocess the dataset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Tokenize the sentences (SpaCy).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Convert token to word indices.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Prepare batch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Sample batch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Pad samples to the same length.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Train, check metrics on validation.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Predict!</a:t>
            </a:r>
            <a:endParaRPr/>
          </a:p>
        </p:txBody>
      </p:sp>
      <p:sp>
        <p:nvSpPr>
          <p:cNvPr id="347" name="Google Shape;347;p65"/>
          <p:cNvSpPr/>
          <p:nvPr/>
        </p:nvSpPr>
        <p:spPr>
          <a:xfrm rot="10800000">
            <a:off x="7312950" y="1256525"/>
            <a:ext cx="309900" cy="1429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5"/>
          <p:cNvSpPr txBox="1"/>
          <p:nvPr/>
        </p:nvSpPr>
        <p:spPr>
          <a:xfrm>
            <a:off x="7632300" y="1738200"/>
            <a:ext cx="14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Already written in the sample code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Slot Tagging Pipeline</a:t>
            </a:r>
            <a:endParaRPr/>
          </a:p>
        </p:txBody>
      </p:sp>
      <p:grpSp>
        <p:nvGrpSpPr>
          <p:cNvPr id="354" name="Google Shape;354;p66"/>
          <p:cNvGrpSpPr/>
          <p:nvPr/>
        </p:nvGrpSpPr>
        <p:grpSpPr>
          <a:xfrm>
            <a:off x="2486038" y="1223238"/>
            <a:ext cx="4033725" cy="3196938"/>
            <a:chOff x="2470500" y="1343263"/>
            <a:chExt cx="4033725" cy="3196938"/>
          </a:xfrm>
        </p:grpSpPr>
        <p:grpSp>
          <p:nvGrpSpPr>
            <p:cNvPr id="355" name="Google Shape;355;p66"/>
            <p:cNvGrpSpPr/>
            <p:nvPr/>
          </p:nvGrpSpPr>
          <p:grpSpPr>
            <a:xfrm>
              <a:off x="2470500" y="1343263"/>
              <a:ext cx="525378" cy="3196938"/>
              <a:chOff x="438675" y="1408038"/>
              <a:chExt cx="525378" cy="3196938"/>
            </a:xfrm>
          </p:grpSpPr>
          <p:sp>
            <p:nvSpPr>
              <p:cNvPr id="356" name="Google Shape;356;p66"/>
              <p:cNvSpPr/>
              <p:nvPr/>
            </p:nvSpPr>
            <p:spPr>
              <a:xfrm>
                <a:off x="442725" y="4151375"/>
                <a:ext cx="348000" cy="453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7" name="Google Shape;357;p66"/>
              <p:cNvCxnSpPr/>
              <p:nvPr/>
            </p:nvCxnSpPr>
            <p:spPr>
              <a:xfrm rot="10800000">
                <a:off x="616725" y="3848975"/>
                <a:ext cx="0" cy="3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58" name="Google Shape;358;p66"/>
              <p:cNvSpPr/>
              <p:nvPr/>
            </p:nvSpPr>
            <p:spPr>
              <a:xfrm>
                <a:off x="442850" y="3314075"/>
                <a:ext cx="348000" cy="5349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66"/>
              <p:cNvGrpSpPr/>
              <p:nvPr/>
            </p:nvGrpSpPr>
            <p:grpSpPr>
              <a:xfrm>
                <a:off x="790855" y="3542775"/>
                <a:ext cx="173197" cy="77500"/>
                <a:chOff x="1071955" y="1307375"/>
                <a:chExt cx="173197" cy="77500"/>
              </a:xfrm>
            </p:grpSpPr>
            <p:cxnSp>
              <p:nvCxnSpPr>
                <p:cNvPr id="360" name="Google Shape;360;p66"/>
                <p:cNvCxnSpPr/>
                <p:nvPr/>
              </p:nvCxnSpPr>
              <p:spPr>
                <a:xfrm>
                  <a:off x="1072053" y="13073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61" name="Google Shape;361;p66"/>
                <p:cNvCxnSpPr/>
                <p:nvPr/>
              </p:nvCxnSpPr>
              <p:spPr>
                <a:xfrm rot="10800000">
                  <a:off x="1071955" y="13848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362" name="Google Shape;362;p66"/>
              <p:cNvCxnSpPr>
                <a:stCxn id="358" idx="0"/>
                <a:endCxn id="363" idx="1"/>
              </p:cNvCxnSpPr>
              <p:nvPr/>
            </p:nvCxnSpPr>
            <p:spPr>
              <a:xfrm rot="-5400000">
                <a:off x="465950" y="3162575"/>
                <a:ext cx="302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3" name="Google Shape;363;p66"/>
              <p:cNvSpPr/>
              <p:nvPr/>
            </p:nvSpPr>
            <p:spPr>
              <a:xfrm rot="-5400000">
                <a:off x="294975" y="2515925"/>
                <a:ext cx="643500" cy="348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</a:t>
                </a:r>
                <a:r>
                  <a:rPr lang="en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64" name="Google Shape;364;p66"/>
              <p:cNvCxnSpPr>
                <a:stCxn id="363" idx="3"/>
                <a:endCxn id="365" idx="1"/>
              </p:cNvCxnSpPr>
              <p:nvPr/>
            </p:nvCxnSpPr>
            <p:spPr>
              <a:xfrm rot="-5400000">
                <a:off x="447375" y="2198225"/>
                <a:ext cx="339300" cy="600"/>
              </a:xfrm>
              <a:prstGeom prst="bentConnector3">
                <a:avLst>
                  <a:gd fmla="val 5002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5" name="Google Shape;365;p66"/>
              <p:cNvSpPr/>
              <p:nvPr/>
            </p:nvSpPr>
            <p:spPr>
              <a:xfrm rot="-5400000">
                <a:off x="306375" y="1540338"/>
                <a:ext cx="620700" cy="3561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P(Slot=xxx)</a:t>
                </a:r>
                <a:endParaRPr sz="600"/>
              </a:p>
            </p:txBody>
          </p:sp>
        </p:grpSp>
        <p:grpSp>
          <p:nvGrpSpPr>
            <p:cNvPr id="366" name="Google Shape;366;p66"/>
            <p:cNvGrpSpPr/>
            <p:nvPr/>
          </p:nvGrpSpPr>
          <p:grpSpPr>
            <a:xfrm>
              <a:off x="2995875" y="1343263"/>
              <a:ext cx="525378" cy="3196938"/>
              <a:chOff x="438675" y="1408038"/>
              <a:chExt cx="525378" cy="3196938"/>
            </a:xfrm>
          </p:grpSpPr>
          <p:sp>
            <p:nvSpPr>
              <p:cNvPr id="367" name="Google Shape;367;p66"/>
              <p:cNvSpPr/>
              <p:nvPr/>
            </p:nvSpPr>
            <p:spPr>
              <a:xfrm>
                <a:off x="442725" y="4151375"/>
                <a:ext cx="348000" cy="453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8" name="Google Shape;368;p66"/>
              <p:cNvCxnSpPr/>
              <p:nvPr/>
            </p:nvCxnSpPr>
            <p:spPr>
              <a:xfrm rot="10800000">
                <a:off x="616725" y="3848975"/>
                <a:ext cx="0" cy="3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9" name="Google Shape;369;p66"/>
              <p:cNvSpPr/>
              <p:nvPr/>
            </p:nvSpPr>
            <p:spPr>
              <a:xfrm>
                <a:off x="442850" y="3314075"/>
                <a:ext cx="348000" cy="5349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0" name="Google Shape;370;p66"/>
              <p:cNvGrpSpPr/>
              <p:nvPr/>
            </p:nvGrpSpPr>
            <p:grpSpPr>
              <a:xfrm>
                <a:off x="790855" y="3542775"/>
                <a:ext cx="173197" cy="77500"/>
                <a:chOff x="1071955" y="1307375"/>
                <a:chExt cx="173197" cy="77500"/>
              </a:xfrm>
            </p:grpSpPr>
            <p:cxnSp>
              <p:nvCxnSpPr>
                <p:cNvPr id="371" name="Google Shape;371;p66"/>
                <p:cNvCxnSpPr/>
                <p:nvPr/>
              </p:nvCxnSpPr>
              <p:spPr>
                <a:xfrm>
                  <a:off x="1072053" y="13073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72" name="Google Shape;372;p66"/>
                <p:cNvCxnSpPr/>
                <p:nvPr/>
              </p:nvCxnSpPr>
              <p:spPr>
                <a:xfrm rot="10800000">
                  <a:off x="1071955" y="13848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373" name="Google Shape;373;p66"/>
              <p:cNvCxnSpPr>
                <a:stCxn id="369" idx="0"/>
                <a:endCxn id="374" idx="1"/>
              </p:cNvCxnSpPr>
              <p:nvPr/>
            </p:nvCxnSpPr>
            <p:spPr>
              <a:xfrm rot="-5400000">
                <a:off x="465950" y="3162575"/>
                <a:ext cx="302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74" name="Google Shape;374;p66"/>
              <p:cNvSpPr/>
              <p:nvPr/>
            </p:nvSpPr>
            <p:spPr>
              <a:xfrm rot="-5400000">
                <a:off x="294975" y="2515925"/>
                <a:ext cx="643500" cy="348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75" name="Google Shape;375;p66"/>
              <p:cNvCxnSpPr>
                <a:stCxn id="374" idx="3"/>
                <a:endCxn id="376" idx="1"/>
              </p:cNvCxnSpPr>
              <p:nvPr/>
            </p:nvCxnSpPr>
            <p:spPr>
              <a:xfrm rot="-5400000">
                <a:off x="447375" y="2198225"/>
                <a:ext cx="339300" cy="600"/>
              </a:xfrm>
              <a:prstGeom prst="bentConnector3">
                <a:avLst>
                  <a:gd fmla="val 5002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76" name="Google Shape;376;p66"/>
              <p:cNvSpPr/>
              <p:nvPr/>
            </p:nvSpPr>
            <p:spPr>
              <a:xfrm rot="-5400000">
                <a:off x="306375" y="1540338"/>
                <a:ext cx="620700" cy="3561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</a:rPr>
                  <a:t>P(Slot=xxx)</a:t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77" name="Google Shape;377;p66"/>
            <p:cNvGrpSpPr/>
            <p:nvPr/>
          </p:nvGrpSpPr>
          <p:grpSpPr>
            <a:xfrm>
              <a:off x="3521250" y="1343263"/>
              <a:ext cx="525378" cy="3196938"/>
              <a:chOff x="438675" y="1408038"/>
              <a:chExt cx="525378" cy="3196938"/>
            </a:xfrm>
          </p:grpSpPr>
          <p:sp>
            <p:nvSpPr>
              <p:cNvPr id="378" name="Google Shape;378;p66"/>
              <p:cNvSpPr/>
              <p:nvPr/>
            </p:nvSpPr>
            <p:spPr>
              <a:xfrm>
                <a:off x="442725" y="4151375"/>
                <a:ext cx="348000" cy="453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9" name="Google Shape;379;p66"/>
              <p:cNvCxnSpPr/>
              <p:nvPr/>
            </p:nvCxnSpPr>
            <p:spPr>
              <a:xfrm rot="10800000">
                <a:off x="616725" y="3848975"/>
                <a:ext cx="0" cy="3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80" name="Google Shape;380;p66"/>
              <p:cNvSpPr/>
              <p:nvPr/>
            </p:nvSpPr>
            <p:spPr>
              <a:xfrm>
                <a:off x="442850" y="3314075"/>
                <a:ext cx="348000" cy="5349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1" name="Google Shape;381;p66"/>
              <p:cNvGrpSpPr/>
              <p:nvPr/>
            </p:nvGrpSpPr>
            <p:grpSpPr>
              <a:xfrm>
                <a:off x="790855" y="3542775"/>
                <a:ext cx="173197" cy="77500"/>
                <a:chOff x="1071955" y="1307375"/>
                <a:chExt cx="173197" cy="77500"/>
              </a:xfrm>
            </p:grpSpPr>
            <p:cxnSp>
              <p:nvCxnSpPr>
                <p:cNvPr id="382" name="Google Shape;382;p66"/>
                <p:cNvCxnSpPr/>
                <p:nvPr/>
              </p:nvCxnSpPr>
              <p:spPr>
                <a:xfrm>
                  <a:off x="1072053" y="13073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83" name="Google Shape;383;p66"/>
                <p:cNvCxnSpPr/>
                <p:nvPr/>
              </p:nvCxnSpPr>
              <p:spPr>
                <a:xfrm rot="10800000">
                  <a:off x="1071955" y="13848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384" name="Google Shape;384;p66"/>
              <p:cNvCxnSpPr>
                <a:stCxn id="380" idx="0"/>
                <a:endCxn id="385" idx="1"/>
              </p:cNvCxnSpPr>
              <p:nvPr/>
            </p:nvCxnSpPr>
            <p:spPr>
              <a:xfrm rot="-5400000">
                <a:off x="465950" y="3162575"/>
                <a:ext cx="302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85" name="Google Shape;385;p66"/>
              <p:cNvSpPr/>
              <p:nvPr/>
            </p:nvSpPr>
            <p:spPr>
              <a:xfrm rot="-5400000">
                <a:off x="294975" y="2515925"/>
                <a:ext cx="643500" cy="348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86" name="Google Shape;386;p66"/>
              <p:cNvCxnSpPr>
                <a:stCxn id="385" idx="3"/>
                <a:endCxn id="387" idx="1"/>
              </p:cNvCxnSpPr>
              <p:nvPr/>
            </p:nvCxnSpPr>
            <p:spPr>
              <a:xfrm rot="-5400000">
                <a:off x="447375" y="2198225"/>
                <a:ext cx="339300" cy="600"/>
              </a:xfrm>
              <a:prstGeom prst="bentConnector3">
                <a:avLst>
                  <a:gd fmla="val 5002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87" name="Google Shape;387;p66"/>
              <p:cNvSpPr/>
              <p:nvPr/>
            </p:nvSpPr>
            <p:spPr>
              <a:xfrm rot="-5400000">
                <a:off x="306375" y="1540338"/>
                <a:ext cx="620700" cy="3561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600">
                    <a:solidFill>
                      <a:schemeClr val="dk1"/>
                    </a:solidFill>
                  </a:rPr>
                  <a:t>P(Slot=xxx)</a:t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</p:grpSp>
        <p:grpSp>
          <p:nvGrpSpPr>
            <p:cNvPr id="388" name="Google Shape;388;p66"/>
            <p:cNvGrpSpPr/>
            <p:nvPr/>
          </p:nvGrpSpPr>
          <p:grpSpPr>
            <a:xfrm>
              <a:off x="4046625" y="1343263"/>
              <a:ext cx="525378" cy="3196938"/>
              <a:chOff x="438675" y="1408038"/>
              <a:chExt cx="525378" cy="3196938"/>
            </a:xfrm>
          </p:grpSpPr>
          <p:sp>
            <p:nvSpPr>
              <p:cNvPr id="389" name="Google Shape;389;p66"/>
              <p:cNvSpPr/>
              <p:nvPr/>
            </p:nvSpPr>
            <p:spPr>
              <a:xfrm>
                <a:off x="442725" y="4151375"/>
                <a:ext cx="348000" cy="453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0" name="Google Shape;390;p66"/>
              <p:cNvCxnSpPr/>
              <p:nvPr/>
            </p:nvCxnSpPr>
            <p:spPr>
              <a:xfrm rot="10800000">
                <a:off x="616725" y="3848975"/>
                <a:ext cx="0" cy="3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91" name="Google Shape;391;p66"/>
              <p:cNvSpPr/>
              <p:nvPr/>
            </p:nvSpPr>
            <p:spPr>
              <a:xfrm>
                <a:off x="442850" y="3314075"/>
                <a:ext cx="348000" cy="5349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2" name="Google Shape;392;p66"/>
              <p:cNvGrpSpPr/>
              <p:nvPr/>
            </p:nvGrpSpPr>
            <p:grpSpPr>
              <a:xfrm>
                <a:off x="790855" y="3542775"/>
                <a:ext cx="173197" cy="77500"/>
                <a:chOff x="1071955" y="1307375"/>
                <a:chExt cx="173197" cy="77500"/>
              </a:xfrm>
            </p:grpSpPr>
            <p:cxnSp>
              <p:nvCxnSpPr>
                <p:cNvPr id="393" name="Google Shape;393;p66"/>
                <p:cNvCxnSpPr/>
                <p:nvPr/>
              </p:nvCxnSpPr>
              <p:spPr>
                <a:xfrm>
                  <a:off x="1072053" y="13073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94" name="Google Shape;394;p66"/>
                <p:cNvCxnSpPr/>
                <p:nvPr/>
              </p:nvCxnSpPr>
              <p:spPr>
                <a:xfrm rot="10800000">
                  <a:off x="1071955" y="13848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395" name="Google Shape;395;p66"/>
              <p:cNvCxnSpPr>
                <a:stCxn id="391" idx="0"/>
                <a:endCxn id="396" idx="1"/>
              </p:cNvCxnSpPr>
              <p:nvPr/>
            </p:nvCxnSpPr>
            <p:spPr>
              <a:xfrm rot="-5400000">
                <a:off x="465950" y="3162575"/>
                <a:ext cx="302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96" name="Google Shape;396;p66"/>
              <p:cNvSpPr/>
              <p:nvPr/>
            </p:nvSpPr>
            <p:spPr>
              <a:xfrm rot="-5400000">
                <a:off x="294975" y="2515925"/>
                <a:ext cx="643500" cy="348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97" name="Google Shape;397;p66"/>
              <p:cNvCxnSpPr>
                <a:stCxn id="396" idx="3"/>
                <a:endCxn id="398" idx="1"/>
              </p:cNvCxnSpPr>
              <p:nvPr/>
            </p:nvCxnSpPr>
            <p:spPr>
              <a:xfrm rot="-5400000">
                <a:off x="447375" y="2198225"/>
                <a:ext cx="339300" cy="600"/>
              </a:xfrm>
              <a:prstGeom prst="bentConnector3">
                <a:avLst>
                  <a:gd fmla="val 5002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98" name="Google Shape;398;p66"/>
              <p:cNvSpPr/>
              <p:nvPr/>
            </p:nvSpPr>
            <p:spPr>
              <a:xfrm rot="-5400000">
                <a:off x="306375" y="1540338"/>
                <a:ext cx="620700" cy="3561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600">
                    <a:solidFill>
                      <a:schemeClr val="dk1"/>
                    </a:solidFill>
                  </a:rPr>
                  <a:t>P(Slot=xxx)</a:t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</p:grpSp>
        <p:grpSp>
          <p:nvGrpSpPr>
            <p:cNvPr id="399" name="Google Shape;399;p66"/>
            <p:cNvGrpSpPr/>
            <p:nvPr/>
          </p:nvGrpSpPr>
          <p:grpSpPr>
            <a:xfrm>
              <a:off x="4572000" y="1343263"/>
              <a:ext cx="525378" cy="3196938"/>
              <a:chOff x="438675" y="1408038"/>
              <a:chExt cx="525378" cy="3196938"/>
            </a:xfrm>
          </p:grpSpPr>
          <p:sp>
            <p:nvSpPr>
              <p:cNvPr id="400" name="Google Shape;400;p66"/>
              <p:cNvSpPr/>
              <p:nvPr/>
            </p:nvSpPr>
            <p:spPr>
              <a:xfrm>
                <a:off x="442725" y="4151375"/>
                <a:ext cx="348000" cy="453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1" name="Google Shape;401;p66"/>
              <p:cNvCxnSpPr/>
              <p:nvPr/>
            </p:nvCxnSpPr>
            <p:spPr>
              <a:xfrm rot="10800000">
                <a:off x="616725" y="3848975"/>
                <a:ext cx="0" cy="3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02" name="Google Shape;402;p66"/>
              <p:cNvSpPr/>
              <p:nvPr/>
            </p:nvSpPr>
            <p:spPr>
              <a:xfrm>
                <a:off x="442850" y="3314075"/>
                <a:ext cx="348000" cy="5349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3" name="Google Shape;403;p66"/>
              <p:cNvGrpSpPr/>
              <p:nvPr/>
            </p:nvGrpSpPr>
            <p:grpSpPr>
              <a:xfrm>
                <a:off x="790855" y="3542775"/>
                <a:ext cx="173197" cy="77500"/>
                <a:chOff x="1071955" y="1307375"/>
                <a:chExt cx="173197" cy="77500"/>
              </a:xfrm>
            </p:grpSpPr>
            <p:cxnSp>
              <p:nvCxnSpPr>
                <p:cNvPr id="404" name="Google Shape;404;p66"/>
                <p:cNvCxnSpPr/>
                <p:nvPr/>
              </p:nvCxnSpPr>
              <p:spPr>
                <a:xfrm>
                  <a:off x="1072053" y="13073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5" name="Google Shape;405;p66"/>
                <p:cNvCxnSpPr/>
                <p:nvPr/>
              </p:nvCxnSpPr>
              <p:spPr>
                <a:xfrm rot="10800000">
                  <a:off x="1071955" y="13848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406" name="Google Shape;406;p66"/>
              <p:cNvCxnSpPr>
                <a:stCxn id="402" idx="0"/>
                <a:endCxn id="407" idx="1"/>
              </p:cNvCxnSpPr>
              <p:nvPr/>
            </p:nvCxnSpPr>
            <p:spPr>
              <a:xfrm rot="-5400000">
                <a:off x="465950" y="3162575"/>
                <a:ext cx="302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07" name="Google Shape;407;p66"/>
              <p:cNvSpPr/>
              <p:nvPr/>
            </p:nvSpPr>
            <p:spPr>
              <a:xfrm rot="-5400000">
                <a:off x="294975" y="2515925"/>
                <a:ext cx="643500" cy="348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08" name="Google Shape;408;p66"/>
              <p:cNvCxnSpPr>
                <a:stCxn id="407" idx="3"/>
                <a:endCxn id="409" idx="1"/>
              </p:cNvCxnSpPr>
              <p:nvPr/>
            </p:nvCxnSpPr>
            <p:spPr>
              <a:xfrm rot="-5400000">
                <a:off x="447375" y="2198225"/>
                <a:ext cx="339300" cy="600"/>
              </a:xfrm>
              <a:prstGeom prst="bentConnector3">
                <a:avLst>
                  <a:gd fmla="val 5002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09" name="Google Shape;409;p66"/>
              <p:cNvSpPr/>
              <p:nvPr/>
            </p:nvSpPr>
            <p:spPr>
              <a:xfrm rot="-5400000">
                <a:off x="306375" y="1540338"/>
                <a:ext cx="620700" cy="3561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600">
                    <a:solidFill>
                      <a:schemeClr val="dk1"/>
                    </a:solidFill>
                  </a:rPr>
                  <a:t>P(Slot=xxx)</a:t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</p:grpSp>
        <p:grpSp>
          <p:nvGrpSpPr>
            <p:cNvPr id="410" name="Google Shape;410;p66"/>
            <p:cNvGrpSpPr/>
            <p:nvPr/>
          </p:nvGrpSpPr>
          <p:grpSpPr>
            <a:xfrm>
              <a:off x="5097375" y="1343263"/>
              <a:ext cx="525378" cy="3196938"/>
              <a:chOff x="438675" y="1408038"/>
              <a:chExt cx="525378" cy="3196938"/>
            </a:xfrm>
          </p:grpSpPr>
          <p:sp>
            <p:nvSpPr>
              <p:cNvPr id="411" name="Google Shape;411;p66"/>
              <p:cNvSpPr/>
              <p:nvPr/>
            </p:nvSpPr>
            <p:spPr>
              <a:xfrm>
                <a:off x="442725" y="4151375"/>
                <a:ext cx="348000" cy="453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2" name="Google Shape;412;p66"/>
              <p:cNvCxnSpPr/>
              <p:nvPr/>
            </p:nvCxnSpPr>
            <p:spPr>
              <a:xfrm rot="10800000">
                <a:off x="616725" y="3848975"/>
                <a:ext cx="0" cy="3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13" name="Google Shape;413;p66"/>
              <p:cNvSpPr/>
              <p:nvPr/>
            </p:nvSpPr>
            <p:spPr>
              <a:xfrm>
                <a:off x="442850" y="3314075"/>
                <a:ext cx="348000" cy="5349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" name="Google Shape;414;p66"/>
              <p:cNvGrpSpPr/>
              <p:nvPr/>
            </p:nvGrpSpPr>
            <p:grpSpPr>
              <a:xfrm>
                <a:off x="790855" y="3542775"/>
                <a:ext cx="173197" cy="77500"/>
                <a:chOff x="1071955" y="1307375"/>
                <a:chExt cx="173197" cy="77500"/>
              </a:xfrm>
            </p:grpSpPr>
            <p:cxnSp>
              <p:nvCxnSpPr>
                <p:cNvPr id="415" name="Google Shape;415;p66"/>
                <p:cNvCxnSpPr/>
                <p:nvPr/>
              </p:nvCxnSpPr>
              <p:spPr>
                <a:xfrm>
                  <a:off x="1072053" y="13073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16" name="Google Shape;416;p66"/>
                <p:cNvCxnSpPr/>
                <p:nvPr/>
              </p:nvCxnSpPr>
              <p:spPr>
                <a:xfrm rot="10800000">
                  <a:off x="1071955" y="13848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417" name="Google Shape;417;p66"/>
              <p:cNvCxnSpPr>
                <a:stCxn id="413" idx="0"/>
                <a:endCxn id="418" idx="1"/>
              </p:cNvCxnSpPr>
              <p:nvPr/>
            </p:nvCxnSpPr>
            <p:spPr>
              <a:xfrm rot="-5400000">
                <a:off x="465950" y="3162575"/>
                <a:ext cx="302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18" name="Google Shape;418;p66"/>
              <p:cNvSpPr/>
              <p:nvPr/>
            </p:nvSpPr>
            <p:spPr>
              <a:xfrm rot="-5400000">
                <a:off x="294975" y="2515925"/>
                <a:ext cx="643500" cy="348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19" name="Google Shape;419;p66"/>
              <p:cNvCxnSpPr>
                <a:stCxn id="418" idx="3"/>
                <a:endCxn id="420" idx="1"/>
              </p:cNvCxnSpPr>
              <p:nvPr/>
            </p:nvCxnSpPr>
            <p:spPr>
              <a:xfrm rot="-5400000">
                <a:off x="447375" y="2198225"/>
                <a:ext cx="339300" cy="600"/>
              </a:xfrm>
              <a:prstGeom prst="bentConnector3">
                <a:avLst>
                  <a:gd fmla="val 5002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20" name="Google Shape;420;p66"/>
              <p:cNvSpPr/>
              <p:nvPr/>
            </p:nvSpPr>
            <p:spPr>
              <a:xfrm rot="-5400000">
                <a:off x="306375" y="1540338"/>
                <a:ext cx="620700" cy="3561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600">
                    <a:solidFill>
                      <a:schemeClr val="dk1"/>
                    </a:solidFill>
                  </a:rPr>
                  <a:t>P(Slot=xxx)</a:t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</p:grpSp>
        <p:grpSp>
          <p:nvGrpSpPr>
            <p:cNvPr id="421" name="Google Shape;421;p66"/>
            <p:cNvGrpSpPr/>
            <p:nvPr/>
          </p:nvGrpSpPr>
          <p:grpSpPr>
            <a:xfrm>
              <a:off x="5622750" y="1343263"/>
              <a:ext cx="525378" cy="3196938"/>
              <a:chOff x="438675" y="1408038"/>
              <a:chExt cx="525378" cy="3196938"/>
            </a:xfrm>
          </p:grpSpPr>
          <p:sp>
            <p:nvSpPr>
              <p:cNvPr id="422" name="Google Shape;422;p66"/>
              <p:cNvSpPr/>
              <p:nvPr/>
            </p:nvSpPr>
            <p:spPr>
              <a:xfrm>
                <a:off x="442725" y="4151375"/>
                <a:ext cx="348000" cy="453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3" name="Google Shape;423;p66"/>
              <p:cNvCxnSpPr/>
              <p:nvPr/>
            </p:nvCxnSpPr>
            <p:spPr>
              <a:xfrm rot="10800000">
                <a:off x="616725" y="3848975"/>
                <a:ext cx="0" cy="30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24" name="Google Shape;424;p66"/>
              <p:cNvSpPr/>
              <p:nvPr/>
            </p:nvSpPr>
            <p:spPr>
              <a:xfrm>
                <a:off x="442850" y="3314075"/>
                <a:ext cx="348000" cy="5349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5" name="Google Shape;425;p66"/>
              <p:cNvGrpSpPr/>
              <p:nvPr/>
            </p:nvGrpSpPr>
            <p:grpSpPr>
              <a:xfrm>
                <a:off x="790855" y="3542775"/>
                <a:ext cx="173197" cy="77500"/>
                <a:chOff x="1071955" y="1307375"/>
                <a:chExt cx="173197" cy="77500"/>
              </a:xfrm>
            </p:grpSpPr>
            <p:cxnSp>
              <p:nvCxnSpPr>
                <p:cNvPr id="426" name="Google Shape;426;p66"/>
                <p:cNvCxnSpPr/>
                <p:nvPr/>
              </p:nvCxnSpPr>
              <p:spPr>
                <a:xfrm>
                  <a:off x="1072053" y="13073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27" name="Google Shape;427;p66"/>
                <p:cNvCxnSpPr/>
                <p:nvPr/>
              </p:nvCxnSpPr>
              <p:spPr>
                <a:xfrm rot="10800000">
                  <a:off x="1071955" y="1384875"/>
                  <a:ext cx="17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428" name="Google Shape;428;p66"/>
              <p:cNvCxnSpPr>
                <a:stCxn id="424" idx="0"/>
                <a:endCxn id="429" idx="1"/>
              </p:cNvCxnSpPr>
              <p:nvPr/>
            </p:nvCxnSpPr>
            <p:spPr>
              <a:xfrm rot="-5400000">
                <a:off x="465950" y="3162575"/>
                <a:ext cx="302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29" name="Google Shape;429;p66"/>
              <p:cNvSpPr/>
              <p:nvPr/>
            </p:nvSpPr>
            <p:spPr>
              <a:xfrm rot="-5400000">
                <a:off x="294975" y="2515925"/>
                <a:ext cx="643500" cy="348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30" name="Google Shape;430;p66"/>
              <p:cNvCxnSpPr>
                <a:stCxn id="429" idx="3"/>
                <a:endCxn id="431" idx="1"/>
              </p:cNvCxnSpPr>
              <p:nvPr/>
            </p:nvCxnSpPr>
            <p:spPr>
              <a:xfrm rot="-5400000">
                <a:off x="447375" y="2198225"/>
                <a:ext cx="339300" cy="600"/>
              </a:xfrm>
              <a:prstGeom prst="bentConnector3">
                <a:avLst>
                  <a:gd fmla="val 5002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31" name="Google Shape;431;p66"/>
              <p:cNvSpPr/>
              <p:nvPr/>
            </p:nvSpPr>
            <p:spPr>
              <a:xfrm rot="-5400000">
                <a:off x="306375" y="1540338"/>
                <a:ext cx="620700" cy="3561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600">
                    <a:solidFill>
                      <a:schemeClr val="dk1"/>
                    </a:solidFill>
                  </a:rPr>
                  <a:t>P(Slot=xxx)</a:t>
                </a:r>
                <a:endParaRPr sz="6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</p:grpSp>
        <p:sp>
          <p:nvSpPr>
            <p:cNvPr id="432" name="Google Shape;432;p66"/>
            <p:cNvSpPr/>
            <p:nvPr/>
          </p:nvSpPr>
          <p:spPr>
            <a:xfrm>
              <a:off x="6152175" y="4086600"/>
              <a:ext cx="348000" cy="4536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3" name="Google Shape;433;p66"/>
            <p:cNvCxnSpPr/>
            <p:nvPr/>
          </p:nvCxnSpPr>
          <p:spPr>
            <a:xfrm rot="10800000">
              <a:off x="6326175" y="3784200"/>
              <a:ext cx="0" cy="302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4" name="Google Shape;434;p66"/>
            <p:cNvSpPr/>
            <p:nvPr/>
          </p:nvSpPr>
          <p:spPr>
            <a:xfrm>
              <a:off x="6152300" y="3249300"/>
              <a:ext cx="348000" cy="5349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" name="Google Shape;435;p66"/>
            <p:cNvCxnSpPr>
              <a:stCxn id="434" idx="0"/>
              <a:endCxn id="436" idx="1"/>
            </p:cNvCxnSpPr>
            <p:nvPr/>
          </p:nvCxnSpPr>
          <p:spPr>
            <a:xfrm rot="-5400000">
              <a:off x="6175400" y="3097800"/>
              <a:ext cx="302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6" name="Google Shape;436;p66"/>
            <p:cNvSpPr/>
            <p:nvPr/>
          </p:nvSpPr>
          <p:spPr>
            <a:xfrm rot="-5400000">
              <a:off x="6004425" y="2451150"/>
              <a:ext cx="643500" cy="3480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7" name="Google Shape;437;p66"/>
            <p:cNvCxnSpPr>
              <a:stCxn id="436" idx="3"/>
              <a:endCxn id="438" idx="1"/>
            </p:cNvCxnSpPr>
            <p:nvPr/>
          </p:nvCxnSpPr>
          <p:spPr>
            <a:xfrm rot="-5400000">
              <a:off x="6156825" y="2133450"/>
              <a:ext cx="339300" cy="600"/>
            </a:xfrm>
            <a:prstGeom prst="bentConnector3">
              <a:avLst>
                <a:gd fmla="val 50020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66"/>
            <p:cNvSpPr/>
            <p:nvPr/>
          </p:nvSpPr>
          <p:spPr>
            <a:xfrm rot="-5400000">
              <a:off x="6015825" y="1475563"/>
              <a:ext cx="620700" cy="3561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600">
                  <a:solidFill>
                    <a:schemeClr val="dk1"/>
                  </a:solidFill>
                </a:rPr>
                <a:t>P(Slot=xxx)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</p:grpSp>
      <p:grpSp>
        <p:nvGrpSpPr>
          <p:cNvPr id="439" name="Google Shape;439;p66"/>
          <p:cNvGrpSpPr/>
          <p:nvPr/>
        </p:nvGrpSpPr>
        <p:grpSpPr>
          <a:xfrm>
            <a:off x="2451500" y="4449925"/>
            <a:ext cx="4102800" cy="564050"/>
            <a:chOff x="2451500" y="4449925"/>
            <a:chExt cx="4102800" cy="564050"/>
          </a:xfrm>
        </p:grpSpPr>
        <p:sp>
          <p:nvSpPr>
            <p:cNvPr id="440" name="Google Shape;440;p66"/>
            <p:cNvSpPr/>
            <p:nvPr/>
          </p:nvSpPr>
          <p:spPr>
            <a:xfrm rot="-5400000">
              <a:off x="4347950" y="2553475"/>
              <a:ext cx="309900" cy="4102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6"/>
            <p:cNvSpPr txBox="1"/>
            <p:nvPr/>
          </p:nvSpPr>
          <p:spPr>
            <a:xfrm>
              <a:off x="3811400" y="4704075"/>
              <a:ext cx="13830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# tokens in text</a:t>
              </a:r>
              <a:endParaRPr sz="1100"/>
            </a:p>
          </p:txBody>
        </p:sp>
      </p:grpSp>
      <p:sp>
        <p:nvSpPr>
          <p:cNvPr id="442" name="Google Shape;442;p66"/>
          <p:cNvSpPr/>
          <p:nvPr/>
        </p:nvSpPr>
        <p:spPr>
          <a:xfrm rot="5400000">
            <a:off x="2510275" y="840575"/>
            <a:ext cx="309900" cy="358200"/>
          </a:xfrm>
          <a:prstGeom prst="leftBrace">
            <a:avLst>
              <a:gd fmla="val 111592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6"/>
          <p:cNvSpPr txBox="1"/>
          <p:nvPr/>
        </p:nvSpPr>
        <p:spPr>
          <a:xfrm>
            <a:off x="633475" y="4047025"/>
            <a:ext cx="1383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 Token</a:t>
            </a:r>
            <a:endParaRPr sz="1100"/>
          </a:p>
        </p:txBody>
      </p:sp>
      <p:sp>
        <p:nvSpPr>
          <p:cNvPr id="444" name="Google Shape;444;p66"/>
          <p:cNvSpPr txBox="1"/>
          <p:nvPr/>
        </p:nvSpPr>
        <p:spPr>
          <a:xfrm>
            <a:off x="633475" y="3202775"/>
            <a:ext cx="1383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Recurrent Layer</a:t>
            </a:r>
            <a:endParaRPr sz="1100"/>
          </a:p>
        </p:txBody>
      </p:sp>
      <p:sp>
        <p:nvSpPr>
          <p:cNvPr id="445" name="Google Shape;445;p66"/>
          <p:cNvSpPr txBox="1"/>
          <p:nvPr/>
        </p:nvSpPr>
        <p:spPr>
          <a:xfrm>
            <a:off x="633475" y="2340600"/>
            <a:ext cx="1383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 Layer</a:t>
            </a:r>
            <a:endParaRPr sz="1100"/>
          </a:p>
        </p:txBody>
      </p:sp>
      <p:sp>
        <p:nvSpPr>
          <p:cNvPr id="446" name="Google Shape;446;p66"/>
          <p:cNvSpPr txBox="1"/>
          <p:nvPr/>
        </p:nvSpPr>
        <p:spPr>
          <a:xfrm>
            <a:off x="633475" y="1369025"/>
            <a:ext cx="1383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Token Prediction</a:t>
            </a:r>
            <a:endParaRPr sz="1100"/>
          </a:p>
        </p:txBody>
      </p:sp>
      <p:sp>
        <p:nvSpPr>
          <p:cNvPr id="447" name="Google Shape;447;p66"/>
          <p:cNvSpPr/>
          <p:nvPr/>
        </p:nvSpPr>
        <p:spPr>
          <a:xfrm>
            <a:off x="2379788" y="1176875"/>
            <a:ext cx="4218300" cy="694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</a:endParaRPr>
          </a:p>
        </p:txBody>
      </p:sp>
      <p:cxnSp>
        <p:nvCxnSpPr>
          <p:cNvPr id="448" name="Google Shape;448;p66"/>
          <p:cNvCxnSpPr>
            <a:stCxn id="447" idx="3"/>
            <a:endCxn id="449" idx="1"/>
          </p:cNvCxnSpPr>
          <p:nvPr/>
        </p:nvCxnSpPr>
        <p:spPr>
          <a:xfrm flipH="1" rot="10800000">
            <a:off x="6598088" y="1019675"/>
            <a:ext cx="443100" cy="504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66"/>
          <p:cNvSpPr txBox="1"/>
          <p:nvPr/>
        </p:nvSpPr>
        <p:spPr>
          <a:xfrm>
            <a:off x="7041175" y="834725"/>
            <a:ext cx="1769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Calculate l</a:t>
            </a:r>
            <a:r>
              <a:rPr lang="en">
                <a:solidFill>
                  <a:srgbClr val="E06666"/>
                </a:solidFill>
              </a:rPr>
              <a:t>oss with labels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50" name="Google Shape;450;p66"/>
          <p:cNvSpPr txBox="1"/>
          <p:nvPr/>
        </p:nvSpPr>
        <p:spPr>
          <a:xfrm>
            <a:off x="2407725" y="560525"/>
            <a:ext cx="6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Tag 0</a:t>
            </a:r>
            <a:endParaRPr sz="1000"/>
          </a:p>
        </p:txBody>
      </p:sp>
      <p:sp>
        <p:nvSpPr>
          <p:cNvPr id="451" name="Google Shape;451;p66"/>
          <p:cNvSpPr/>
          <p:nvPr/>
        </p:nvSpPr>
        <p:spPr>
          <a:xfrm rot="5400000">
            <a:off x="3037400" y="840563"/>
            <a:ext cx="309900" cy="358200"/>
          </a:xfrm>
          <a:prstGeom prst="leftBrace">
            <a:avLst>
              <a:gd fmla="val 111592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6"/>
          <p:cNvSpPr txBox="1"/>
          <p:nvPr/>
        </p:nvSpPr>
        <p:spPr>
          <a:xfrm>
            <a:off x="2976550" y="560513"/>
            <a:ext cx="6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Tag 1</a:t>
            </a:r>
            <a:endParaRPr sz="1000"/>
          </a:p>
        </p:txBody>
      </p:sp>
      <p:sp>
        <p:nvSpPr>
          <p:cNvPr id="453" name="Google Shape;453;p66"/>
          <p:cNvSpPr/>
          <p:nvPr/>
        </p:nvSpPr>
        <p:spPr>
          <a:xfrm rot="5400000">
            <a:off x="5657150" y="840588"/>
            <a:ext cx="309900" cy="358200"/>
          </a:xfrm>
          <a:prstGeom prst="leftBrace">
            <a:avLst>
              <a:gd fmla="val 111592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6"/>
          <p:cNvSpPr txBox="1"/>
          <p:nvPr/>
        </p:nvSpPr>
        <p:spPr>
          <a:xfrm>
            <a:off x="5554600" y="560538"/>
            <a:ext cx="6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Tag N-1</a:t>
            </a:r>
            <a:endParaRPr sz="1000"/>
          </a:p>
        </p:txBody>
      </p:sp>
      <p:sp>
        <p:nvSpPr>
          <p:cNvPr id="455" name="Google Shape;455;p66"/>
          <p:cNvSpPr/>
          <p:nvPr/>
        </p:nvSpPr>
        <p:spPr>
          <a:xfrm rot="5400000">
            <a:off x="6184275" y="840575"/>
            <a:ext cx="309900" cy="358200"/>
          </a:xfrm>
          <a:prstGeom prst="leftBrace">
            <a:avLst>
              <a:gd fmla="val 111592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6"/>
          <p:cNvSpPr txBox="1"/>
          <p:nvPr/>
        </p:nvSpPr>
        <p:spPr>
          <a:xfrm>
            <a:off x="6123425" y="560525"/>
            <a:ext cx="6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Tag N</a:t>
            </a:r>
            <a:endParaRPr sz="1000"/>
          </a:p>
        </p:txBody>
      </p:sp>
      <p:sp>
        <p:nvSpPr>
          <p:cNvPr id="457" name="Google Shape;457;p66"/>
          <p:cNvSpPr txBox="1"/>
          <p:nvPr/>
        </p:nvSpPr>
        <p:spPr>
          <a:xfrm>
            <a:off x="4049263" y="654700"/>
            <a:ext cx="142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…...</a:t>
            </a:r>
            <a:endParaRPr sz="2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sp>
        <p:nvSpPr>
          <p:cNvPr id="463" name="Google Shape;46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TA will not explain the sample code for you.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You can also write from scratch.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Any bug report is welcome!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See READMD.md for instructions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Friday 10:00-11:30 (林彥廷)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Wednesday 10:00-11:30 (郭蕙綺)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Location: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Google Meet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Office Hour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Description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Logistics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Rules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Report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Guides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Sample Code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Intent Classification</a:t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Input: Text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"i dont like my current insurance plan and want a new one",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"when will my american express credit card expire",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would i get to city hall via bus",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Output: Intent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"insurance_change",</a:t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"expiration_date",</a:t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"directions"</a:t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Slot Tagging</a:t>
            </a:r>
            <a:endParaRPr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Input: Text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</a:t>
            </a:r>
            <a:r>
              <a:rPr lang="en"/>
              <a:t>A table </a:t>
            </a:r>
            <a:r>
              <a:rPr lang="en">
                <a:highlight>
                  <a:srgbClr val="FFFF00"/>
                </a:highlight>
              </a:rPr>
              <a:t>today</a:t>
            </a:r>
            <a:r>
              <a:rPr lang="en"/>
              <a:t> for </a:t>
            </a:r>
            <a:r>
              <a:rPr lang="en">
                <a:highlight>
                  <a:srgbClr val="FFFF00"/>
                </a:highlight>
              </a:rPr>
              <a:t>myself and 3</a:t>
            </a:r>
            <a:r>
              <a:rPr lang="en"/>
              <a:t> others</a:t>
            </a:r>
            <a:r>
              <a:rPr lang="en">
                <a:solidFill>
                  <a:schemeClr val="dk1"/>
                </a:solidFill>
              </a:rPr>
              <a:t>"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</a:t>
            </a:r>
            <a:r>
              <a:rPr lang="en">
                <a:highlight>
                  <a:srgbClr val="FFFF00"/>
                </a:highlight>
              </a:rPr>
              <a:t>My three children and i</a:t>
            </a:r>
            <a:r>
              <a:rPr lang="en"/>
              <a:t> are in the party"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Output: Intent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"O O </a:t>
            </a:r>
            <a:r>
              <a:rPr i="1" lang="en" sz="1800">
                <a:solidFill>
                  <a:srgbClr val="666666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B-date</a:t>
            </a: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i="1" lang="en" sz="1800">
                <a:solidFill>
                  <a:srgbClr val="666666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B-people I-people I-people</a:t>
            </a: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O"</a:t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i="1" lang="en" sz="1800">
                <a:solidFill>
                  <a:srgbClr val="666666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B-people I-people I-people I-people I-people</a:t>
            </a: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 O O O"</a:t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