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Source Code Pro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8640515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8640515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d1d9d2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d1d9d2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864051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864051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d1d9d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d1d9d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d1d9d2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d1d9d2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d1d9d2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d1d9d2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d1d9d2d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5d1d9d2d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8640515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864051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d1d9d2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d1d9d2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d1d9d2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d1d9d2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864051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864051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864051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4864051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d1d9d2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d1d9d2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5d1d9d2d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5d1d9d2d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d1d9d2d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d1d9d2d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d1d9d2d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d1d9d2d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d1d9d2d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d1d9d2d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d1d9d2d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5d1d9d2d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5d1d9d2d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5d1d9d2d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5d1d9d2d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5d1d9d2d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5d1d9d2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5d1d9d2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d86b26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d86b26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ad86b26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ad86b26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d86b26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d86b26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8e75b729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8e75b729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5d1d9d2d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5d1d9d2d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864051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864051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864051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864051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864051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864051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8aa19e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8aa19e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15b154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15b154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8aa19ef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8aa19ef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8640515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8640515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ropbox.com/" TargetMode="External"/><Relationship Id="rId4" Type="http://schemas.openxmlformats.org/officeDocument/2006/relationships/hyperlink" Target="https://docs.google.com/presentation/d/10Cm41G4cThmmIxQ1xLmDW8eyWH9K9MMyRYnWYNQ9gJY/edit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oooooser999/ADL22-HW3" TargetMode="External"/><Relationship Id="rId4" Type="http://schemas.openxmlformats.org/officeDocument/2006/relationships/hyperlink" Target="mailto:adl-ta@csie.ntu.edu.tw" TargetMode="External"/><Relationship Id="rId5" Type="http://schemas.openxmlformats.org/officeDocument/2006/relationships/hyperlink" Target="https://meet.google.com/xdd-jdgh-qhb" TargetMode="External"/><Relationship Id="rId6" Type="http://schemas.openxmlformats.org/officeDocument/2006/relationships/hyperlink" Target="https://meet.google.com/jdh-dfvs-cg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huggingface/transformers/pull/10956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huggingface/transformers/pull/10956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huggingface.co/transformers/model_doc/t5.html#" TargetMode="External"/><Relationship Id="rId4" Type="http://schemas.openxmlformats.org/officeDocument/2006/relationships/hyperlink" Target="https://huggingface.co/transformers/model_doc/mt5.html" TargetMode="External"/><Relationship Id="rId5" Type="http://schemas.openxmlformats.org/officeDocument/2006/relationships/hyperlink" Target="https://huggingface.co/transformers/main_classes/model.html#generati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ROUGE_(metric)" TargetMode="External"/><Relationship Id="rId4" Type="http://schemas.openxmlformats.org/officeDocument/2006/relationships/hyperlink" Target="https://github.com/ckiplab/ckiptagg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google/mt5-sm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Applied Deep Learning HW3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Natural Language Generation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Deadline: 2022/11/30 23:59:59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Bonus: Applied RL on Summarization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6675"/>
            <a:ext cx="8084372" cy="285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5579775" y="2817400"/>
            <a:ext cx="579900" cy="107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5600025" y="2161850"/>
            <a:ext cx="539400" cy="3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457825" y="2126750"/>
            <a:ext cx="1024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Actions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550675" y="3391550"/>
            <a:ext cx="952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States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600025" y="17700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r=0</a:t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8064700" y="1770050"/>
            <a:ext cx="952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r=ROUGE</a:t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525288" y="17700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236575" y="2817400"/>
            <a:ext cx="579900" cy="107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6256825" y="2161850"/>
            <a:ext cx="539400" cy="3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256825" y="17700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r=0</a:t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908275" y="2817400"/>
            <a:ext cx="579900" cy="107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928525" y="2161850"/>
            <a:ext cx="539400" cy="3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928525" y="17700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r=0</a:t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600025" y="39414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t=0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264275" y="39414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t=1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928525" y="39414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t=2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357800" y="39414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t=n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643150" y="3941450"/>
            <a:ext cx="539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Bonus: Applied RL on Summarization (cont.)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You can use any RL algorithms (policy gradient, DQN and etc.)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You can design your own reward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zh-TW" sz="1600"/>
              <a:t>e.g. ROUGE-L, avg(ROUGE-N) and etc.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You can either directly add RL loss while training or fine-tune from a supervised-learning checkpoint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Q1: Model (2%)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the model architecture and how it works on text summarization.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Preprocessing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preprocessing (e.g. tokenization, data cleaning and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Q2: Training (2%)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Hyperparameter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hyperparameter you use and how you decide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Learning Curves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Plot the learning curves (ROUGE versus training steps)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Q3: Generation Strategies(6%)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Stratgies (2%)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the detail of the following generation strategies: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Greedy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Beam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Top-k Sampling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Top-p Sampling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Temperature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Hyperparameters (4%)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Try </a:t>
            </a:r>
            <a:r>
              <a:rPr lang="zh-TW">
                <a:solidFill>
                  <a:srgbClr val="FF0000"/>
                </a:solidFill>
              </a:rPr>
              <a:t>at least 2 settings of each strategies</a:t>
            </a:r>
            <a:r>
              <a:rPr lang="zh-TW"/>
              <a:t> and compare the result.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What is your final generation strategy? (you can combine any of them)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Bonus: Applied RL on Summarization (2%)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Algorithm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RL algorithms, reward function, and hyperparameters.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Compare to Supervised Learning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Observe the loss, ROUGE score and output texts, what differences can you find?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Can Do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Allowed packages/tools: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Python 3.8 / 3.9 and Python Standard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PyTorch 1.12.1, TensorFlow 2.10.0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transformers, datasets, accelerate, sentencepiece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rouge, spacy, nltk, ckiptagger, tqdm, pandas, jsonlines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Dependencies of above packages/tools.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No Network access after we used download.sh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If you want to use other package, mail 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You can use any package you want when writing report.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Can </a:t>
            </a:r>
            <a:r>
              <a:rPr lang="zh-TW">
                <a:solidFill>
                  <a:srgbClr val="FF0000"/>
                </a:solidFill>
              </a:rPr>
              <a:t>NOT</a:t>
            </a:r>
            <a:r>
              <a:rPr lang="zh-TW"/>
              <a:t> Do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Use external training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E.g. scrape news from the internet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Any means of cheating or plagiarism, including but not limited to: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Use other classmates’ published / unpublished code.., including students who took previous ML / ADL / MLDS.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Just copy and past any public available code without modification </a:t>
            </a:r>
            <a:endParaRPr sz="1300">
              <a:solidFill>
                <a:srgbClr val="FF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Use package or tools not allowed.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Give/get trained model to/from others.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Give/get report answers or plots to/from others.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Publish your code before deadline.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❖"/>
            </a:pPr>
            <a:r>
              <a:rPr lang="zh-TW" sz="1500">
                <a:solidFill>
                  <a:srgbClr val="FF0000"/>
                </a:solidFill>
              </a:rPr>
              <a:t>Violation may cause zero/negative score and punishment from school.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Change Logs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59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zh-TW" sz="1200">
                <a:solidFill>
                  <a:srgbClr val="FF0000"/>
                </a:solidFill>
              </a:rPr>
              <a:t>11/4 Update deadline to 11/30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zh-TW" sz="1200">
                <a:solidFill>
                  <a:srgbClr val="FF0000"/>
                </a:solidFill>
              </a:rPr>
              <a:t>package updated:</a:t>
            </a:r>
            <a:endParaRPr sz="1200">
              <a:solidFill>
                <a:srgbClr val="FF0000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zh-TW" sz="1200">
                <a:solidFill>
                  <a:srgbClr val="FF0000"/>
                </a:solidFill>
              </a:rPr>
              <a:t>protobuf == 3.20.x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performance (10%)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Public baseline (5%)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Private baseline (5%)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Report (10% + 2%)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In PDF format!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Score of each problem is shown in the </a:t>
            </a:r>
            <a:r>
              <a:rPr lang="zh-TW" u="sng">
                <a:solidFill>
                  <a:srgbClr val="01AFD1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section</a:t>
            </a:r>
            <a:r>
              <a:rPr lang="zh-TW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Format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You may lose (some or all) of your model performance score if your script is at wrong location, causes any error,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Format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0835"/>
            <a:ext cx="9144000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34140" l="82282" r="12843" t="29015"/>
          <a:stretch/>
        </p:blipFill>
        <p:spPr>
          <a:xfrm>
            <a:off x="7166975" y="2391350"/>
            <a:ext cx="445700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34140" l="82282" r="12843" t="29015"/>
          <a:stretch/>
        </p:blipFill>
        <p:spPr>
          <a:xfrm>
            <a:off x="7298150" y="3123900"/>
            <a:ext cx="445700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34140" l="82282" r="12843" t="29015"/>
          <a:stretch/>
        </p:blipFill>
        <p:spPr>
          <a:xfrm>
            <a:off x="6955300" y="3084675"/>
            <a:ext cx="445700" cy="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34140" l="82282" r="12843" t="29015"/>
          <a:stretch/>
        </p:blipFill>
        <p:spPr>
          <a:xfrm>
            <a:off x="6909625" y="3785100"/>
            <a:ext cx="445700" cy="3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34140" l="82282" r="12843" t="29015"/>
          <a:stretch/>
        </p:blipFill>
        <p:spPr>
          <a:xfrm>
            <a:off x="5336775" y="3212025"/>
            <a:ext cx="4457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34140" l="82282" r="12843" t="29015"/>
          <a:stretch/>
        </p:blipFill>
        <p:spPr>
          <a:xfrm>
            <a:off x="4526975" y="3590825"/>
            <a:ext cx="445700" cy="2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File Layout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are required to submit </a:t>
            </a:r>
            <a:r>
              <a:rPr lang="zh-TW">
                <a:solidFill>
                  <a:srgbClr val="FF0000"/>
                </a:solidFill>
              </a:rPr>
              <a:t>.zip</a:t>
            </a:r>
            <a:r>
              <a:rPr lang="zh-TW"/>
              <a:t> file to NTU Cool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File structure for the .zip file (case-sensitive):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/[student id (lower-cased)]/ (Brackets not included.)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download.sh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run.sh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README.md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code/all other files you need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Scripts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Do not modify your file after deadline, or it will be seen as cheating.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Keep the URLs in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valid for at least 2 weeks after deadline.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Do not do things more than downloading. Otherwise, your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may be killed.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You can download at most 4G, and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should finish within 1 hour. (At csie dept with maximum 10MB/s bandwidth)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can upload your model to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Dropbox</a:t>
            </a:r>
            <a:r>
              <a:rPr lang="zh-TW"/>
              <a:t>. (see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tutorial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We will execute download.sh before predicting scripts.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Scripts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run.sh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${1}: path to the input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${2}: path to the output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TA will predict testing data as follow: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bash ./download.sh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bash ./run.sh /path/to/input.jsonl /path/to/output.jsonl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Specify the Python version (3.8 or 3.9) in the .sh file.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Default python version would be 3.8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Ex. python3.8 predict.py … / python3.9 predict.py …</a:t>
            </a:r>
            <a:br>
              <a:rPr lang="zh-TW"/>
            </a:br>
            <a:r>
              <a:rPr lang="zh-TW"/>
              <a:t>   “python” would be python3.8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b="1" lang="zh-TW">
                <a:solidFill>
                  <a:srgbClr val="FF0000"/>
                </a:solidFill>
              </a:rPr>
              <a:t>Make sure your code works!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Reproducibility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All the code you used to train, predict, plot figures for the report should be upload.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We will remove the answers in public.jsonl when we reproduce your submission.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README.md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Write down how to train your model with your code/script specifically.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necessary, you will be required to reproduce your results based on the README.md.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you cannot reproduce your result, you may lose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You will get at least - 2 penalty if you have no or empty README.md.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Execution Environment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468825"/>
            <a:ext cx="85206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Will be run on computer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Ubuntu 20.04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32 GB RAM, GTX 3070 </a:t>
            </a:r>
            <a:r>
              <a:rPr lang="zh-TW">
                <a:solidFill>
                  <a:srgbClr val="FF0000"/>
                </a:solidFill>
              </a:rPr>
              <a:t>8G</a:t>
            </a:r>
            <a:r>
              <a:rPr lang="zh-TW"/>
              <a:t> VRAM, 20G disk space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the packages we allow only.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python 3.8 / 3.9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Do NOT train with very large model (e.g. mt5-xl) or you will get an out of memory error on 8G VRAM.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Time limit: </a:t>
            </a:r>
            <a:r>
              <a:rPr lang="zh-TW" u="sng"/>
              <a:t>1 hours</a:t>
            </a:r>
            <a:r>
              <a:rPr lang="zh-TW"/>
              <a:t> for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run.sh</a:t>
            </a:r>
            <a:r>
              <a:rPr lang="zh-TW"/>
              <a:t> in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No network access when predicting.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will lose (some or all) your model performance score if your script is at wrong location, or cause any error.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Submission Penalty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Late submission of "code and report":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0 day &lt; late submission ≤ 1 day: original score * 0.95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1 day &lt; late submission ≤ 3 day: original score * 0.90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3 day &lt; late submission ≤ 4 day: original score * 0.75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4 day &lt; late submission ≤ 5 day: original score * 0.50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5 day &lt; late submission ≤ 6 day: original score * 0.25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6 day &lt; late submission: original score * 0.00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Late submission is determined by the last submission.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Update your submission after deadline implies that you will get penalty.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NTU COOL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 &amp;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說明影片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adl-ta@csie.ntu.edu.tw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TA Hours: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Tue. 14:00~15:30 @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Google Meet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Thu. 14:00~15:30 @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Google Meet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Text-to-Text Transformer (T5)</a:t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>
            <a:off x="6906600" y="2644650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999750" y="2689613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Bi-Encoder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468825"/>
            <a:ext cx="39999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HW2: BERT</a:t>
            </a:r>
            <a:endParaRPr/>
          </a:p>
        </p:txBody>
      </p:sp>
      <p:sp>
        <p:nvSpPr>
          <p:cNvPr id="263" name="Google Shape;263;p42"/>
          <p:cNvSpPr txBox="1"/>
          <p:nvPr>
            <p:ph idx="2" type="body"/>
          </p:nvPr>
        </p:nvSpPr>
        <p:spPr>
          <a:xfrm>
            <a:off x="4832400" y="1468825"/>
            <a:ext cx="39999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HW3: T5</a:t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1510050" y="20981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999750" y="3450138"/>
            <a:ext cx="1968900" cy="33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state</a:t>
            </a:r>
            <a:endParaRPr/>
          </a:p>
        </p:txBody>
      </p:sp>
      <p:cxnSp>
        <p:nvCxnSpPr>
          <p:cNvPr id="266" name="Google Shape;266;p42"/>
          <p:cNvCxnSpPr>
            <a:stCxn id="261" idx="2"/>
            <a:endCxn id="265" idx="0"/>
          </p:cNvCxnSpPr>
          <p:nvPr/>
        </p:nvCxnSpPr>
        <p:spPr>
          <a:xfrm>
            <a:off x="1984200" y="3328613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2"/>
          <p:cNvCxnSpPr>
            <a:stCxn id="264" idx="2"/>
            <a:endCxn id="261" idx="0"/>
          </p:cNvCxnSpPr>
          <p:nvPr/>
        </p:nvCxnSpPr>
        <p:spPr>
          <a:xfrm>
            <a:off x="1984200" y="2498325"/>
            <a:ext cx="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2"/>
          <p:cNvSpPr/>
          <p:nvPr/>
        </p:nvSpPr>
        <p:spPr>
          <a:xfrm>
            <a:off x="4572000" y="2644650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Bi-Encoder</a:t>
            </a:r>
            <a:endParaRPr/>
          </a:p>
        </p:txBody>
      </p:sp>
      <p:sp>
        <p:nvSpPr>
          <p:cNvPr id="269" name="Google Shape;269;p42"/>
          <p:cNvSpPr/>
          <p:nvPr/>
        </p:nvSpPr>
        <p:spPr>
          <a:xfrm>
            <a:off x="4572000" y="3405175"/>
            <a:ext cx="1968900" cy="33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Hidden state</a:t>
            </a:r>
            <a:endParaRPr/>
          </a:p>
        </p:txBody>
      </p:sp>
      <p:cxnSp>
        <p:nvCxnSpPr>
          <p:cNvPr id="270" name="Google Shape;270;p42"/>
          <p:cNvCxnSpPr>
            <a:stCxn id="268" idx="2"/>
            <a:endCxn id="269" idx="0"/>
          </p:cNvCxnSpPr>
          <p:nvPr/>
        </p:nvCxnSpPr>
        <p:spPr>
          <a:xfrm>
            <a:off x="5556450" y="3283650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42"/>
          <p:cNvCxnSpPr>
            <a:stCxn id="269" idx="3"/>
            <a:endCxn id="260" idx="1"/>
          </p:cNvCxnSpPr>
          <p:nvPr/>
        </p:nvCxnSpPr>
        <p:spPr>
          <a:xfrm flipH="1" rot="10800000">
            <a:off x="6540900" y="2964175"/>
            <a:ext cx="365700" cy="60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42"/>
          <p:cNvSpPr txBox="1"/>
          <p:nvPr/>
        </p:nvSpPr>
        <p:spPr>
          <a:xfrm>
            <a:off x="7118250" y="2067775"/>
            <a:ext cx="1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&lt;s&gt;,y1,y2,y3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7062900" y="3460325"/>
            <a:ext cx="1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y1,y2,y3,&lt;/s&gt;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4" name="Google Shape;274;p42"/>
          <p:cNvCxnSpPr>
            <a:stCxn id="272" idx="2"/>
            <a:endCxn id="260" idx="0"/>
          </p:cNvCxnSpPr>
          <p:nvPr/>
        </p:nvCxnSpPr>
        <p:spPr>
          <a:xfrm>
            <a:off x="7891050" y="2467975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2"/>
          <p:cNvCxnSpPr>
            <a:stCxn id="260" idx="2"/>
            <a:endCxn id="273" idx="0"/>
          </p:cNvCxnSpPr>
          <p:nvPr/>
        </p:nvCxnSpPr>
        <p:spPr>
          <a:xfrm>
            <a:off x="7891050" y="32836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42"/>
          <p:cNvSpPr txBox="1"/>
          <p:nvPr/>
        </p:nvSpPr>
        <p:spPr>
          <a:xfrm>
            <a:off x="5082300" y="2075638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7" name="Google Shape;277;p42"/>
          <p:cNvCxnSpPr>
            <a:stCxn id="276" idx="2"/>
            <a:endCxn id="268" idx="0"/>
          </p:cNvCxnSpPr>
          <p:nvPr/>
        </p:nvCxnSpPr>
        <p:spPr>
          <a:xfrm>
            <a:off x="5556450" y="2475838"/>
            <a:ext cx="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42"/>
          <p:cNvSpPr/>
          <p:nvPr/>
        </p:nvSpPr>
        <p:spPr>
          <a:xfrm>
            <a:off x="7062900" y="3525225"/>
            <a:ext cx="999900" cy="25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/>
        </p:nvSpPr>
        <p:spPr>
          <a:xfrm>
            <a:off x="7021650" y="41539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&lt;output&gt;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0" name="Google Shape;280;p42"/>
          <p:cNvCxnSpPr>
            <a:stCxn id="278" idx="2"/>
            <a:endCxn id="279" idx="0"/>
          </p:cNvCxnSpPr>
          <p:nvPr/>
        </p:nvCxnSpPr>
        <p:spPr>
          <a:xfrm>
            <a:off x="7562850" y="3784425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2"/>
          <p:cNvSpPr txBox="1"/>
          <p:nvPr/>
        </p:nvSpPr>
        <p:spPr>
          <a:xfrm>
            <a:off x="1984200" y="23939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Q,K,V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7891050" y="23562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6505500" y="2628925"/>
            <a:ext cx="6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K,V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5659875" y="23562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Q,K,V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Pre-trained mt5-small is very large. (300M parameters, 3x than BERT-base)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Some tips to reduce GPU memory usage: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Reduce batch size + gradient accumulation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Truncate text length (256/64 for input/output can pass the baseline)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fp16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(transformers==4.5.0 has a bug on T5 fp16 training)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adafactor (instead of Adam)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For reference, you can pass the baseline within 4 hours training on single RTX 3070 8G if your code is correct.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Fix T5 FP16 Training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https://github.com/huggingface/transformers/pull/10956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 fixed version transformers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git clone https://github.com/huggingface/transformers.git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git checkout t5-fp16-no-nans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pip install -e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Documents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https://huggingface.co/transformers/model_doc/t5.html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https://huggingface.co/transformers/model_doc/mt5.html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Generation: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https://huggingface.co/transformers/main_classes/model.html#generation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Chinese News Summarization (Title Generation)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zh-TW"/>
              <a:t>input: news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從小就很會念書的李悅寧， 在眾人殷殷期盼下，以榜首之姿進入臺大醫學院， 但始終忘不了對天文的熱情。大學四年級一場遠行後，她決心遠赴法國攻讀天文博士。 從小沒想過當老師的她，再度跌破眾人眼鏡返台任教，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5276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zh-TW"/>
              <a:t>output: news title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榜首進台大醫科卻休學 、27歲拿到法國天文博士 李悅寧跌破眾人眼鏡返台任教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Source: news articles scraped from udn.com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Train: 21710 articles from 2015-03-02 to 2021-01-13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Public: 5494 articles from 2021-01-14 to 2021-04-10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Private: </a:t>
            </a:r>
            <a:r>
              <a:rPr lang="zh-TW">
                <a:solidFill>
                  <a:srgbClr val="434343"/>
                </a:solidFill>
              </a:rPr>
              <a:t>Not released and </a:t>
            </a:r>
            <a:r>
              <a:rPr lang="zh-TW">
                <a:solidFill>
                  <a:srgbClr val="FF0000"/>
                </a:solidFill>
              </a:rPr>
              <a:t>will include articles after deadline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75" y="2521675"/>
            <a:ext cx="2516900" cy="2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(cont.)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Example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2208" r="-1247" t="0"/>
          <a:stretch/>
        </p:blipFill>
        <p:spPr>
          <a:xfrm>
            <a:off x="140212" y="1836875"/>
            <a:ext cx="8944726" cy="32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Metrics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ROUGE score with </a:t>
            </a:r>
            <a:r>
              <a:rPr lang="zh-TW">
                <a:solidFill>
                  <a:srgbClr val="FF0000"/>
                </a:solidFill>
              </a:rPr>
              <a:t>chinese word segmentation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What is ROUGE score?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Chinese word segmentation: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ckiptagger(github)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Exampl</a:t>
            </a:r>
            <a:r>
              <a:rPr lang="zh-TW"/>
              <a:t>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candiate: </a:t>
            </a:r>
            <a:r>
              <a:rPr lang="zh-TW">
                <a:solidFill>
                  <a:srgbClr val="0000FF"/>
                </a:solidFill>
              </a:rPr>
              <a:t>我 是 人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reference: </a:t>
            </a:r>
            <a:r>
              <a:rPr lang="zh-TW">
                <a:solidFill>
                  <a:srgbClr val="0000FF"/>
                </a:solidFill>
              </a:rPr>
              <a:t>我 是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一 個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人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rouge-1: precision=1.0, recall=0.6, f1=0.75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rouge-2: precision=0.5, recall=0.25, f1=0.33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rouge-L: precision=1.0, recall=0.6, f1=0.75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Fine-tune a pre-trained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small multilingual T5</a:t>
            </a:r>
            <a:r>
              <a:rPr lang="zh-TW"/>
              <a:t> model to pass the baselines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Public 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rouge-1: 22.0, rouge-2: 8.5, rouge-L: 20.5 (f1-score * 100)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Private 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Will be announced after deadline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