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embeddedFontLst>
    <p:embeddedFont>
      <p:font typeface="Economica"/>
      <p:regular r:id="rId52"/>
      <p:bold r:id="rId53"/>
      <p:italic r:id="rId54"/>
      <p:boldItalic r:id="rId55"/>
    </p:embeddedFont>
    <p:embeddedFont>
      <p:font typeface="Ubuntu Mono"/>
      <p:regular r:id="rId56"/>
      <p:bold r:id="rId57"/>
      <p:italic r:id="rId58"/>
      <p:boldItalic r:id="rId59"/>
    </p:embeddedFont>
    <p:embeddedFont>
      <p:font typeface="Open Sans"/>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OpenSans-italic.fntdata"/><Relationship Id="rId61" Type="http://schemas.openxmlformats.org/officeDocument/2006/relationships/font" Target="fonts/OpenSans-bold.fntdata"/><Relationship Id="rId20" Type="http://schemas.openxmlformats.org/officeDocument/2006/relationships/slide" Target="slides/slide15.xml"/><Relationship Id="rId63" Type="http://schemas.openxmlformats.org/officeDocument/2006/relationships/font" Target="fonts/OpenSans-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OpenSans-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Economica-bold.fntdata"/><Relationship Id="rId52" Type="http://schemas.openxmlformats.org/officeDocument/2006/relationships/font" Target="fonts/Economica-regular.fntdata"/><Relationship Id="rId11" Type="http://schemas.openxmlformats.org/officeDocument/2006/relationships/slide" Target="slides/slide6.xml"/><Relationship Id="rId55" Type="http://schemas.openxmlformats.org/officeDocument/2006/relationships/font" Target="fonts/Economica-boldItalic.fntdata"/><Relationship Id="rId10" Type="http://schemas.openxmlformats.org/officeDocument/2006/relationships/slide" Target="slides/slide5.xml"/><Relationship Id="rId54" Type="http://schemas.openxmlformats.org/officeDocument/2006/relationships/font" Target="fonts/Economica-italic.fntdata"/><Relationship Id="rId13" Type="http://schemas.openxmlformats.org/officeDocument/2006/relationships/slide" Target="slides/slide8.xml"/><Relationship Id="rId57" Type="http://schemas.openxmlformats.org/officeDocument/2006/relationships/font" Target="fonts/UbuntuMono-bold.fntdata"/><Relationship Id="rId12" Type="http://schemas.openxmlformats.org/officeDocument/2006/relationships/slide" Target="slides/slide7.xml"/><Relationship Id="rId56" Type="http://schemas.openxmlformats.org/officeDocument/2006/relationships/font" Target="fonts/UbuntuMono-regular.fntdata"/><Relationship Id="rId15" Type="http://schemas.openxmlformats.org/officeDocument/2006/relationships/slide" Target="slides/slide10.xml"/><Relationship Id="rId59" Type="http://schemas.openxmlformats.org/officeDocument/2006/relationships/font" Target="fonts/UbuntuMono-boldItalic.fntdata"/><Relationship Id="rId14" Type="http://schemas.openxmlformats.org/officeDocument/2006/relationships/slide" Target="slides/slide9.xml"/><Relationship Id="rId58" Type="http://schemas.openxmlformats.org/officeDocument/2006/relationships/font" Target="fonts/UbuntuMon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f6a22f398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f6a22f398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f6a22f398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f6a22f398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f6a22f39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f6a22f39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f6a22f39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f6a22f39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f83fd7e55_1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f83fd7e55_1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f6a22f398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f6a22f398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f6a22f39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f6a22f39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65a20c54a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65a20c54a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f6a22f39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cf6a22f39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65a20c54aa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65a20c54aa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f6a22f39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f6a22f39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f6a22f39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f6a22f39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f6a22f398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f6a22f39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f6a22f398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cf6a22f39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cf6a22f39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cf6a22f39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cf6a22f39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cf6a22f39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cf6a22f398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cf6a22f398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cf6a22f398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cf6a22f39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cf6a22f398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cf6a22f39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cf6a22f398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cf6a22f398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66de5ec2a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66de5ec2a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85758f08d8_23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85758f08d8_23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cf6a22f398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cf6a22f398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cf6a22f398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cf6a22f398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cf6a22f398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cf6a22f398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cf6a22f398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cf6a22f398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cf6a22f398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cf6a22f398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cf6a22f398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cf6a22f398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d09415c27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d09415c27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f6a22f398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f6a22f398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cd800aa83b_1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cd800aa83b_1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cd800aa83b_19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cd800aa83b_19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7bf990a921_39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7bf990a921_39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cd800aa83b_19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cd800aa83b_19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cd800aa83b_19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cd800aa83b_19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d5006ec58d_2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d5006ec58d_2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cd800aa83b_19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cd800aa83b_19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d5006ec58d_2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d5006ec58d_2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cd800aa83b_19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cd800aa83b_19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1f381a586b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1f381a586b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73e65a4f9d_38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73e65a4f9d_38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6597e66af9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6597e66af9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f6a22f39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f6a22f39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f6a22f39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f6a22f3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f6a22f398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f6a22f398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github.com/huggingface/transformers/tree/master/example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cool.ntu.edu.tw/courses/19828/assignments/103630" TargetMode="External"/><Relationship Id="rId4" Type="http://schemas.openxmlformats.org/officeDocument/2006/relationships/hyperlink" Target="https://cool.ntu.edu.tw/courses/19828/discussion_topics/143903" TargetMode="External"/><Relationship Id="rId5" Type="http://schemas.openxmlformats.org/officeDocument/2006/relationships/hyperlink" Target="https://drive.google.com/file/d/1TU7p7gweG23UclrFnU7-cx0T3itS2y_M/view?usp=sharing" TargetMode="External"/><Relationship Id="rId6" Type="http://schemas.openxmlformats.org/officeDocument/2006/relationships/hyperlink" Target="mailto:adl-ta@csie.ntu.edu.tw" TargetMode="External"/><Relationship Id="rId7" Type="http://schemas.openxmlformats.org/officeDocument/2006/relationships/hyperlink" Target="https://meet.google.com/avf-zrha-npo" TargetMode="External"/><Relationship Id="rId8" Type="http://schemas.openxmlformats.org/officeDocument/2006/relationships/hyperlink" Target="https://meet.google.com/ays-zpvz-bnv"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dropbox.com/" TargetMode="External"/><Relationship Id="rId4" Type="http://schemas.openxmlformats.org/officeDocument/2006/relationships/hyperlink" Target="https://docs.google.com/presentation/d/10Cm41G4cThmmIxQ1xLmDW8eyWH9K9MMyRYnWYNQ9gJY/edit?usp=sharin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1" Type="http://schemas.openxmlformats.org/officeDocument/2006/relationships/hyperlink" Target="https://pypi.org/project/scikit-learn/" TargetMode="External"/><Relationship Id="rId10" Type="http://schemas.openxmlformats.org/officeDocument/2006/relationships/hyperlink" Target="https://pypi.org/project/pandas/" TargetMode="External"/><Relationship Id="rId13" Type="http://schemas.openxmlformats.org/officeDocument/2006/relationships/hyperlink" Target="https://pypi.org/project/datasets/" TargetMode="External"/><Relationship Id="rId12" Type="http://schemas.openxmlformats.org/officeDocument/2006/relationships/hyperlink" Target="https://pypi.org/project/nltk/" TargetMode="External"/><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docs.python.org/3.8/" TargetMode="External"/><Relationship Id="rId4" Type="http://schemas.openxmlformats.org/officeDocument/2006/relationships/hyperlink" Target="https://docs.python.org/3.9/" TargetMode="External"/><Relationship Id="rId9" Type="http://schemas.openxmlformats.org/officeDocument/2006/relationships/hyperlink" Target="https://pypi.org/project/numpy/" TargetMode="External"/><Relationship Id="rId5" Type="http://schemas.openxmlformats.org/officeDocument/2006/relationships/hyperlink" Target="https://docs.python.org/3.8/library/" TargetMode="External"/><Relationship Id="rId6" Type="http://schemas.openxmlformats.org/officeDocument/2006/relationships/hyperlink" Target="https://pypi.org/project/torch/" TargetMode="External"/><Relationship Id="rId7" Type="http://schemas.openxmlformats.org/officeDocument/2006/relationships/hyperlink" Target="https://pypi.org/project/tensorflow/" TargetMode="External"/><Relationship Id="rId8" Type="http://schemas.openxmlformats.org/officeDocument/2006/relationships/hyperlink" Target="https://pypi.org/project/tqd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huggingface.co/models?search=chinese"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huggingface.co/luhua/chinese_pretrain_mrc_macbert_large"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github.com/huggingface/transformers/tree/master/examples/pytorch/multiple-choice"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towardsdatascience.com/gradient-accumulation-overcoming-memory-constraints-in-deep-learning-36d411252d01"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github.com/huggingface/transformers/blob/main/examples/pytorch/question-answering/run_qa_no_trainer.py"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ct val="26190"/>
              <a:buFont typeface="Arial"/>
              <a:buNone/>
            </a:pPr>
            <a:r>
              <a:rPr lang="en"/>
              <a:t>Applied Deep Learning</a:t>
            </a:r>
            <a:endParaRPr/>
          </a:p>
          <a:p>
            <a:pPr indent="0" lvl="0" marL="0" rtl="0" algn="ctr">
              <a:spcBef>
                <a:spcPts val="0"/>
              </a:spcBef>
              <a:spcAft>
                <a:spcPts val="0"/>
              </a:spcAft>
              <a:buNone/>
            </a:pPr>
            <a:r>
              <a:rPr lang="en"/>
              <a:t>Homework 2</a:t>
            </a:r>
            <a:endParaRPr/>
          </a:p>
        </p:txBody>
      </p:sp>
      <p:sp>
        <p:nvSpPr>
          <p:cNvPr id="63" name="Google Shape;63;p13"/>
          <p:cNvSpPr txBox="1"/>
          <p:nvPr>
            <p:ph idx="1" type="subTitle"/>
          </p:nvPr>
        </p:nvSpPr>
        <p:spPr>
          <a:xfrm>
            <a:off x="2885975" y="3256225"/>
            <a:ext cx="3539100" cy="701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latin typeface="Open Sans"/>
                <a:ea typeface="Open Sans"/>
                <a:cs typeface="Open Sans"/>
                <a:sym typeface="Open Sans"/>
              </a:rPr>
              <a:t>Kaggle Due:</a:t>
            </a:r>
            <a:r>
              <a:rPr b="1" lang="en">
                <a:latin typeface="Open Sans"/>
                <a:ea typeface="Open Sans"/>
                <a:cs typeface="Open Sans"/>
                <a:sym typeface="Open Sans"/>
              </a:rPr>
              <a:t> 2022/11/09 23:59</a:t>
            </a:r>
            <a:endParaRPr b="1">
              <a:latin typeface="Open Sans"/>
              <a:ea typeface="Open Sans"/>
              <a:cs typeface="Open Sans"/>
              <a:sym typeface="Open Sans"/>
            </a:endParaRPr>
          </a:p>
          <a:p>
            <a:pPr indent="0" lvl="0" marL="0" rtl="0" algn="l">
              <a:spcBef>
                <a:spcPts val="0"/>
              </a:spcBef>
              <a:spcAft>
                <a:spcPts val="0"/>
              </a:spcAft>
              <a:buNone/>
            </a:pPr>
            <a:r>
              <a:t/>
            </a:r>
            <a:endParaRPr b="1">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Code/Report Due: </a:t>
            </a:r>
            <a:r>
              <a:rPr b="1" lang="en">
                <a:latin typeface="Open Sans"/>
                <a:ea typeface="Open Sans"/>
                <a:cs typeface="Open Sans"/>
                <a:sym typeface="Open Sans"/>
              </a:rPr>
              <a:t>2022/11/11 23:59</a:t>
            </a:r>
            <a:endParaRPr b="1">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Properties</a:t>
            </a:r>
            <a:endParaRPr/>
          </a:p>
        </p:txBody>
      </p:sp>
      <p:sp>
        <p:nvSpPr>
          <p:cNvPr id="117" name="Google Shape;117;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Model should predict the </a:t>
            </a:r>
            <a:r>
              <a:rPr b="1" lang="en"/>
              <a:t>answer</a:t>
            </a:r>
            <a:r>
              <a:rPr lang="en"/>
              <a:t> given </a:t>
            </a:r>
            <a:r>
              <a:rPr b="1" lang="en"/>
              <a:t>contexts</a:t>
            </a:r>
            <a:r>
              <a:rPr lang="en"/>
              <a:t> and a </a:t>
            </a:r>
            <a:r>
              <a:rPr b="1" lang="en"/>
              <a:t>question</a:t>
            </a:r>
            <a:r>
              <a:rPr lang="en"/>
              <a:t>.</a:t>
            </a:r>
            <a:endParaRPr/>
          </a:p>
          <a:p>
            <a:pPr indent="-342900" lvl="0" marL="457200" rtl="0" algn="l">
              <a:spcBef>
                <a:spcPts val="1000"/>
              </a:spcBef>
              <a:spcAft>
                <a:spcPts val="0"/>
              </a:spcAft>
              <a:buSzPts val="1800"/>
              <a:buChar char="●"/>
            </a:pPr>
            <a:r>
              <a:rPr lang="en"/>
              <a:t>The answer is always a </a:t>
            </a:r>
            <a:r>
              <a:rPr b="1" lang="en"/>
              <a:t>span</a:t>
            </a:r>
            <a:r>
              <a:rPr lang="en"/>
              <a:t> in one of the contexts.</a:t>
            </a:r>
            <a:endParaRPr/>
          </a:p>
          <a:p>
            <a:pPr indent="-342900" lvl="0" marL="457200" rtl="0" algn="l">
              <a:spcBef>
                <a:spcPts val="1000"/>
              </a:spcBef>
              <a:spcAft>
                <a:spcPts val="0"/>
              </a:spcAft>
              <a:buSzPts val="1800"/>
              <a:buChar char="●"/>
            </a:pPr>
            <a:r>
              <a:rPr lang="en"/>
              <a:t>This task can be decomposed into 2 tasks:</a:t>
            </a:r>
            <a:endParaRPr/>
          </a:p>
          <a:p>
            <a:pPr indent="-330200" lvl="1" marL="914400" rtl="0" algn="l">
              <a:spcBef>
                <a:spcPts val="1000"/>
              </a:spcBef>
              <a:spcAft>
                <a:spcPts val="0"/>
              </a:spcAft>
              <a:buSzPts val="1600"/>
              <a:buChar char="○"/>
            </a:pPr>
            <a:r>
              <a:rPr b="1" lang="en" sz="1600"/>
              <a:t>Context selection</a:t>
            </a:r>
            <a:r>
              <a:rPr lang="en" sz="1600"/>
              <a:t>: determine which context is relevant.</a:t>
            </a:r>
            <a:endParaRPr sz="1600"/>
          </a:p>
          <a:p>
            <a:pPr indent="-330200" lvl="1" marL="914400" rtl="0" algn="l">
              <a:spcBef>
                <a:spcPts val="1000"/>
              </a:spcBef>
              <a:spcAft>
                <a:spcPts val="1000"/>
              </a:spcAft>
              <a:buSzPts val="1600"/>
              <a:buChar char="○"/>
            </a:pPr>
            <a:r>
              <a:rPr b="1" lang="en" sz="1600"/>
              <a:t>Span selection</a:t>
            </a:r>
            <a:r>
              <a:rPr lang="en" sz="1600"/>
              <a:t>: determine the start and end position of the answer span in the context.</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Metrics</a:t>
            </a:r>
            <a:endParaRPr/>
          </a:p>
        </p:txBody>
      </p:sp>
      <p:sp>
        <p:nvSpPr>
          <p:cNvPr id="123" name="Google Shape;123;p23"/>
          <p:cNvSpPr txBox="1"/>
          <p:nvPr>
            <p:ph idx="1" type="body"/>
          </p:nvPr>
        </p:nvSpPr>
        <p:spPr>
          <a:xfrm>
            <a:off x="311700" y="1225225"/>
            <a:ext cx="8520600" cy="354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Exact Match (EM)</a:t>
            </a:r>
            <a:endParaRPr b="1"/>
          </a:p>
          <a:p>
            <a:pPr indent="457200" lvl="0" marL="0" rtl="0" algn="l">
              <a:spcBef>
                <a:spcPts val="1200"/>
              </a:spcBef>
              <a:spcAft>
                <a:spcPts val="1200"/>
              </a:spcAft>
              <a:buClr>
                <a:schemeClr val="dk1"/>
              </a:buClr>
              <a:buSzPts val="1100"/>
              <a:buFont typeface="Arial"/>
              <a:buNone/>
            </a:pPr>
            <a:r>
              <a:rPr lang="en"/>
              <a:t>1 if prediction and answer are the same after preprocessing, 0 if they are different.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a:t>
            </a:r>
            <a:endParaRPr/>
          </a:p>
        </p:txBody>
      </p:sp>
      <p:sp>
        <p:nvSpPr>
          <p:cNvPr id="129" name="Google Shape;129;p2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Clr>
                <a:schemeClr val="dk1"/>
              </a:buClr>
              <a:buSzPct val="100000"/>
              <a:buFont typeface="Open Sans"/>
              <a:buChar char="●"/>
            </a:pPr>
            <a:r>
              <a:rPr lang="en"/>
              <a:t>Context data</a:t>
            </a:r>
            <a:endParaRPr/>
          </a:p>
          <a:p>
            <a:pPr indent="-336867" lvl="1" marL="914400" rtl="0" algn="l">
              <a:spcBef>
                <a:spcPts val="1000"/>
              </a:spcBef>
              <a:spcAft>
                <a:spcPts val="0"/>
              </a:spcAft>
              <a:buClr>
                <a:schemeClr val="dk1"/>
              </a:buClr>
              <a:buSzPct val="137500"/>
              <a:buFont typeface="Times New Roman"/>
              <a:buChar char="○"/>
            </a:pPr>
            <a:r>
              <a:rPr lang="en" sz="1600"/>
              <a:t>context</a:t>
            </a:r>
            <a:r>
              <a:rPr lang="en" sz="1600"/>
              <a:t>.json</a:t>
            </a:r>
            <a:endParaRPr/>
          </a:p>
          <a:p>
            <a:pPr indent="-317182" lvl="0" marL="457200" rtl="0" algn="l">
              <a:spcBef>
                <a:spcPts val="1000"/>
              </a:spcBef>
              <a:spcAft>
                <a:spcPts val="0"/>
              </a:spcAft>
              <a:buClr>
                <a:schemeClr val="dk1"/>
              </a:buClr>
              <a:buSzPct val="100000"/>
              <a:buFont typeface="Open Sans"/>
              <a:buChar char="●"/>
            </a:pPr>
            <a:r>
              <a:rPr lang="en">
                <a:solidFill>
                  <a:schemeClr val="dk1"/>
                </a:solidFill>
              </a:rPr>
              <a:t>Labeled Data</a:t>
            </a:r>
            <a:endParaRPr>
              <a:solidFill>
                <a:schemeClr val="dk1"/>
              </a:solidFill>
            </a:endParaRPr>
          </a:p>
          <a:p>
            <a:pPr indent="-307340" lvl="1" marL="914400" rtl="0" algn="l">
              <a:spcBef>
                <a:spcPts val="1000"/>
              </a:spcBef>
              <a:spcAft>
                <a:spcPts val="0"/>
              </a:spcAft>
              <a:buClr>
                <a:schemeClr val="dk1"/>
              </a:buClr>
              <a:buSzPct val="100000"/>
              <a:buFont typeface="Open Sans"/>
              <a:buChar char="○"/>
            </a:pPr>
            <a:r>
              <a:rPr lang="en" sz="1600">
                <a:solidFill>
                  <a:schemeClr val="dk1"/>
                </a:solidFill>
              </a:rPr>
              <a:t>Training set: train.json</a:t>
            </a:r>
            <a:endParaRPr sz="1600">
              <a:solidFill>
                <a:schemeClr val="dk1"/>
              </a:solidFill>
            </a:endParaRPr>
          </a:p>
          <a:p>
            <a:pPr indent="-307340" lvl="1" marL="914400" rtl="0" algn="l">
              <a:spcBef>
                <a:spcPts val="1000"/>
              </a:spcBef>
              <a:spcAft>
                <a:spcPts val="0"/>
              </a:spcAft>
              <a:buClr>
                <a:schemeClr val="dk1"/>
              </a:buClr>
              <a:buSzPct val="100000"/>
              <a:buFont typeface="Open Sans"/>
              <a:buChar char="○"/>
            </a:pPr>
            <a:r>
              <a:rPr lang="en" sz="1600"/>
              <a:t>Validation set</a:t>
            </a:r>
            <a:r>
              <a:rPr lang="en" sz="1600">
                <a:solidFill>
                  <a:schemeClr val="dk1"/>
                </a:solidFill>
              </a:rPr>
              <a:t>: </a:t>
            </a:r>
            <a:r>
              <a:rPr lang="en" sz="1600"/>
              <a:t>valid</a:t>
            </a:r>
            <a:r>
              <a:rPr lang="en" sz="1600">
                <a:solidFill>
                  <a:schemeClr val="dk1"/>
                </a:solidFill>
              </a:rPr>
              <a:t>.json (You can</a:t>
            </a:r>
            <a:r>
              <a:rPr lang="en" sz="1600"/>
              <a:t> use this file for training model or only for validation)</a:t>
            </a:r>
            <a:endParaRPr sz="1600">
              <a:solidFill>
                <a:schemeClr val="dk1"/>
              </a:solidFill>
            </a:endParaRPr>
          </a:p>
          <a:p>
            <a:pPr indent="-317182" lvl="0" marL="457200" rtl="0" algn="l">
              <a:spcBef>
                <a:spcPts val="1000"/>
              </a:spcBef>
              <a:spcAft>
                <a:spcPts val="0"/>
              </a:spcAft>
              <a:buClr>
                <a:schemeClr val="dk1"/>
              </a:buClr>
              <a:buSzPct val="100000"/>
              <a:buFont typeface="Open Sans"/>
              <a:buChar char="●"/>
            </a:pPr>
            <a:r>
              <a:rPr lang="en">
                <a:solidFill>
                  <a:schemeClr val="dk1"/>
                </a:solidFill>
              </a:rPr>
              <a:t>Unlabeled Data</a:t>
            </a:r>
            <a:endParaRPr>
              <a:solidFill>
                <a:schemeClr val="dk1"/>
              </a:solidFill>
            </a:endParaRPr>
          </a:p>
          <a:p>
            <a:pPr indent="-307340" lvl="1" marL="914400" rtl="0" algn="l">
              <a:spcBef>
                <a:spcPts val="1000"/>
              </a:spcBef>
              <a:spcAft>
                <a:spcPts val="0"/>
              </a:spcAft>
              <a:buClr>
                <a:schemeClr val="dk1"/>
              </a:buClr>
              <a:buSzPct val="100000"/>
              <a:buFont typeface="Open Sans"/>
              <a:buChar char="○"/>
            </a:pPr>
            <a:r>
              <a:rPr lang="en" sz="1600"/>
              <a:t>T</a:t>
            </a:r>
            <a:r>
              <a:rPr lang="en" sz="1600">
                <a:solidFill>
                  <a:schemeClr val="dk1"/>
                </a:solidFill>
              </a:rPr>
              <a:t>esting set: </a:t>
            </a:r>
            <a:r>
              <a:rPr lang="en" sz="1600"/>
              <a:t>test.</a:t>
            </a:r>
            <a:r>
              <a:rPr lang="en" sz="1600">
                <a:solidFill>
                  <a:schemeClr val="dk1"/>
                </a:solidFill>
              </a:rPr>
              <a:t>json</a:t>
            </a:r>
            <a:endParaRPr sz="1600">
              <a:solidFill>
                <a:schemeClr val="dk1"/>
              </a:solidFill>
            </a:endParaRPr>
          </a:p>
          <a:p>
            <a:pPr indent="-317182" lvl="0" marL="457200" rtl="0" algn="l">
              <a:spcBef>
                <a:spcPts val="1000"/>
              </a:spcBef>
              <a:spcAft>
                <a:spcPts val="0"/>
              </a:spcAft>
              <a:buClr>
                <a:schemeClr val="dk1"/>
              </a:buClr>
              <a:buSzPct val="100000"/>
              <a:buFont typeface="Open Sans"/>
              <a:buChar char="●"/>
            </a:pPr>
            <a:r>
              <a:rPr lang="en">
                <a:solidFill>
                  <a:schemeClr val="dk1"/>
                </a:solidFill>
              </a:rPr>
              <a:t>Sample </a:t>
            </a:r>
            <a:r>
              <a:rPr lang="en"/>
              <a:t>Submission</a:t>
            </a:r>
            <a:endParaRPr>
              <a:solidFill>
                <a:schemeClr val="dk1"/>
              </a:solidFill>
            </a:endParaRPr>
          </a:p>
          <a:p>
            <a:pPr indent="-307340" lvl="1" marL="914400" rtl="0" algn="l">
              <a:spcBef>
                <a:spcPts val="1000"/>
              </a:spcBef>
              <a:spcAft>
                <a:spcPts val="0"/>
              </a:spcAft>
              <a:buClr>
                <a:schemeClr val="dk1"/>
              </a:buClr>
              <a:buSzPct val="100000"/>
              <a:buFont typeface="Open Sans"/>
              <a:buChar char="○"/>
            </a:pPr>
            <a:r>
              <a:rPr lang="en" sz="1600">
                <a:solidFill>
                  <a:schemeClr val="dk1"/>
                </a:solidFill>
              </a:rPr>
              <a:t>sample_</a:t>
            </a:r>
            <a:r>
              <a:rPr lang="en" sz="1600"/>
              <a:t>submission</a:t>
            </a:r>
            <a:r>
              <a:rPr lang="en" sz="1600">
                <a:solidFill>
                  <a:schemeClr val="dk1"/>
                </a:solidFill>
              </a:rPr>
              <a:t>.</a:t>
            </a:r>
            <a:r>
              <a:rPr lang="en" sz="1600"/>
              <a:t>csv</a:t>
            </a:r>
            <a:endParaRPr sz="1600">
              <a:solidFill>
                <a:schemeClr val="dk1"/>
              </a:solidFill>
            </a:endParaRPr>
          </a:p>
          <a:p>
            <a:pPr indent="-317182" lvl="0" marL="457200" rtl="0" algn="l">
              <a:spcBef>
                <a:spcPts val="1000"/>
              </a:spcBef>
              <a:spcAft>
                <a:spcPts val="1000"/>
              </a:spcAft>
              <a:buClr>
                <a:schemeClr val="dk1"/>
              </a:buClr>
              <a:buSzPct val="100000"/>
              <a:buFont typeface="Open Sans"/>
              <a:buChar char="●"/>
            </a:pPr>
            <a:r>
              <a:rPr lang="en">
                <a:solidFill>
                  <a:schemeClr val="dk1"/>
                </a:solidFill>
              </a:rPr>
              <a:t>Check NTU COOL homework 2 page for download link.</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5"/>
          <p:cNvPicPr preferRelativeResize="0"/>
          <p:nvPr/>
        </p:nvPicPr>
        <p:blipFill>
          <a:blip r:embed="rId3">
            <a:alphaModFix/>
          </a:blip>
          <a:stretch>
            <a:fillRect/>
          </a:stretch>
        </p:blipFill>
        <p:spPr>
          <a:xfrm>
            <a:off x="311700" y="1163642"/>
            <a:ext cx="8520599" cy="3886264"/>
          </a:xfrm>
          <a:prstGeom prst="rect">
            <a:avLst/>
          </a:prstGeom>
          <a:noFill/>
          <a:ln>
            <a:noFill/>
          </a:ln>
        </p:spPr>
      </p:pic>
      <p:sp>
        <p:nvSpPr>
          <p:cNvPr id="135" name="Google Shape;135;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Format - context.json</a:t>
            </a:r>
            <a:endParaRPr/>
          </a:p>
        </p:txBody>
      </p:sp>
      <p:sp>
        <p:nvSpPr>
          <p:cNvPr id="136" name="Google Shape;136;p25"/>
          <p:cNvSpPr txBox="1"/>
          <p:nvPr>
            <p:ph idx="1" type="body"/>
          </p:nvPr>
        </p:nvSpPr>
        <p:spPr>
          <a:xfrm>
            <a:off x="311700" y="1381075"/>
            <a:ext cx="8520600" cy="32205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666666"/>
              </a:buClr>
              <a:buSzPts val="1800"/>
              <a:buFont typeface="Proxima Nova"/>
              <a:buChar char="➢"/>
            </a:pPr>
            <a:r>
              <a:rPr lang="en">
                <a:solidFill>
                  <a:srgbClr val="666666"/>
                </a:solidFill>
              </a:rPr>
              <a:t>list of short paragraphs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Format - </a:t>
            </a:r>
            <a:r>
              <a:rPr lang="en"/>
              <a:t>questions</a:t>
            </a:r>
            <a:endParaRPr/>
          </a:p>
        </p:txBody>
      </p:sp>
      <p:sp>
        <p:nvSpPr>
          <p:cNvPr id="142" name="Google Shape;142;p26"/>
          <p:cNvSpPr txBox="1"/>
          <p:nvPr>
            <p:ph idx="1" type="body"/>
          </p:nvPr>
        </p:nvSpPr>
        <p:spPr>
          <a:xfrm>
            <a:off x="311700" y="1381075"/>
            <a:ext cx="8520600" cy="32205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666666"/>
              </a:buClr>
              <a:buSzPts val="1800"/>
              <a:buFont typeface="Proxima Nova"/>
              <a:buChar char="➢"/>
            </a:pPr>
            <a:r>
              <a:rPr b="1" lang="en">
                <a:solidFill>
                  <a:srgbClr val="666666"/>
                </a:solidFill>
              </a:rPr>
              <a:t>id</a:t>
            </a:r>
            <a:r>
              <a:rPr lang="en">
                <a:solidFill>
                  <a:srgbClr val="666666"/>
                </a:solidFill>
              </a:rPr>
              <a:t>: question ID</a:t>
            </a:r>
            <a:endParaRPr>
              <a:solidFill>
                <a:srgbClr val="666666"/>
              </a:solidFill>
            </a:endParaRPr>
          </a:p>
          <a:p>
            <a:pPr indent="-342900" lvl="0" marL="457200" rtl="0" algn="l">
              <a:lnSpc>
                <a:spcPct val="150000"/>
              </a:lnSpc>
              <a:spcBef>
                <a:spcPts val="0"/>
              </a:spcBef>
              <a:spcAft>
                <a:spcPts val="0"/>
              </a:spcAft>
              <a:buClr>
                <a:srgbClr val="666666"/>
              </a:buClr>
              <a:buSzPts val="1800"/>
              <a:buFont typeface="Proxima Nova"/>
              <a:buChar char="➢"/>
            </a:pPr>
            <a:r>
              <a:rPr b="1" lang="en">
                <a:solidFill>
                  <a:srgbClr val="666666"/>
                </a:solidFill>
              </a:rPr>
              <a:t>question:</a:t>
            </a:r>
            <a:r>
              <a:rPr lang="en">
                <a:solidFill>
                  <a:srgbClr val="666666"/>
                </a:solidFill>
              </a:rPr>
              <a:t> question text</a:t>
            </a:r>
            <a:endParaRPr>
              <a:solidFill>
                <a:srgbClr val="666666"/>
              </a:solidFill>
            </a:endParaRPr>
          </a:p>
          <a:p>
            <a:pPr indent="-342900" lvl="0" marL="457200" rtl="0" algn="l">
              <a:lnSpc>
                <a:spcPct val="150000"/>
              </a:lnSpc>
              <a:spcBef>
                <a:spcPts val="0"/>
              </a:spcBef>
              <a:spcAft>
                <a:spcPts val="0"/>
              </a:spcAft>
              <a:buClr>
                <a:srgbClr val="666666"/>
              </a:buClr>
              <a:buSzPts val="1800"/>
              <a:buFont typeface="Proxima Nova"/>
              <a:buChar char="➢"/>
            </a:pPr>
            <a:r>
              <a:rPr b="1" lang="en">
                <a:solidFill>
                  <a:srgbClr val="666666"/>
                </a:solidFill>
              </a:rPr>
              <a:t>paragraphs:</a:t>
            </a:r>
            <a:r>
              <a:rPr lang="en">
                <a:solidFill>
                  <a:srgbClr val="666666"/>
                </a:solidFill>
              </a:rPr>
              <a:t>  list of 4 paragraph IDs (0-based)</a:t>
            </a:r>
            <a:endParaRPr>
              <a:solidFill>
                <a:srgbClr val="666666"/>
              </a:solidFill>
            </a:endParaRPr>
          </a:p>
          <a:p>
            <a:pPr indent="-342900" lvl="0" marL="457200" rtl="0" algn="l">
              <a:lnSpc>
                <a:spcPct val="150000"/>
              </a:lnSpc>
              <a:spcBef>
                <a:spcPts val="0"/>
              </a:spcBef>
              <a:spcAft>
                <a:spcPts val="0"/>
              </a:spcAft>
              <a:buClr>
                <a:srgbClr val="666666"/>
              </a:buClr>
              <a:buSzPts val="1800"/>
              <a:buChar char="➢"/>
            </a:pPr>
            <a:r>
              <a:rPr b="1" lang="en">
                <a:solidFill>
                  <a:srgbClr val="666666"/>
                </a:solidFill>
              </a:rPr>
              <a:t>relevant: </a:t>
            </a:r>
            <a:r>
              <a:rPr lang="en">
                <a:solidFill>
                  <a:srgbClr val="666666"/>
                </a:solidFill>
              </a:rPr>
              <a:t>ID of the relevant context (0-based) (* absent in test.json)</a:t>
            </a:r>
            <a:endParaRPr>
              <a:solidFill>
                <a:srgbClr val="666666"/>
              </a:solidFill>
            </a:endParaRPr>
          </a:p>
          <a:p>
            <a:pPr indent="-342900" lvl="0" marL="457200" rtl="0" algn="l">
              <a:lnSpc>
                <a:spcPct val="150000"/>
              </a:lnSpc>
              <a:spcBef>
                <a:spcPts val="0"/>
              </a:spcBef>
              <a:spcAft>
                <a:spcPts val="0"/>
              </a:spcAft>
              <a:buClr>
                <a:srgbClr val="666666"/>
              </a:buClr>
              <a:buSzPts val="1800"/>
              <a:buChar char="➢"/>
            </a:pPr>
            <a:r>
              <a:rPr b="1" lang="en">
                <a:solidFill>
                  <a:srgbClr val="666666"/>
                </a:solidFill>
              </a:rPr>
              <a:t>answer</a:t>
            </a:r>
            <a:r>
              <a:rPr lang="en">
                <a:solidFill>
                  <a:srgbClr val="666666"/>
                </a:solidFill>
              </a:rPr>
              <a:t>: answer to the question (* absent in test.json)</a:t>
            </a:r>
            <a:endParaRPr>
              <a:solidFill>
                <a:srgbClr val="666666"/>
              </a:solidFill>
            </a:endParaRPr>
          </a:p>
          <a:p>
            <a:pPr indent="-330200" lvl="1" marL="914400" rtl="0" algn="l">
              <a:lnSpc>
                <a:spcPct val="150000"/>
              </a:lnSpc>
              <a:spcBef>
                <a:spcPts val="0"/>
              </a:spcBef>
              <a:spcAft>
                <a:spcPts val="0"/>
              </a:spcAft>
              <a:buClr>
                <a:srgbClr val="666666"/>
              </a:buClr>
              <a:buSzPts val="1600"/>
              <a:buChar char="○"/>
            </a:pPr>
            <a:r>
              <a:rPr b="1" lang="en" sz="1600">
                <a:solidFill>
                  <a:srgbClr val="666666"/>
                </a:solidFill>
              </a:rPr>
              <a:t>text: </a:t>
            </a:r>
            <a:r>
              <a:rPr lang="en" sz="1600">
                <a:solidFill>
                  <a:srgbClr val="666666"/>
                </a:solidFill>
              </a:rPr>
              <a:t>the answer text</a:t>
            </a:r>
            <a:endParaRPr sz="1600">
              <a:solidFill>
                <a:srgbClr val="666666"/>
              </a:solidFill>
            </a:endParaRPr>
          </a:p>
          <a:p>
            <a:pPr indent="-330200" lvl="1" marL="914400" rtl="0" algn="l">
              <a:lnSpc>
                <a:spcPct val="150000"/>
              </a:lnSpc>
              <a:spcBef>
                <a:spcPts val="0"/>
              </a:spcBef>
              <a:spcAft>
                <a:spcPts val="0"/>
              </a:spcAft>
              <a:buClr>
                <a:srgbClr val="666666"/>
              </a:buClr>
              <a:buSzPts val="1600"/>
              <a:buChar char="○"/>
            </a:pPr>
            <a:r>
              <a:rPr b="1" lang="en" sz="1600">
                <a:solidFill>
                  <a:srgbClr val="666666"/>
                </a:solidFill>
              </a:rPr>
              <a:t>start</a:t>
            </a:r>
            <a:r>
              <a:rPr lang="en" sz="1600">
                <a:solidFill>
                  <a:srgbClr val="666666"/>
                </a:solidFill>
              </a:rPr>
              <a:t>: answer span start position in the relevant context</a:t>
            </a:r>
            <a:endParaRPr sz="1600">
              <a:solidFill>
                <a:srgbClr val="666666"/>
              </a:solidFill>
            </a:endParaRPr>
          </a:p>
          <a:p>
            <a:pPr indent="0" lvl="0" marL="0" rtl="0" algn="l">
              <a:spcBef>
                <a:spcPts val="1600"/>
              </a:spcBef>
              <a:spcAft>
                <a:spcPts val="1200"/>
              </a:spcAft>
              <a:buNone/>
            </a:pPr>
            <a:r>
              <a:t/>
            </a:r>
            <a:endParaRPr sz="125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fontScale="77500" lnSpcReduction="20000"/>
          </a:bodyPr>
          <a:lstStyle/>
          <a:p>
            <a:pPr indent="0" lvl="0" marL="0" rtl="0" algn="l">
              <a:spcBef>
                <a:spcPts val="0"/>
              </a:spcBef>
              <a:spcAft>
                <a:spcPts val="0"/>
              </a:spcAft>
              <a:buNone/>
            </a:pPr>
            <a:r>
              <a:rPr lang="en" sz="4200"/>
              <a:t>Data Format - questions</a:t>
            </a:r>
            <a:endParaRPr/>
          </a:p>
        </p:txBody>
      </p:sp>
      <p:pic>
        <p:nvPicPr>
          <p:cNvPr id="148" name="Google Shape;148;p27"/>
          <p:cNvPicPr preferRelativeResize="0"/>
          <p:nvPr/>
        </p:nvPicPr>
        <p:blipFill>
          <a:blip r:embed="rId3">
            <a:alphaModFix/>
          </a:blip>
          <a:stretch>
            <a:fillRect/>
          </a:stretch>
        </p:blipFill>
        <p:spPr>
          <a:xfrm>
            <a:off x="1618625" y="152400"/>
            <a:ext cx="5654782" cy="3914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idx="1" type="body"/>
          </p:nvPr>
        </p:nvSpPr>
        <p:spPr>
          <a:xfrm>
            <a:off x="311700" y="1251950"/>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CSV file whose header is </a:t>
            </a:r>
            <a:r>
              <a:rPr b="1" lang="en"/>
              <a:t>id,answer</a:t>
            </a:r>
            <a:endParaRPr b="1"/>
          </a:p>
          <a:p>
            <a:pPr indent="-342900" lvl="0" marL="457200" rtl="0" algn="l">
              <a:spcBef>
                <a:spcPts val="0"/>
              </a:spcBef>
              <a:spcAft>
                <a:spcPts val="0"/>
              </a:spcAft>
              <a:buSzPts val="1800"/>
              <a:buChar char="●"/>
            </a:pPr>
            <a:r>
              <a:rPr lang="en"/>
              <a:t>See sample_submission.csv</a:t>
            </a:r>
            <a:endParaRPr/>
          </a:p>
          <a:p>
            <a:pPr indent="-342900" lvl="0" marL="457200" rtl="0" algn="l">
              <a:spcBef>
                <a:spcPts val="0"/>
              </a:spcBef>
              <a:spcAft>
                <a:spcPts val="0"/>
              </a:spcAft>
              <a:buSzPts val="1800"/>
              <a:buChar char="●"/>
            </a:pPr>
            <a:r>
              <a:rPr lang="en"/>
              <a:t>Example</a:t>
            </a:r>
            <a:endParaRPr/>
          </a:p>
        </p:txBody>
      </p:sp>
      <p:sp>
        <p:nvSpPr>
          <p:cNvPr id="154" name="Google Shape;154;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Submission Format</a:t>
            </a:r>
            <a:endParaRPr/>
          </a:p>
        </p:txBody>
      </p:sp>
      <p:pic>
        <p:nvPicPr>
          <p:cNvPr id="155" name="Google Shape;155;p28"/>
          <p:cNvPicPr preferRelativeResize="0"/>
          <p:nvPr/>
        </p:nvPicPr>
        <p:blipFill>
          <a:blip r:embed="rId3">
            <a:alphaModFix/>
          </a:blip>
          <a:stretch>
            <a:fillRect/>
          </a:stretch>
        </p:blipFill>
        <p:spPr>
          <a:xfrm>
            <a:off x="814587" y="2668826"/>
            <a:ext cx="7514824" cy="1327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Objective</a:t>
            </a:r>
            <a:endParaRPr/>
          </a:p>
        </p:txBody>
      </p:sp>
      <p:sp>
        <p:nvSpPr>
          <p:cNvPr id="161" name="Google Shape;161;p29"/>
          <p:cNvSpPr txBox="1"/>
          <p:nvPr>
            <p:ph idx="1" type="body"/>
          </p:nvPr>
        </p:nvSpPr>
        <p:spPr>
          <a:xfrm>
            <a:off x="311700" y="1225225"/>
            <a:ext cx="8520600" cy="353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Fine-tune a pre-trained Chinese BERT-based model on the dataset and pass the baselines.</a:t>
            </a:r>
            <a:endParaRPr/>
          </a:p>
          <a:p>
            <a:pPr indent="0" lvl="0" marL="0" rtl="0" algn="l">
              <a:spcBef>
                <a:spcPts val="1200"/>
              </a:spcBef>
              <a:spcAft>
                <a:spcPts val="0"/>
              </a:spcAft>
              <a:buNone/>
            </a:pPr>
            <a:r>
              <a:rPr lang="en"/>
              <a:t>Simple Baseline - (bert-base-chinese would be enough)</a:t>
            </a:r>
            <a:endParaRPr/>
          </a:p>
          <a:p>
            <a:pPr indent="0" lvl="0" marL="457200" rtl="0" algn="l">
              <a:spcBef>
                <a:spcPts val="1200"/>
              </a:spcBef>
              <a:spcAft>
                <a:spcPts val="0"/>
              </a:spcAft>
              <a:buNone/>
            </a:pPr>
            <a:r>
              <a:rPr lang="en"/>
              <a:t>EM: Public 0.73508 (on Kaggle)</a:t>
            </a:r>
            <a:endParaRPr/>
          </a:p>
          <a:p>
            <a:pPr indent="0" lvl="0" marL="0" rtl="0" algn="l">
              <a:spcBef>
                <a:spcPts val="1200"/>
              </a:spcBef>
              <a:spcAft>
                <a:spcPts val="0"/>
              </a:spcAft>
              <a:buNone/>
            </a:pPr>
            <a:r>
              <a:rPr lang="en"/>
              <a:t>Strong Baseline - (You might need to explore other pretraining models)</a:t>
            </a:r>
            <a:endParaRPr/>
          </a:p>
          <a:p>
            <a:pPr indent="0" lvl="0" marL="457200" rtl="0" algn="l">
              <a:spcBef>
                <a:spcPts val="1200"/>
              </a:spcBef>
              <a:spcAft>
                <a:spcPts val="0"/>
              </a:spcAft>
              <a:buNone/>
            </a:pPr>
            <a:r>
              <a:rPr lang="en"/>
              <a:t>EM: Public 0.77396 (on Kaggle)</a:t>
            </a:r>
            <a:endParaRPr/>
          </a:p>
          <a:p>
            <a:pPr indent="0" lvl="0" marL="0" rtl="0" algn="l">
              <a:spcBef>
                <a:spcPts val="1200"/>
              </a:spcBef>
              <a:spcAft>
                <a:spcPts val="1200"/>
              </a:spcAft>
              <a:buNone/>
            </a:pPr>
            <a:r>
              <a:rPr lang="en"/>
              <a:t>For this homework, you can utilize the huggingface transformers package and pretrained model. You can adapt their </a:t>
            </a:r>
            <a:r>
              <a:rPr lang="en" u="sng">
                <a:solidFill>
                  <a:schemeClr val="hlink"/>
                </a:solidFill>
                <a:hlinkClick r:id="rId3"/>
              </a:rPr>
              <a:t>example scripts</a:t>
            </a:r>
            <a:r>
              <a:rPr lang="en"/>
              <a:t> to our task</a:t>
            </a:r>
            <a:endParaRPr i="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Logistics</a:t>
            </a:r>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Grading</a:t>
            </a:r>
            <a:endParaRPr/>
          </a:p>
        </p:txBody>
      </p:sp>
      <p:sp>
        <p:nvSpPr>
          <p:cNvPr id="172" name="Google Shape;172;p31"/>
          <p:cNvSpPr txBox="1"/>
          <p:nvPr>
            <p:ph idx="1" type="body"/>
          </p:nvPr>
        </p:nvSpPr>
        <p:spPr>
          <a:xfrm>
            <a:off x="311700" y="1017725"/>
            <a:ext cx="8520600" cy="3885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Model Performance (10%)</a:t>
            </a:r>
            <a:endParaRPr sz="2000"/>
          </a:p>
          <a:p>
            <a:pPr indent="-349250" lvl="1" marL="914400" rtl="0" algn="l">
              <a:spcBef>
                <a:spcPts val="0"/>
              </a:spcBef>
              <a:spcAft>
                <a:spcPts val="0"/>
              </a:spcAft>
              <a:buSzPts val="1900"/>
              <a:buFont typeface="Times New Roman"/>
              <a:buChar char="○"/>
            </a:pPr>
            <a:r>
              <a:rPr lang="en" sz="2000"/>
              <a:t>Your model passes the simple baseline on the public test set (2%) and the private test set (3%) on kaggle</a:t>
            </a:r>
            <a:endParaRPr sz="2000"/>
          </a:p>
          <a:p>
            <a:pPr indent="-355600" lvl="1" marL="914400" rtl="0" algn="l">
              <a:spcBef>
                <a:spcPts val="0"/>
              </a:spcBef>
              <a:spcAft>
                <a:spcPts val="0"/>
              </a:spcAft>
              <a:buSzPts val="2000"/>
              <a:buChar char="○"/>
            </a:pPr>
            <a:r>
              <a:rPr lang="en" sz="2000"/>
              <a:t>Your model passes the strong baseline on the public test set (2%) and the private test set (3%) on kaggle</a:t>
            </a:r>
            <a:endParaRPr sz="2000"/>
          </a:p>
          <a:p>
            <a:pPr indent="-355600" lvl="1" marL="914400" rtl="0" algn="l">
              <a:spcBef>
                <a:spcPts val="0"/>
              </a:spcBef>
              <a:spcAft>
                <a:spcPts val="0"/>
              </a:spcAft>
              <a:buSzPts val="2000"/>
              <a:buChar char="○"/>
            </a:pPr>
            <a:r>
              <a:rPr lang="en" sz="2000"/>
              <a:t>0 point if we can’t reproduce your submission using </a:t>
            </a:r>
            <a:r>
              <a:rPr lang="en" sz="2000">
                <a:solidFill>
                  <a:schemeClr val="dk1"/>
                </a:solidFill>
                <a:latin typeface="Ubuntu Mono"/>
                <a:ea typeface="Ubuntu Mono"/>
                <a:cs typeface="Ubuntu Mono"/>
                <a:sym typeface="Ubuntu Mono"/>
              </a:rPr>
              <a:t>run.sh</a:t>
            </a:r>
            <a:endParaRPr sz="2000"/>
          </a:p>
          <a:p>
            <a:pPr indent="-355600" lvl="0" marL="457200" rtl="0" algn="l">
              <a:spcBef>
                <a:spcPts val="0"/>
              </a:spcBef>
              <a:spcAft>
                <a:spcPts val="0"/>
              </a:spcAft>
              <a:buClr>
                <a:schemeClr val="dk1"/>
              </a:buClr>
              <a:buSzPts val="2000"/>
              <a:buChar char="●"/>
            </a:pPr>
            <a:r>
              <a:rPr lang="en" sz="2000">
                <a:solidFill>
                  <a:schemeClr val="dk1"/>
                </a:solidFill>
              </a:rPr>
              <a:t>Format (1%)</a:t>
            </a:r>
            <a:endParaRPr sz="2000">
              <a:solidFill>
                <a:schemeClr val="dk1"/>
              </a:solidFill>
            </a:endParaRPr>
          </a:p>
          <a:p>
            <a:pPr indent="-355600" lvl="1" marL="914400" rtl="0" algn="l">
              <a:spcBef>
                <a:spcPts val="0"/>
              </a:spcBef>
              <a:spcAft>
                <a:spcPts val="0"/>
              </a:spcAft>
              <a:buClr>
                <a:schemeClr val="dk1"/>
              </a:buClr>
              <a:buSzPts val="2000"/>
              <a:buChar char="○"/>
            </a:pPr>
            <a:r>
              <a:rPr lang="en" sz="2000">
                <a:solidFill>
                  <a:schemeClr val="dk1"/>
                </a:solidFill>
              </a:rPr>
              <a:t>TA can run the grading script without human intervention.</a:t>
            </a:r>
            <a:endParaRPr sz="2000">
              <a:solidFill>
                <a:schemeClr val="dk1"/>
              </a:solidFill>
            </a:endParaRPr>
          </a:p>
          <a:p>
            <a:pPr indent="-355600" lvl="0" marL="457200" rtl="0" algn="l">
              <a:spcBef>
                <a:spcPts val="0"/>
              </a:spcBef>
              <a:spcAft>
                <a:spcPts val="0"/>
              </a:spcAft>
              <a:buSzPts val="2000"/>
              <a:buChar char="●"/>
            </a:pPr>
            <a:r>
              <a:rPr lang="en" sz="2000"/>
              <a:t>Report (9% + 2% Bonus)</a:t>
            </a:r>
            <a:endParaRPr sz="2000"/>
          </a:p>
          <a:p>
            <a:pPr indent="-355600" lvl="1" marL="914400" rtl="0" algn="l">
              <a:spcBef>
                <a:spcPts val="0"/>
              </a:spcBef>
              <a:spcAft>
                <a:spcPts val="0"/>
              </a:spcAft>
              <a:buSzPts val="2000"/>
              <a:buChar char="○"/>
            </a:pPr>
            <a:r>
              <a:rPr lang="en" sz="2000"/>
              <a:t>In PDF format!</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Links</a:t>
            </a:r>
            <a:endParaRPr/>
          </a:p>
        </p:txBody>
      </p:sp>
      <p:sp>
        <p:nvSpPr>
          <p:cNvPr id="69" name="Google Shape;69;p14"/>
          <p:cNvSpPr txBox="1"/>
          <p:nvPr>
            <p:ph idx="1" type="body"/>
          </p:nvPr>
        </p:nvSpPr>
        <p:spPr>
          <a:xfrm>
            <a:off x="311700" y="1456350"/>
            <a:ext cx="8520600" cy="3552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NTU COOL</a:t>
            </a:r>
            <a:endParaRPr/>
          </a:p>
          <a:p>
            <a:pPr indent="0" lvl="0" marL="0" rtl="0" algn="l">
              <a:spcBef>
                <a:spcPts val="1200"/>
              </a:spcBef>
              <a:spcAft>
                <a:spcPts val="0"/>
              </a:spcAft>
              <a:buNone/>
            </a:pPr>
            <a:r>
              <a:rPr lang="en" u="sng">
                <a:solidFill>
                  <a:schemeClr val="hlink"/>
                </a:solidFill>
                <a:hlinkClick r:id="rId4"/>
              </a:rPr>
              <a:t>討論區</a:t>
            </a:r>
            <a:endParaRPr/>
          </a:p>
          <a:p>
            <a:pPr indent="0" lvl="0" marL="0" rtl="0" algn="l">
              <a:spcBef>
                <a:spcPts val="1200"/>
              </a:spcBef>
              <a:spcAft>
                <a:spcPts val="0"/>
              </a:spcAft>
              <a:buNone/>
            </a:pPr>
            <a:r>
              <a:rPr lang="en" u="sng">
                <a:solidFill>
                  <a:schemeClr val="hlink"/>
                </a:solidFill>
                <a:hlinkClick r:id="rId5"/>
              </a:rPr>
              <a:t>說明影片</a:t>
            </a:r>
            <a:endParaRPr/>
          </a:p>
          <a:p>
            <a:pPr indent="0" lvl="0" marL="0" rtl="0" algn="l">
              <a:spcBef>
                <a:spcPts val="1200"/>
              </a:spcBef>
              <a:spcAft>
                <a:spcPts val="0"/>
              </a:spcAft>
              <a:buClr>
                <a:schemeClr val="dk1"/>
              </a:buClr>
              <a:buSzPts val="1100"/>
              <a:buFont typeface="Arial"/>
              <a:buNone/>
            </a:pPr>
            <a:r>
              <a:rPr lang="en" u="sng">
                <a:solidFill>
                  <a:schemeClr val="hlink"/>
                </a:solidFill>
                <a:hlinkClick r:id="rId6"/>
              </a:rPr>
              <a:t>adl-ta@csie.ntu.edu.tw</a:t>
            </a:r>
            <a:endParaRPr/>
          </a:p>
          <a:p>
            <a:pPr indent="0" lvl="0" marL="0" rtl="0" algn="l">
              <a:spcBef>
                <a:spcPts val="1200"/>
              </a:spcBef>
              <a:spcAft>
                <a:spcPts val="0"/>
              </a:spcAft>
              <a:buNone/>
            </a:pPr>
            <a:r>
              <a:rPr lang="en"/>
              <a:t>TA Hours:</a:t>
            </a:r>
            <a:endParaRPr/>
          </a:p>
          <a:p>
            <a:pPr indent="-355600" lvl="0" marL="914400" rtl="0" algn="l">
              <a:spcBef>
                <a:spcPts val="1200"/>
              </a:spcBef>
              <a:spcAft>
                <a:spcPts val="0"/>
              </a:spcAft>
              <a:buSzPts val="2000"/>
              <a:buChar char="●"/>
            </a:pPr>
            <a:r>
              <a:rPr lang="en" sz="2000">
                <a:solidFill>
                  <a:srgbClr val="636363"/>
                </a:solidFill>
                <a:latin typeface="Arial"/>
                <a:ea typeface="Arial"/>
                <a:cs typeface="Arial"/>
                <a:sym typeface="Arial"/>
              </a:rPr>
              <a:t>星期二 3:00 pm ~ 4:30pm @ </a:t>
            </a:r>
            <a:r>
              <a:rPr lang="en" sz="2000" u="sng">
                <a:solidFill>
                  <a:schemeClr val="hlink"/>
                </a:solidFill>
                <a:latin typeface="Arial"/>
                <a:ea typeface="Arial"/>
                <a:cs typeface="Arial"/>
                <a:sym typeface="Arial"/>
                <a:hlinkClick r:id="rId7"/>
              </a:rPr>
              <a:t>Google Meet (Online)</a:t>
            </a:r>
            <a:endParaRPr b="1" sz="2000">
              <a:solidFill>
                <a:srgbClr val="636363"/>
              </a:solidFill>
              <a:latin typeface="Arial"/>
              <a:ea typeface="Arial"/>
              <a:cs typeface="Arial"/>
              <a:sym typeface="Arial"/>
            </a:endParaRPr>
          </a:p>
          <a:p>
            <a:pPr indent="-355600" lvl="0" marL="914400" rtl="0" algn="l">
              <a:spcBef>
                <a:spcPts val="0"/>
              </a:spcBef>
              <a:spcAft>
                <a:spcPts val="0"/>
              </a:spcAft>
              <a:buSzPts val="2000"/>
              <a:buChar char="●"/>
            </a:pPr>
            <a:r>
              <a:rPr lang="en" sz="2000">
                <a:solidFill>
                  <a:srgbClr val="636363"/>
                </a:solidFill>
                <a:latin typeface="Arial"/>
                <a:ea typeface="Arial"/>
                <a:cs typeface="Arial"/>
                <a:sym typeface="Arial"/>
              </a:rPr>
              <a:t>星期四 4:00 pm ~ 5:30pm @ </a:t>
            </a:r>
            <a:r>
              <a:rPr lang="en" sz="2000" u="sng">
                <a:solidFill>
                  <a:schemeClr val="hlink"/>
                </a:solidFill>
                <a:latin typeface="Arial"/>
                <a:ea typeface="Arial"/>
                <a:cs typeface="Arial"/>
                <a:sym typeface="Arial"/>
                <a:hlinkClick r:id="rId8"/>
              </a:rPr>
              <a:t>Google Meet (Online)</a:t>
            </a:r>
            <a:r>
              <a:rPr lang="en" sz="2000">
                <a:solidFill>
                  <a:srgbClr val="636363"/>
                </a:solidFill>
                <a:latin typeface="Arial"/>
                <a:ea typeface="Arial"/>
                <a:cs typeface="Arial"/>
                <a:sym typeface="Arial"/>
              </a:rPr>
              <a:t> </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Code/Scripts/Report/Result Submission</a:t>
            </a:r>
            <a:endParaRPr/>
          </a:p>
        </p:txBody>
      </p:sp>
      <p:sp>
        <p:nvSpPr>
          <p:cNvPr id="178" name="Google Shape;178;p3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Zip your folder into a single </a:t>
            </a:r>
            <a:r>
              <a:rPr b="1" lang="en">
                <a:solidFill>
                  <a:srgbClr val="CC0000"/>
                </a:solidFill>
                <a:highlight>
                  <a:srgbClr val="FFF2CC"/>
                </a:highlight>
              </a:rPr>
              <a:t>.zip</a:t>
            </a:r>
            <a:r>
              <a:rPr lang="en"/>
              <a:t> file.</a:t>
            </a:r>
            <a:endParaRPr/>
          </a:p>
          <a:p>
            <a:pPr indent="-342900" lvl="0" marL="457200" rtl="0" algn="l">
              <a:spcBef>
                <a:spcPts val="0"/>
              </a:spcBef>
              <a:spcAft>
                <a:spcPts val="0"/>
              </a:spcAft>
              <a:buSzPts val="1800"/>
              <a:buChar char="●"/>
            </a:pPr>
            <a:r>
              <a:rPr lang="en"/>
              <a:t>Submit to NTU Cool.</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File Layout</a:t>
            </a:r>
            <a:endParaRPr/>
          </a:p>
        </p:txBody>
      </p:sp>
      <p:sp>
        <p:nvSpPr>
          <p:cNvPr id="184" name="Google Shape;184;p33"/>
          <p:cNvSpPr txBox="1"/>
          <p:nvPr>
            <p:ph idx="1" type="body"/>
          </p:nvPr>
        </p:nvSpPr>
        <p:spPr>
          <a:xfrm>
            <a:off x="311700" y="1225225"/>
            <a:ext cx="8520600" cy="358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Your zip must contain files (case sensitive):</a:t>
            </a:r>
            <a:endParaRPr/>
          </a:p>
          <a:p>
            <a:pPr indent="-342900" lvl="0" marL="457200" rtl="0" algn="l">
              <a:spcBef>
                <a:spcPts val="1200"/>
              </a:spcBef>
              <a:spcAft>
                <a:spcPts val="0"/>
              </a:spcAft>
              <a:buSzPts val="1800"/>
              <a:buFont typeface="Ubuntu Mono"/>
              <a:buChar char="●"/>
            </a:pPr>
            <a:r>
              <a:rPr lang="en" sz="1800">
                <a:highlight>
                  <a:srgbClr val="F3F3F3"/>
                </a:highlight>
                <a:latin typeface="Ubuntu Mono"/>
                <a:ea typeface="Ubuntu Mono"/>
                <a:cs typeface="Ubuntu Mono"/>
                <a:sym typeface="Ubuntu Mono"/>
              </a:rPr>
              <a:t>/[student id (lower-cased)]/</a:t>
            </a:r>
            <a:r>
              <a:rPr lang="en" sz="1800">
                <a:latin typeface="Ubuntu Mono"/>
                <a:ea typeface="Ubuntu Mono"/>
                <a:cs typeface="Ubuntu Mono"/>
                <a:sym typeface="Ubuntu Mono"/>
              </a:rPr>
              <a:t>, </a:t>
            </a:r>
            <a:r>
              <a:rPr lang="en" sz="1800"/>
              <a:t>ex.</a:t>
            </a:r>
            <a:r>
              <a:rPr lang="en" sz="1800">
                <a:latin typeface="Ubuntu Mono"/>
                <a:ea typeface="Ubuntu Mono"/>
                <a:cs typeface="Ubuntu Mono"/>
                <a:sym typeface="Ubuntu Mono"/>
              </a:rPr>
              <a:t> </a:t>
            </a:r>
            <a:r>
              <a:rPr lang="en" sz="1800">
                <a:highlight>
                  <a:srgbClr val="F3F3F3"/>
                </a:highlight>
                <a:latin typeface="Ubuntu Mono"/>
                <a:ea typeface="Ubuntu Mono"/>
                <a:cs typeface="Ubuntu Mono"/>
                <a:sym typeface="Ubuntu Mono"/>
              </a:rPr>
              <a:t>/r12922000/</a:t>
            </a:r>
            <a:r>
              <a:rPr lang="en" sz="1800">
                <a:latin typeface="Ubuntu Mono"/>
                <a:ea typeface="Ubuntu Mono"/>
                <a:cs typeface="Ubuntu Mono"/>
                <a:sym typeface="Ubuntu Mono"/>
              </a:rPr>
              <a:t>, </a:t>
            </a:r>
            <a:r>
              <a:rPr lang="en" sz="1800"/>
              <a:t>no brackets</a:t>
            </a:r>
            <a:endParaRPr sz="1800">
              <a:latin typeface="Ubuntu Mono"/>
              <a:ea typeface="Ubuntu Mono"/>
              <a:cs typeface="Ubuntu Mono"/>
              <a:sym typeface="Ubuntu Mono"/>
            </a:endParaRPr>
          </a:p>
          <a:p>
            <a:pPr indent="-342900" lvl="1" marL="914400" rtl="0" algn="l">
              <a:spcBef>
                <a:spcPts val="0"/>
              </a:spcBef>
              <a:spcAft>
                <a:spcPts val="0"/>
              </a:spcAft>
              <a:buSzPts val="1800"/>
              <a:buFont typeface="Ubuntu Mono"/>
              <a:buChar char="○"/>
            </a:pPr>
            <a:r>
              <a:rPr lang="en" sz="1800">
                <a:latin typeface="Ubuntu Mono"/>
                <a:ea typeface="Ubuntu Mono"/>
                <a:cs typeface="Ubuntu Mono"/>
                <a:sym typeface="Ubuntu Mono"/>
              </a:rPr>
              <a:t>run.sh</a:t>
            </a:r>
            <a:endParaRPr sz="1800">
              <a:solidFill>
                <a:schemeClr val="dk1"/>
              </a:solidFill>
              <a:latin typeface="Ubuntu Mono"/>
              <a:ea typeface="Ubuntu Mono"/>
              <a:cs typeface="Ubuntu Mono"/>
              <a:sym typeface="Ubuntu Mono"/>
            </a:endParaRPr>
          </a:p>
          <a:p>
            <a:pPr indent="-342900" lvl="1" marL="914400" rtl="0" algn="l">
              <a:spcBef>
                <a:spcPts val="0"/>
              </a:spcBef>
              <a:spcAft>
                <a:spcPts val="0"/>
              </a:spcAft>
              <a:buSzPts val="1800"/>
              <a:buFont typeface="Ubuntu Mono"/>
              <a:buChar char="○"/>
            </a:pPr>
            <a:r>
              <a:rPr lang="en" sz="1800">
                <a:latin typeface="Ubuntu Mono"/>
                <a:ea typeface="Ubuntu Mono"/>
                <a:cs typeface="Ubuntu Mono"/>
                <a:sym typeface="Ubuntu Mono"/>
              </a:rPr>
              <a:t>README.md</a:t>
            </a:r>
            <a:endParaRPr sz="1800">
              <a:latin typeface="Ubuntu Mono"/>
              <a:ea typeface="Ubuntu Mono"/>
              <a:cs typeface="Ubuntu Mono"/>
              <a:sym typeface="Ubuntu Mono"/>
            </a:endParaRPr>
          </a:p>
          <a:p>
            <a:pPr indent="-342900" lvl="1" marL="914400" rtl="0" algn="l">
              <a:spcBef>
                <a:spcPts val="0"/>
              </a:spcBef>
              <a:spcAft>
                <a:spcPts val="0"/>
              </a:spcAft>
              <a:buSzPts val="1800"/>
              <a:buFont typeface="Ubuntu Mono"/>
              <a:buChar char="○"/>
            </a:pPr>
            <a:r>
              <a:rPr lang="en" sz="1800">
                <a:latin typeface="Ubuntu Mono"/>
                <a:ea typeface="Ubuntu Mono"/>
                <a:cs typeface="Ubuntu Mono"/>
                <a:sym typeface="Ubuntu Mono"/>
              </a:rPr>
              <a:t>report.pdf</a:t>
            </a:r>
            <a:endParaRPr sz="1800">
              <a:latin typeface="Ubuntu Mono"/>
              <a:ea typeface="Ubuntu Mono"/>
              <a:cs typeface="Ubuntu Mono"/>
              <a:sym typeface="Ubuntu Mono"/>
            </a:endParaRPr>
          </a:p>
          <a:p>
            <a:pPr indent="-342900" lvl="1" marL="914400" rtl="0" algn="l">
              <a:spcBef>
                <a:spcPts val="0"/>
              </a:spcBef>
              <a:spcAft>
                <a:spcPts val="0"/>
              </a:spcAft>
              <a:buSzPts val="1800"/>
              <a:buFont typeface="Ubuntu Mono"/>
              <a:buChar char="○"/>
            </a:pPr>
            <a:r>
              <a:rPr lang="en" sz="1800">
                <a:latin typeface="Ubuntu Mono"/>
                <a:ea typeface="Ubuntu Mono"/>
                <a:cs typeface="Ubuntu Mono"/>
                <a:sym typeface="Ubuntu Mono"/>
              </a:rPr>
              <a:t>download.sh</a:t>
            </a:r>
            <a:endParaRPr sz="1800">
              <a:latin typeface="Ubuntu Mono"/>
              <a:ea typeface="Ubuntu Mono"/>
              <a:cs typeface="Ubuntu Mono"/>
              <a:sym typeface="Ubuntu Mono"/>
            </a:endParaRPr>
          </a:p>
          <a:p>
            <a:pPr indent="-342900" lvl="1" marL="914400" rtl="0" algn="l">
              <a:spcBef>
                <a:spcPts val="0"/>
              </a:spcBef>
              <a:spcAft>
                <a:spcPts val="0"/>
              </a:spcAft>
              <a:buSzPts val="1800"/>
              <a:buFont typeface="Ubuntu Mono"/>
              <a:buChar char="○"/>
            </a:pPr>
            <a:r>
              <a:rPr lang="en" sz="1800"/>
              <a:t>Any other code/script.</a:t>
            </a:r>
            <a:endParaRPr sz="1800">
              <a:latin typeface="Ubuntu Mono"/>
              <a:ea typeface="Ubuntu Mono"/>
              <a:cs typeface="Ubuntu Mono"/>
              <a:sym typeface="Ubuntu Mono"/>
            </a:endParaRPr>
          </a:p>
          <a:p>
            <a:pPr indent="-342900" lvl="0" marL="457200" rtl="0" algn="l">
              <a:spcBef>
                <a:spcPts val="0"/>
              </a:spcBef>
              <a:spcAft>
                <a:spcPts val="0"/>
              </a:spcAft>
              <a:buClr>
                <a:srgbClr val="FF0000"/>
              </a:buClr>
              <a:buSzPts val="1800"/>
              <a:buChar char="●"/>
            </a:pPr>
            <a:r>
              <a:rPr lang="en">
                <a:solidFill>
                  <a:srgbClr val="FF0000"/>
                </a:solidFill>
              </a:rPr>
              <a:t>Do not upload training, validation, testing data and model to COOL.</a:t>
            </a:r>
            <a:endParaRPr>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Submission Files - download.sh</a:t>
            </a:r>
            <a:endParaRPr/>
          </a:p>
        </p:txBody>
      </p:sp>
      <p:sp>
        <p:nvSpPr>
          <p:cNvPr id="190" name="Google Shape;190;p34"/>
          <p:cNvSpPr txBox="1"/>
          <p:nvPr>
            <p:ph idx="1" type="body"/>
          </p:nvPr>
        </p:nvSpPr>
        <p:spPr>
          <a:xfrm>
            <a:off x="311700" y="1152475"/>
            <a:ext cx="8520600" cy="3826800"/>
          </a:xfrm>
          <a:prstGeom prst="rect">
            <a:avLst/>
          </a:prstGeom>
        </p:spPr>
        <p:txBody>
          <a:bodyPr anchorCtr="0" anchor="t" bIns="91425" lIns="91425" spcFirstLastPara="1" rIns="91425" wrap="square" tIns="91425">
            <a:normAutofit fontScale="92500" lnSpcReduction="10000"/>
          </a:bodyPr>
          <a:lstStyle/>
          <a:p>
            <a:pPr indent="-340201" lvl="0" marL="457200" rtl="0" algn="l">
              <a:spcBef>
                <a:spcPts val="0"/>
              </a:spcBef>
              <a:spcAft>
                <a:spcPts val="0"/>
              </a:spcAft>
              <a:buClr>
                <a:schemeClr val="dk1"/>
              </a:buClr>
              <a:buSzPct val="100000"/>
              <a:buFont typeface="Ubuntu Mono"/>
              <a:buChar char="●"/>
            </a:pPr>
            <a:r>
              <a:rPr lang="en" sz="1900">
                <a:solidFill>
                  <a:schemeClr val="dk1"/>
                </a:solidFill>
                <a:latin typeface="Ubuntu Mono"/>
                <a:ea typeface="Ubuntu Mono"/>
                <a:cs typeface="Ubuntu Mono"/>
                <a:sym typeface="Ubuntu Mono"/>
              </a:rPr>
              <a:t>download.sh </a:t>
            </a:r>
            <a:r>
              <a:rPr lang="en" sz="1900">
                <a:solidFill>
                  <a:schemeClr val="dk1"/>
                </a:solidFill>
              </a:rPr>
              <a:t>to download your model.</a:t>
            </a:r>
            <a:endParaRPr sz="1900">
              <a:solidFill>
                <a:schemeClr val="dk1"/>
              </a:solidFill>
            </a:endParaRPr>
          </a:p>
          <a:p>
            <a:pPr indent="-340201" lvl="1" marL="914400" rtl="0" algn="l">
              <a:spcBef>
                <a:spcPts val="0"/>
              </a:spcBef>
              <a:spcAft>
                <a:spcPts val="0"/>
              </a:spcAft>
              <a:buClr>
                <a:schemeClr val="dk1"/>
              </a:buClr>
              <a:buSzPct val="100000"/>
              <a:buChar char="○"/>
            </a:pPr>
            <a:r>
              <a:rPr lang="en" sz="1900">
                <a:solidFill>
                  <a:schemeClr val="dk1"/>
                </a:solidFill>
              </a:rPr>
              <a:t>Do not modify your file after deadline, or it will be seen as cheating.</a:t>
            </a:r>
            <a:endParaRPr sz="1900">
              <a:solidFill>
                <a:schemeClr val="dk1"/>
              </a:solidFill>
            </a:endParaRPr>
          </a:p>
          <a:p>
            <a:pPr indent="-340201" lvl="1" marL="914400" rtl="0" algn="l">
              <a:spcBef>
                <a:spcPts val="0"/>
              </a:spcBef>
              <a:spcAft>
                <a:spcPts val="0"/>
              </a:spcAft>
              <a:buClr>
                <a:schemeClr val="dk1"/>
              </a:buClr>
              <a:buSzPct val="100000"/>
              <a:buChar char="○"/>
            </a:pPr>
            <a:r>
              <a:rPr lang="en" sz="1900">
                <a:solidFill>
                  <a:schemeClr val="dk1"/>
                </a:solidFill>
              </a:rPr>
              <a:t>Keep the URLs in </a:t>
            </a:r>
            <a:r>
              <a:rPr lang="en" sz="1900">
                <a:solidFill>
                  <a:schemeClr val="dk1"/>
                </a:solidFill>
                <a:latin typeface="Ubuntu Mono"/>
                <a:ea typeface="Ubuntu Mono"/>
                <a:cs typeface="Ubuntu Mono"/>
                <a:sym typeface="Ubuntu Mono"/>
              </a:rPr>
              <a:t>download.sh</a:t>
            </a:r>
            <a:r>
              <a:rPr lang="en" sz="1900">
                <a:solidFill>
                  <a:schemeClr val="dk1"/>
                </a:solidFill>
              </a:rPr>
              <a:t> valid for at least 2 weeks after deadline. </a:t>
            </a:r>
            <a:endParaRPr sz="1900">
              <a:solidFill>
                <a:schemeClr val="dk1"/>
              </a:solidFill>
            </a:endParaRPr>
          </a:p>
          <a:p>
            <a:pPr indent="-340201" lvl="1" marL="914400" rtl="0" algn="l">
              <a:spcBef>
                <a:spcPts val="0"/>
              </a:spcBef>
              <a:spcAft>
                <a:spcPts val="0"/>
              </a:spcAft>
              <a:buClr>
                <a:schemeClr val="dk1"/>
              </a:buClr>
              <a:buSzPct val="100000"/>
              <a:buChar char="○"/>
            </a:pPr>
            <a:r>
              <a:rPr lang="en" sz="1900">
                <a:solidFill>
                  <a:schemeClr val="dk1"/>
                </a:solidFill>
              </a:rPr>
              <a:t>Do not do things more than downloading. Otherwise, your </a:t>
            </a:r>
            <a:r>
              <a:rPr lang="en" sz="1900">
                <a:solidFill>
                  <a:schemeClr val="dk1"/>
                </a:solidFill>
                <a:latin typeface="Ubuntu Mono"/>
                <a:ea typeface="Ubuntu Mono"/>
                <a:cs typeface="Ubuntu Mono"/>
                <a:sym typeface="Ubuntu Mono"/>
              </a:rPr>
              <a:t>download.sh</a:t>
            </a:r>
            <a:r>
              <a:rPr lang="en" sz="1900">
                <a:solidFill>
                  <a:schemeClr val="dk1"/>
                </a:solidFill>
              </a:rPr>
              <a:t> may be killed.</a:t>
            </a:r>
            <a:endParaRPr sz="1900">
              <a:solidFill>
                <a:schemeClr val="dk1"/>
              </a:solidFill>
            </a:endParaRPr>
          </a:p>
          <a:p>
            <a:pPr indent="-340201" lvl="1" marL="914400" rtl="0" algn="l">
              <a:spcBef>
                <a:spcPts val="0"/>
              </a:spcBef>
              <a:spcAft>
                <a:spcPts val="0"/>
              </a:spcAft>
              <a:buClr>
                <a:schemeClr val="dk1"/>
              </a:buClr>
              <a:buSzPct val="100000"/>
              <a:buChar char="○"/>
            </a:pPr>
            <a:r>
              <a:rPr lang="en" sz="1900">
                <a:solidFill>
                  <a:schemeClr val="dk1"/>
                </a:solidFill>
              </a:rPr>
              <a:t>You can download at most </a:t>
            </a:r>
            <a:r>
              <a:rPr lang="en" sz="1900"/>
              <a:t>4</a:t>
            </a:r>
            <a:r>
              <a:rPr lang="en" sz="1900">
                <a:solidFill>
                  <a:schemeClr val="dk1"/>
                </a:solidFill>
              </a:rPr>
              <a:t>G, and </a:t>
            </a:r>
            <a:r>
              <a:rPr lang="en" sz="1900">
                <a:solidFill>
                  <a:schemeClr val="dk1"/>
                </a:solidFill>
                <a:latin typeface="Ubuntu Mono"/>
                <a:ea typeface="Ubuntu Mono"/>
                <a:cs typeface="Ubuntu Mono"/>
                <a:sym typeface="Ubuntu Mono"/>
              </a:rPr>
              <a:t>download.sh </a:t>
            </a:r>
            <a:r>
              <a:rPr lang="en" sz="1900">
                <a:solidFill>
                  <a:schemeClr val="dk1"/>
                </a:solidFill>
              </a:rPr>
              <a:t>should finish within 1 hour. (At csie dept with maximum 10MB/s bandwidth)</a:t>
            </a:r>
            <a:endParaRPr sz="1900">
              <a:solidFill>
                <a:schemeClr val="dk1"/>
              </a:solidFill>
            </a:endParaRPr>
          </a:p>
          <a:p>
            <a:pPr indent="-340201" lvl="0" marL="457200" rtl="0" algn="l">
              <a:lnSpc>
                <a:spcPct val="150000"/>
              </a:lnSpc>
              <a:spcBef>
                <a:spcPts val="1000"/>
              </a:spcBef>
              <a:spcAft>
                <a:spcPts val="0"/>
              </a:spcAft>
              <a:buClr>
                <a:schemeClr val="dk1"/>
              </a:buClr>
              <a:buSzPct val="100000"/>
              <a:buChar char="●"/>
            </a:pPr>
            <a:r>
              <a:rPr lang="en" sz="1900">
                <a:solidFill>
                  <a:schemeClr val="dk1"/>
                </a:solidFill>
              </a:rPr>
              <a:t>You can upload your model to </a:t>
            </a:r>
            <a:r>
              <a:rPr lang="en" sz="1900" u="sng">
                <a:solidFill>
                  <a:schemeClr val="hlink"/>
                </a:solidFill>
                <a:hlinkClick r:id="rId3"/>
              </a:rPr>
              <a:t>Dropbox</a:t>
            </a:r>
            <a:r>
              <a:rPr lang="en" sz="1900">
                <a:solidFill>
                  <a:schemeClr val="dk1"/>
                </a:solidFill>
              </a:rPr>
              <a:t>. (see </a:t>
            </a:r>
            <a:r>
              <a:rPr lang="en" sz="1900" u="sng">
                <a:solidFill>
                  <a:schemeClr val="hlink"/>
                </a:solidFill>
                <a:hlinkClick r:id="rId4"/>
              </a:rPr>
              <a:t>tutorial</a:t>
            </a:r>
            <a:r>
              <a:rPr lang="en" sz="1900">
                <a:solidFill>
                  <a:schemeClr val="dk1"/>
                </a:solidFill>
              </a:rPr>
              <a:t>)</a:t>
            </a:r>
            <a:endParaRPr sz="1900">
              <a:solidFill>
                <a:schemeClr val="dk1"/>
              </a:solidFill>
            </a:endParaRPr>
          </a:p>
          <a:p>
            <a:pPr indent="-340201" lvl="0" marL="457200" rtl="0" algn="l">
              <a:lnSpc>
                <a:spcPct val="150000"/>
              </a:lnSpc>
              <a:spcBef>
                <a:spcPts val="0"/>
              </a:spcBef>
              <a:spcAft>
                <a:spcPts val="0"/>
              </a:spcAft>
              <a:buClr>
                <a:schemeClr val="dk1"/>
              </a:buClr>
              <a:buSzPct val="100000"/>
              <a:buChar char="●"/>
            </a:pPr>
            <a:r>
              <a:rPr lang="en" sz="1900"/>
              <a:t>You can use </a:t>
            </a:r>
            <a:r>
              <a:rPr b="1" lang="en" sz="1900"/>
              <a:t>gdown</a:t>
            </a:r>
            <a:r>
              <a:rPr lang="en" sz="1900"/>
              <a:t> to download you model from Google Drive (please make sure we have the access to download)</a:t>
            </a:r>
            <a:endParaRPr sz="1900"/>
          </a:p>
          <a:p>
            <a:pPr indent="-340201" lvl="0" marL="457200" rtl="0" algn="l">
              <a:lnSpc>
                <a:spcPct val="150000"/>
              </a:lnSpc>
              <a:spcBef>
                <a:spcPts val="0"/>
              </a:spcBef>
              <a:spcAft>
                <a:spcPts val="0"/>
              </a:spcAft>
              <a:buClr>
                <a:schemeClr val="dk1"/>
              </a:buClr>
              <a:buSzPct val="100000"/>
              <a:buChar char="●"/>
            </a:pPr>
            <a:r>
              <a:rPr lang="en" sz="1900">
                <a:solidFill>
                  <a:schemeClr val="dk1"/>
                </a:solidFill>
              </a:rPr>
              <a:t>We will execute download.sh before predicting scripts.</a:t>
            </a:r>
            <a:endParaRPr sz="19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85000" lnSpcReduction="20000"/>
          </a:bodyPr>
          <a:lstStyle/>
          <a:p>
            <a:pPr indent="-331152" lvl="0" marL="457200" rtl="0" algn="l">
              <a:spcBef>
                <a:spcPts val="0"/>
              </a:spcBef>
              <a:spcAft>
                <a:spcPts val="0"/>
              </a:spcAft>
              <a:buSzPct val="100000"/>
              <a:buChar char="●"/>
            </a:pPr>
            <a:r>
              <a:rPr lang="en" sz="1900">
                <a:latin typeface="Ubuntu Mono"/>
                <a:ea typeface="Ubuntu Mono"/>
                <a:cs typeface="Ubuntu Mono"/>
                <a:sym typeface="Ubuntu Mono"/>
              </a:rPr>
              <a:t>run</a:t>
            </a:r>
            <a:r>
              <a:rPr lang="en" sz="1900">
                <a:latin typeface="Ubuntu Mono"/>
                <a:ea typeface="Ubuntu Mono"/>
                <a:cs typeface="Ubuntu Mono"/>
                <a:sym typeface="Ubuntu Mono"/>
              </a:rPr>
              <a:t>.sh</a:t>
            </a:r>
            <a:endParaRPr sz="1900"/>
          </a:p>
          <a:p>
            <a:pPr indent="-331152" lvl="0" marL="457200" rtl="0" algn="l">
              <a:spcBef>
                <a:spcPts val="0"/>
              </a:spcBef>
              <a:spcAft>
                <a:spcPts val="0"/>
              </a:spcAft>
              <a:buSzPct val="100000"/>
              <a:buChar char="●"/>
            </a:pPr>
            <a:r>
              <a:rPr lang="en" sz="1900"/>
              <a:t>Arguments:</a:t>
            </a:r>
            <a:endParaRPr sz="1900"/>
          </a:p>
          <a:p>
            <a:pPr indent="-331152" lvl="1" marL="914400" rtl="0" algn="l">
              <a:spcBef>
                <a:spcPts val="0"/>
              </a:spcBef>
              <a:spcAft>
                <a:spcPts val="0"/>
              </a:spcAft>
              <a:buSzPct val="100000"/>
              <a:buChar char="○"/>
            </a:pPr>
            <a:r>
              <a:rPr lang="en" sz="1900">
                <a:latin typeface="Ubuntu Mono"/>
                <a:ea typeface="Ubuntu Mono"/>
                <a:cs typeface="Ubuntu Mono"/>
                <a:sym typeface="Ubuntu Mono"/>
              </a:rPr>
              <a:t>"${1}"</a:t>
            </a:r>
            <a:r>
              <a:rPr lang="en" sz="1900"/>
              <a:t>: path to the context file.</a:t>
            </a:r>
            <a:endParaRPr sz="1900"/>
          </a:p>
          <a:p>
            <a:pPr indent="-331152" lvl="1" marL="914400" rtl="0" algn="l">
              <a:spcBef>
                <a:spcPts val="0"/>
              </a:spcBef>
              <a:spcAft>
                <a:spcPts val="0"/>
              </a:spcAft>
              <a:buSzPct val="100000"/>
              <a:buChar char="○"/>
            </a:pPr>
            <a:r>
              <a:rPr lang="en" sz="1900">
                <a:latin typeface="Ubuntu Mono"/>
                <a:ea typeface="Ubuntu Mono"/>
                <a:cs typeface="Ubuntu Mono"/>
                <a:sym typeface="Ubuntu Mono"/>
              </a:rPr>
              <a:t>"${2}"</a:t>
            </a:r>
            <a:r>
              <a:rPr lang="en" sz="1900"/>
              <a:t>: path to the testing file.</a:t>
            </a:r>
            <a:endParaRPr sz="1900">
              <a:latin typeface="Ubuntu Mono"/>
              <a:ea typeface="Ubuntu Mono"/>
              <a:cs typeface="Ubuntu Mono"/>
              <a:sym typeface="Ubuntu Mono"/>
            </a:endParaRPr>
          </a:p>
          <a:p>
            <a:pPr indent="-331152" lvl="1" marL="914400" rtl="0" algn="l">
              <a:spcBef>
                <a:spcPts val="0"/>
              </a:spcBef>
              <a:spcAft>
                <a:spcPts val="0"/>
              </a:spcAft>
              <a:buSzPct val="100000"/>
              <a:buChar char="○"/>
            </a:pPr>
            <a:r>
              <a:rPr lang="en" sz="1900">
                <a:latin typeface="Ubuntu Mono"/>
                <a:ea typeface="Ubuntu Mono"/>
                <a:cs typeface="Ubuntu Mono"/>
                <a:sym typeface="Ubuntu Mono"/>
              </a:rPr>
              <a:t>"${3}"</a:t>
            </a:r>
            <a:r>
              <a:rPr lang="en" sz="1900"/>
              <a:t>: path to the output predictions.</a:t>
            </a:r>
            <a:endParaRPr sz="1900"/>
          </a:p>
          <a:p>
            <a:pPr indent="-331152" lvl="0" marL="457200" rtl="0" algn="l">
              <a:spcBef>
                <a:spcPts val="0"/>
              </a:spcBef>
              <a:spcAft>
                <a:spcPts val="0"/>
              </a:spcAft>
              <a:buSzPct val="100000"/>
              <a:buChar char="●"/>
            </a:pPr>
            <a:r>
              <a:rPr lang="en" sz="1900"/>
              <a:t>TA will predict testing data as follow:</a:t>
            </a:r>
            <a:endParaRPr sz="1900"/>
          </a:p>
          <a:p>
            <a:pPr indent="-304523" lvl="1" marL="914400" rtl="0" algn="l">
              <a:spcBef>
                <a:spcPts val="0"/>
              </a:spcBef>
              <a:spcAft>
                <a:spcPts val="0"/>
              </a:spcAft>
              <a:buSzPct val="100000"/>
              <a:buFont typeface="Ubuntu Mono"/>
              <a:buChar char="○"/>
            </a:pPr>
            <a:r>
              <a:rPr lang="en" sz="1406">
                <a:latin typeface="Ubuntu Mono"/>
                <a:ea typeface="Ubuntu Mono"/>
                <a:cs typeface="Ubuntu Mono"/>
                <a:sym typeface="Ubuntu Mono"/>
              </a:rPr>
              <a:t>bash ./download.sh</a:t>
            </a:r>
            <a:endParaRPr sz="1406">
              <a:latin typeface="Ubuntu Mono"/>
              <a:ea typeface="Ubuntu Mono"/>
              <a:cs typeface="Ubuntu Mono"/>
              <a:sym typeface="Ubuntu Mono"/>
            </a:endParaRPr>
          </a:p>
          <a:p>
            <a:pPr indent="-304523" lvl="1" marL="914400" rtl="0" algn="l">
              <a:spcBef>
                <a:spcPts val="0"/>
              </a:spcBef>
              <a:spcAft>
                <a:spcPts val="0"/>
              </a:spcAft>
              <a:buSzPct val="100000"/>
              <a:buFont typeface="Ubuntu Mono"/>
              <a:buChar char="○"/>
            </a:pPr>
            <a:r>
              <a:rPr lang="en" sz="1406">
                <a:latin typeface="Ubuntu Mono"/>
                <a:ea typeface="Ubuntu Mono"/>
                <a:cs typeface="Ubuntu Mono"/>
                <a:sym typeface="Ubuntu Mono"/>
              </a:rPr>
              <a:t>bash ./run.sh /path/to/context.json /path/to/test.json  /path/to/pred/prediction.csv</a:t>
            </a:r>
            <a:endParaRPr sz="1406">
              <a:latin typeface="Ubuntu Mono"/>
              <a:ea typeface="Ubuntu Mono"/>
              <a:cs typeface="Ubuntu Mono"/>
              <a:sym typeface="Ubuntu Mono"/>
            </a:endParaRPr>
          </a:p>
          <a:p>
            <a:pPr indent="-336550" lvl="0" marL="457200" rtl="0" algn="l">
              <a:spcBef>
                <a:spcPts val="1000"/>
              </a:spcBef>
              <a:spcAft>
                <a:spcPts val="0"/>
              </a:spcAft>
              <a:buClr>
                <a:schemeClr val="dk1"/>
              </a:buClr>
              <a:buSzPct val="100000"/>
              <a:buChar char="●"/>
            </a:pPr>
            <a:r>
              <a:rPr lang="en" sz="2000">
                <a:solidFill>
                  <a:schemeClr val="dk1"/>
                </a:solidFill>
              </a:rPr>
              <a:t>Specify the Python version (</a:t>
            </a:r>
            <a:r>
              <a:rPr lang="en" sz="2000">
                <a:solidFill>
                  <a:srgbClr val="990000"/>
                </a:solidFill>
                <a:highlight>
                  <a:srgbClr val="FFF2CC"/>
                </a:highlight>
              </a:rPr>
              <a:t>3.8 or 3.9</a:t>
            </a:r>
            <a:r>
              <a:rPr lang="en" sz="2000">
                <a:solidFill>
                  <a:schemeClr val="dk1"/>
                </a:solidFill>
              </a:rPr>
              <a:t>) in the </a:t>
            </a:r>
            <a:r>
              <a:rPr lang="en" sz="2000">
                <a:solidFill>
                  <a:schemeClr val="dk1"/>
                </a:solidFill>
                <a:latin typeface="Ubuntu Mono"/>
                <a:ea typeface="Ubuntu Mono"/>
                <a:cs typeface="Ubuntu Mono"/>
                <a:sym typeface="Ubuntu Mono"/>
              </a:rPr>
              <a:t>.sh</a:t>
            </a:r>
            <a:r>
              <a:rPr lang="en" sz="2000">
                <a:solidFill>
                  <a:schemeClr val="dk1"/>
                </a:solidFill>
              </a:rPr>
              <a:t> file. </a:t>
            </a:r>
            <a:endParaRPr sz="2000">
              <a:solidFill>
                <a:schemeClr val="dk1"/>
              </a:solidFill>
            </a:endParaRPr>
          </a:p>
          <a:p>
            <a:pPr indent="-336550" lvl="1" marL="914400" rtl="0" algn="l">
              <a:spcBef>
                <a:spcPts val="0"/>
              </a:spcBef>
              <a:spcAft>
                <a:spcPts val="0"/>
              </a:spcAft>
              <a:buClr>
                <a:schemeClr val="dk1"/>
              </a:buClr>
              <a:buSzPct val="100000"/>
              <a:buChar char="○"/>
            </a:pPr>
            <a:r>
              <a:rPr lang="en" sz="2000">
                <a:solidFill>
                  <a:schemeClr val="dk1"/>
                </a:solidFill>
              </a:rPr>
              <a:t>Default python version would be 3.8</a:t>
            </a:r>
            <a:endParaRPr sz="2000">
              <a:solidFill>
                <a:schemeClr val="dk1"/>
              </a:solidFill>
            </a:endParaRPr>
          </a:p>
          <a:p>
            <a:pPr indent="-336550" lvl="1" marL="914400" rtl="0" algn="l">
              <a:spcBef>
                <a:spcPts val="0"/>
              </a:spcBef>
              <a:spcAft>
                <a:spcPts val="0"/>
              </a:spcAft>
              <a:buClr>
                <a:schemeClr val="dk1"/>
              </a:buClr>
              <a:buSzPct val="100000"/>
              <a:buChar char="○"/>
            </a:pPr>
            <a:r>
              <a:rPr lang="en" sz="2000">
                <a:solidFill>
                  <a:schemeClr val="dk1"/>
                </a:solidFill>
              </a:rPr>
              <a:t>Ex. </a:t>
            </a:r>
            <a:r>
              <a:rPr lang="en" sz="2000">
                <a:solidFill>
                  <a:schemeClr val="dk1"/>
                </a:solidFill>
                <a:latin typeface="Ubuntu Mono"/>
                <a:ea typeface="Ubuntu Mono"/>
                <a:cs typeface="Ubuntu Mono"/>
                <a:sym typeface="Ubuntu Mono"/>
              </a:rPr>
              <a:t>python3.8 predict.py … / python3.9 predict.py …</a:t>
            </a:r>
            <a:br>
              <a:rPr lang="en" sz="2000">
                <a:solidFill>
                  <a:schemeClr val="dk1"/>
                </a:solidFill>
                <a:latin typeface="Ubuntu Mono"/>
                <a:ea typeface="Ubuntu Mono"/>
                <a:cs typeface="Ubuntu Mono"/>
                <a:sym typeface="Ubuntu Mono"/>
              </a:rPr>
            </a:br>
            <a:r>
              <a:rPr lang="en" sz="2000">
                <a:solidFill>
                  <a:schemeClr val="dk1"/>
                </a:solidFill>
                <a:latin typeface="Ubuntu Mono"/>
                <a:ea typeface="Ubuntu Mono"/>
                <a:cs typeface="Ubuntu Mono"/>
                <a:sym typeface="Ubuntu Mono"/>
              </a:rPr>
              <a:t>   “python” would be python3.8</a:t>
            </a:r>
            <a:endParaRPr sz="2000">
              <a:solidFill>
                <a:schemeClr val="dk1"/>
              </a:solidFill>
              <a:latin typeface="Ubuntu Mono"/>
              <a:ea typeface="Ubuntu Mono"/>
              <a:cs typeface="Ubuntu Mono"/>
              <a:sym typeface="Ubuntu Mono"/>
            </a:endParaRPr>
          </a:p>
          <a:p>
            <a:pPr indent="-336550" lvl="0" marL="457200" rtl="0" algn="l">
              <a:spcBef>
                <a:spcPts val="0"/>
              </a:spcBef>
              <a:spcAft>
                <a:spcPts val="0"/>
              </a:spcAft>
              <a:buClr>
                <a:schemeClr val="dk1"/>
              </a:buClr>
              <a:buSzPct val="100000"/>
              <a:buFont typeface="Ubuntu Mono"/>
              <a:buChar char="●"/>
            </a:pPr>
            <a:r>
              <a:rPr b="1" lang="en" sz="2000">
                <a:solidFill>
                  <a:srgbClr val="FF0000"/>
                </a:solidFill>
              </a:rPr>
              <a:t>Make sure your code works!</a:t>
            </a:r>
            <a:endParaRPr sz="1900">
              <a:solidFill>
                <a:srgbClr val="6D9EEB"/>
              </a:solidFill>
              <a:latin typeface="Ubuntu Mono"/>
              <a:ea typeface="Ubuntu Mono"/>
              <a:cs typeface="Ubuntu Mono"/>
              <a:sym typeface="Ubuntu Mono"/>
            </a:endParaRPr>
          </a:p>
        </p:txBody>
      </p:sp>
      <p:sp>
        <p:nvSpPr>
          <p:cNvPr id="196" name="Google Shape;196;p3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Submission Files - Scripts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Submission Files - Reproducibility</a:t>
            </a:r>
            <a:endParaRPr/>
          </a:p>
        </p:txBody>
      </p:sp>
      <p:sp>
        <p:nvSpPr>
          <p:cNvPr id="202" name="Google Shape;202;p3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chemeClr val="dk1"/>
              </a:buClr>
              <a:buSzPts val="1900"/>
              <a:buChar char="●"/>
            </a:pPr>
            <a:r>
              <a:rPr lang="en" sz="1900">
                <a:solidFill>
                  <a:schemeClr val="dk1"/>
                </a:solidFill>
              </a:rPr>
              <a:t>All the code you used to train, predict, plot figures for the report should should be uploa</a:t>
            </a:r>
            <a:r>
              <a:rPr lang="en" sz="1900"/>
              <a:t>ded</a:t>
            </a:r>
            <a:r>
              <a:rPr lang="en" sz="1900">
                <a:solidFill>
                  <a:schemeClr val="dk1"/>
                </a:solidFill>
              </a:rPr>
              <a:t>.</a:t>
            </a:r>
            <a:endParaRPr sz="1900">
              <a:solidFill>
                <a:srgbClr val="FF0000"/>
              </a:solidFill>
            </a:endParaRPr>
          </a:p>
          <a:p>
            <a:pPr indent="-349250" lvl="0" marL="457200" rtl="0" algn="l">
              <a:spcBef>
                <a:spcPts val="0"/>
              </a:spcBef>
              <a:spcAft>
                <a:spcPts val="0"/>
              </a:spcAft>
              <a:buClr>
                <a:schemeClr val="dk1"/>
              </a:buClr>
              <a:buSzPts val="1900"/>
              <a:buChar char="●"/>
            </a:pPr>
            <a:r>
              <a:rPr lang="en" sz="1900">
                <a:solidFill>
                  <a:schemeClr val="dk1"/>
                </a:solidFill>
              </a:rPr>
              <a:t>README.md</a:t>
            </a:r>
            <a:endParaRPr sz="1900">
              <a:solidFill>
                <a:schemeClr val="dk1"/>
              </a:solidFill>
            </a:endParaRPr>
          </a:p>
          <a:p>
            <a:pPr indent="-349250" lvl="1" marL="914400" rtl="0" algn="l">
              <a:spcBef>
                <a:spcPts val="0"/>
              </a:spcBef>
              <a:spcAft>
                <a:spcPts val="0"/>
              </a:spcAft>
              <a:buClr>
                <a:schemeClr val="dk1"/>
              </a:buClr>
              <a:buSzPts val="1900"/>
              <a:buChar char="○"/>
            </a:pPr>
            <a:r>
              <a:rPr lang="en" sz="1900">
                <a:solidFill>
                  <a:schemeClr val="dk1"/>
                </a:solidFill>
              </a:rPr>
              <a:t>Write down </a:t>
            </a:r>
            <a:r>
              <a:rPr lang="en" sz="1900" u="sng">
                <a:solidFill>
                  <a:schemeClr val="dk1"/>
                </a:solidFill>
              </a:rPr>
              <a:t>how to train your model</a:t>
            </a:r>
            <a:r>
              <a:rPr lang="en" sz="1900">
                <a:solidFill>
                  <a:schemeClr val="dk1"/>
                </a:solidFill>
              </a:rPr>
              <a:t> with your code/script </a:t>
            </a:r>
            <a:r>
              <a:rPr b="1" lang="en" sz="1900">
                <a:solidFill>
                  <a:schemeClr val="dk1"/>
                </a:solidFill>
              </a:rPr>
              <a:t>specifically</a:t>
            </a:r>
            <a:r>
              <a:rPr lang="en" sz="1900">
                <a:solidFill>
                  <a:schemeClr val="dk1"/>
                </a:solidFill>
              </a:rPr>
              <a:t>.</a:t>
            </a:r>
            <a:endParaRPr sz="1900">
              <a:solidFill>
                <a:schemeClr val="dk1"/>
              </a:solidFill>
            </a:endParaRPr>
          </a:p>
          <a:p>
            <a:pPr indent="-349250" lvl="1" marL="914400" rtl="0" algn="l">
              <a:spcBef>
                <a:spcPts val="0"/>
              </a:spcBef>
              <a:spcAft>
                <a:spcPts val="0"/>
              </a:spcAft>
              <a:buClr>
                <a:schemeClr val="dk1"/>
              </a:buClr>
              <a:buSzPts val="1900"/>
              <a:buChar char="○"/>
            </a:pPr>
            <a:r>
              <a:rPr lang="en" sz="1900">
                <a:solidFill>
                  <a:schemeClr val="dk1"/>
                </a:solidFill>
              </a:rPr>
              <a:t>If necessary, you will be required to reproduce your results based on the </a:t>
            </a:r>
            <a:r>
              <a:rPr lang="en" sz="1900">
                <a:solidFill>
                  <a:schemeClr val="dk1"/>
                </a:solidFill>
                <a:latin typeface="Ubuntu Mono"/>
                <a:ea typeface="Ubuntu Mono"/>
                <a:cs typeface="Ubuntu Mono"/>
                <a:sym typeface="Ubuntu Mono"/>
              </a:rPr>
              <a:t>README.md</a:t>
            </a:r>
            <a:r>
              <a:rPr lang="en" sz="1900">
                <a:solidFill>
                  <a:schemeClr val="dk1"/>
                </a:solidFill>
              </a:rPr>
              <a:t>.</a:t>
            </a:r>
            <a:endParaRPr sz="1900">
              <a:solidFill>
                <a:schemeClr val="dk1"/>
              </a:solidFill>
            </a:endParaRPr>
          </a:p>
          <a:p>
            <a:pPr indent="-349250" lvl="1" marL="914400" rtl="0" algn="l">
              <a:spcBef>
                <a:spcPts val="0"/>
              </a:spcBef>
              <a:spcAft>
                <a:spcPts val="0"/>
              </a:spcAft>
              <a:buClr>
                <a:schemeClr val="dk1"/>
              </a:buClr>
              <a:buSzPts val="1900"/>
              <a:buChar char="○"/>
            </a:pPr>
            <a:r>
              <a:rPr lang="en" sz="1900">
                <a:solidFill>
                  <a:schemeClr val="dk1"/>
                </a:solidFill>
              </a:rPr>
              <a:t>If you cannot reproduce your result, you may lose points.</a:t>
            </a:r>
            <a:endParaRPr sz="1900">
              <a:solidFill>
                <a:schemeClr val="dk1"/>
              </a:solidFill>
            </a:endParaRPr>
          </a:p>
          <a:p>
            <a:pPr indent="-349250" lvl="0" marL="457200" rtl="0" algn="l">
              <a:spcBef>
                <a:spcPts val="0"/>
              </a:spcBef>
              <a:spcAft>
                <a:spcPts val="0"/>
              </a:spcAft>
              <a:buClr>
                <a:srgbClr val="FF0000"/>
              </a:buClr>
              <a:buSzPts val="1900"/>
              <a:buChar char="●"/>
            </a:pPr>
            <a:r>
              <a:rPr lang="en" sz="1900">
                <a:solidFill>
                  <a:srgbClr val="FF0000"/>
                </a:solidFill>
              </a:rPr>
              <a:t>You will get at least - 2 penalty if you have no or empty README.md.</a:t>
            </a:r>
            <a:endParaRPr sz="1900">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Execution Environment</a:t>
            </a:r>
            <a:endParaRPr/>
          </a:p>
        </p:txBody>
      </p:sp>
      <p:sp>
        <p:nvSpPr>
          <p:cNvPr id="208" name="Google Shape;208;p37"/>
          <p:cNvSpPr txBox="1"/>
          <p:nvPr>
            <p:ph idx="1" type="body"/>
          </p:nvPr>
        </p:nvSpPr>
        <p:spPr>
          <a:xfrm>
            <a:off x="311700" y="1152475"/>
            <a:ext cx="95871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Will be run on computer with</a:t>
            </a:r>
            <a:endParaRPr sz="2000"/>
          </a:p>
          <a:p>
            <a:pPr indent="-330200" lvl="1" marL="914400" rtl="0" algn="l">
              <a:spcBef>
                <a:spcPts val="0"/>
              </a:spcBef>
              <a:spcAft>
                <a:spcPts val="0"/>
              </a:spcAft>
              <a:buSzPts val="1600"/>
              <a:buChar char="○"/>
            </a:pPr>
            <a:r>
              <a:rPr lang="en" sz="1600"/>
              <a:t>Ubuntu 20.04</a:t>
            </a:r>
            <a:endParaRPr sz="1600"/>
          </a:p>
          <a:p>
            <a:pPr indent="-330200" lvl="1" marL="914400" rtl="0" algn="l">
              <a:spcBef>
                <a:spcPts val="0"/>
              </a:spcBef>
              <a:spcAft>
                <a:spcPts val="0"/>
              </a:spcAft>
              <a:buSzPts val="1600"/>
              <a:buChar char="○"/>
            </a:pPr>
            <a:r>
              <a:rPr lang="en" sz="1600"/>
              <a:t>32 GB RAM, GTX 3070 8G VRAM, 20G disk space available.</a:t>
            </a:r>
            <a:endParaRPr sz="1600"/>
          </a:p>
          <a:p>
            <a:pPr indent="-330200" lvl="1" marL="914400" rtl="0" algn="l">
              <a:spcBef>
                <a:spcPts val="0"/>
              </a:spcBef>
              <a:spcAft>
                <a:spcPts val="0"/>
              </a:spcAft>
              <a:buSzPts val="1600"/>
              <a:buChar char="○"/>
            </a:pPr>
            <a:r>
              <a:rPr lang="en" sz="1600"/>
              <a:t>the packages we allow only.</a:t>
            </a:r>
            <a:endParaRPr sz="1600"/>
          </a:p>
          <a:p>
            <a:pPr indent="-330200" lvl="1" marL="914400" rtl="0" algn="l">
              <a:spcBef>
                <a:spcPts val="0"/>
              </a:spcBef>
              <a:spcAft>
                <a:spcPts val="0"/>
              </a:spcAft>
              <a:buSzPts val="1600"/>
              <a:buChar char="○"/>
            </a:pPr>
            <a:r>
              <a:rPr lang="en" sz="1600"/>
              <a:t>python 3.8 / 3.9</a:t>
            </a:r>
            <a:endParaRPr sz="1600"/>
          </a:p>
          <a:p>
            <a:pPr indent="-355600" lvl="0" marL="457200" rtl="0" algn="l">
              <a:spcBef>
                <a:spcPts val="0"/>
              </a:spcBef>
              <a:spcAft>
                <a:spcPts val="0"/>
              </a:spcAft>
              <a:buSzPts val="2000"/>
              <a:buChar char="●"/>
            </a:pPr>
            <a:r>
              <a:rPr lang="en" sz="2000"/>
              <a:t>Time limit: </a:t>
            </a:r>
            <a:r>
              <a:rPr b="1" lang="en" sz="2000" u="sng"/>
              <a:t>2</a:t>
            </a:r>
            <a:r>
              <a:rPr lang="en" sz="2000"/>
              <a:t> hours for </a:t>
            </a:r>
            <a:r>
              <a:rPr lang="en" sz="2000">
                <a:latin typeface="Ubuntu Mono"/>
                <a:ea typeface="Ubuntu Mono"/>
                <a:cs typeface="Ubuntu Mono"/>
                <a:sym typeface="Ubuntu Mono"/>
              </a:rPr>
              <a:t>run</a:t>
            </a:r>
            <a:r>
              <a:rPr lang="en" sz="2000">
                <a:latin typeface="Ubuntu Mono"/>
                <a:ea typeface="Ubuntu Mono"/>
                <a:cs typeface="Ubuntu Mono"/>
                <a:sym typeface="Ubuntu Mono"/>
              </a:rPr>
              <a:t>.sh</a:t>
            </a:r>
            <a:r>
              <a:rPr lang="en" sz="2000"/>
              <a:t> in total</a:t>
            </a:r>
            <a:endParaRPr sz="2000"/>
          </a:p>
          <a:p>
            <a:pPr indent="-355600" lvl="0" marL="457200" rtl="0" algn="l">
              <a:spcBef>
                <a:spcPts val="0"/>
              </a:spcBef>
              <a:spcAft>
                <a:spcPts val="0"/>
              </a:spcAft>
              <a:buSzPts val="2000"/>
              <a:buChar char="●"/>
            </a:pPr>
            <a:r>
              <a:rPr lang="en" sz="2000"/>
              <a:t>No network access when predicting (after we run download.sh).</a:t>
            </a:r>
            <a:endParaRPr sz="2000"/>
          </a:p>
          <a:p>
            <a:pPr indent="-355600" lvl="0" marL="457200" rtl="0" algn="l">
              <a:spcBef>
                <a:spcPts val="0"/>
              </a:spcBef>
              <a:spcAft>
                <a:spcPts val="0"/>
              </a:spcAft>
              <a:buSzPts val="2000"/>
              <a:buChar char="●"/>
            </a:pPr>
            <a:r>
              <a:rPr lang="en" sz="2000"/>
              <a:t>You will lose (some or all) your model performance score if</a:t>
            </a:r>
            <a:endParaRPr sz="2000"/>
          </a:p>
          <a:p>
            <a:pPr indent="-342900" lvl="1" marL="914400" rtl="0" algn="l">
              <a:spcBef>
                <a:spcPts val="0"/>
              </a:spcBef>
              <a:spcAft>
                <a:spcPts val="0"/>
              </a:spcAft>
              <a:buSzPts val="1800"/>
              <a:buChar char="○"/>
            </a:pPr>
            <a:r>
              <a:rPr lang="en" sz="1800"/>
              <a:t>your script is at wrong location, or cause any error.</a:t>
            </a:r>
            <a:endParaRPr b="1" sz="2000">
              <a:solidFill>
                <a:srgbClr val="FF0000"/>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8"/>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Rules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9"/>
          <p:cNvSpPr txBox="1"/>
          <p:nvPr>
            <p:ph idx="1" type="body"/>
          </p:nvPr>
        </p:nvSpPr>
        <p:spPr>
          <a:xfrm>
            <a:off x="311700" y="979875"/>
            <a:ext cx="85206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Train with the data we give you.</a:t>
            </a:r>
            <a:endParaRPr sz="1800"/>
          </a:p>
          <a:p>
            <a:pPr indent="-342900" lvl="0" marL="457200" rtl="0" algn="l">
              <a:spcBef>
                <a:spcPts val="0"/>
              </a:spcBef>
              <a:spcAft>
                <a:spcPts val="0"/>
              </a:spcAft>
              <a:buSzPts val="1800"/>
              <a:buChar char="●"/>
            </a:pPr>
            <a:r>
              <a:rPr lang="en" sz="1800"/>
              <a:t>Use </a:t>
            </a:r>
            <a:r>
              <a:rPr lang="en" sz="1800">
                <a:solidFill>
                  <a:schemeClr val="dk1"/>
                </a:solidFill>
              </a:rPr>
              <a:t>publicly available </a:t>
            </a:r>
            <a:r>
              <a:rPr lang="en" sz="1800"/>
              <a:t>pre-trained </a:t>
            </a:r>
            <a:r>
              <a:rPr lang="en"/>
              <a:t>BERTs and their variants</a:t>
            </a:r>
            <a:r>
              <a:rPr lang="en" sz="1800"/>
              <a:t>.</a:t>
            </a:r>
            <a:endParaRPr sz="1800"/>
          </a:p>
          <a:p>
            <a:pPr indent="-342900" lvl="0" marL="457200" rtl="0" algn="l">
              <a:spcBef>
                <a:spcPts val="0"/>
              </a:spcBef>
              <a:spcAft>
                <a:spcPts val="0"/>
              </a:spcAft>
              <a:buSzPts val="1800"/>
              <a:buChar char="●"/>
            </a:pPr>
            <a:r>
              <a:rPr lang="en" sz="1800"/>
              <a:t>Use the packages/tools we allow:</a:t>
            </a:r>
            <a:endParaRPr sz="1800"/>
          </a:p>
          <a:p>
            <a:pPr indent="-330200" lvl="1" marL="914400" rtl="0" algn="l">
              <a:spcBef>
                <a:spcPts val="0"/>
              </a:spcBef>
              <a:spcAft>
                <a:spcPts val="0"/>
              </a:spcAft>
              <a:buSzPts val="1600"/>
              <a:buChar char="○"/>
            </a:pPr>
            <a:r>
              <a:rPr lang="en" sz="1600" u="sng">
                <a:solidFill>
                  <a:schemeClr val="hlink"/>
                </a:solidFill>
                <a:hlinkClick r:id="rId3"/>
              </a:rPr>
              <a:t>Python 3.8</a:t>
            </a:r>
            <a:r>
              <a:rPr lang="en" sz="1600"/>
              <a:t> / </a:t>
            </a:r>
            <a:r>
              <a:rPr lang="en" sz="1600" u="sng">
                <a:solidFill>
                  <a:schemeClr val="hlink"/>
                </a:solidFill>
                <a:hlinkClick r:id="rId4"/>
              </a:rPr>
              <a:t>3.9</a:t>
            </a:r>
            <a:r>
              <a:rPr lang="en" sz="1600"/>
              <a:t> and </a:t>
            </a:r>
            <a:r>
              <a:rPr lang="en" sz="1600" u="sng">
                <a:solidFill>
                  <a:schemeClr val="accent5"/>
                </a:solidFill>
                <a:hlinkClick r:id="rId5">
                  <a:extLst>
                    <a:ext uri="{A12FA001-AC4F-418D-AE19-62706E023703}">
                      <ahyp:hlinkClr val="tx"/>
                    </a:ext>
                  </a:extLst>
                </a:hlinkClick>
              </a:rPr>
              <a:t>Python Standard Library</a:t>
            </a:r>
            <a:endParaRPr sz="1600"/>
          </a:p>
          <a:p>
            <a:pPr indent="-330200" lvl="1" marL="914400" rtl="0" algn="l">
              <a:spcBef>
                <a:spcPts val="0"/>
              </a:spcBef>
              <a:spcAft>
                <a:spcPts val="0"/>
              </a:spcAft>
              <a:buSzPts val="1600"/>
              <a:buFont typeface="Times New Roman"/>
              <a:buChar char="○"/>
            </a:pPr>
            <a:r>
              <a:rPr lang="en" sz="1600" u="sng">
                <a:solidFill>
                  <a:schemeClr val="hlink"/>
                </a:solidFill>
                <a:hlinkClick r:id="rId6"/>
              </a:rPr>
              <a:t>PyTorch 1.12.</a:t>
            </a:r>
            <a:r>
              <a:rPr lang="en" sz="1600" u="sng">
                <a:solidFill>
                  <a:schemeClr val="hlink"/>
                </a:solidFill>
              </a:rPr>
              <a:t>1, </a:t>
            </a:r>
            <a:r>
              <a:rPr lang="en" sz="1600" u="sng">
                <a:solidFill>
                  <a:schemeClr val="hlink"/>
                </a:solidFill>
                <a:hlinkClick r:id="rId7"/>
              </a:rPr>
              <a:t>TensorFlow 2.10.0</a:t>
            </a:r>
            <a:endParaRPr sz="1600"/>
          </a:p>
          <a:p>
            <a:pPr indent="-330200" lvl="1" marL="914400" rtl="0" algn="l">
              <a:spcBef>
                <a:spcPts val="0"/>
              </a:spcBef>
              <a:spcAft>
                <a:spcPts val="0"/>
              </a:spcAft>
              <a:buSzPts val="1600"/>
              <a:buChar char="○"/>
            </a:pPr>
            <a:r>
              <a:rPr lang="en" sz="1600" u="sng">
                <a:solidFill>
                  <a:schemeClr val="hlink"/>
                </a:solidFill>
                <a:hlinkClick r:id="rId8"/>
              </a:rPr>
              <a:t>Tqdm</a:t>
            </a:r>
            <a:r>
              <a:rPr lang="en" sz="1600"/>
              <a:t>,</a:t>
            </a:r>
            <a:r>
              <a:rPr lang="en" sz="1600" u="sng">
                <a:solidFill>
                  <a:schemeClr val="hlink"/>
                </a:solidFill>
                <a:hlinkClick r:id="rId9"/>
              </a:rPr>
              <a:t>numpy</a:t>
            </a:r>
            <a:r>
              <a:rPr lang="en" sz="1600"/>
              <a:t>, </a:t>
            </a:r>
            <a:r>
              <a:rPr lang="en" sz="1600" u="sng">
                <a:solidFill>
                  <a:schemeClr val="hlink"/>
                </a:solidFill>
                <a:hlinkClick r:id="rId10"/>
              </a:rPr>
              <a:t>pandas</a:t>
            </a:r>
            <a:r>
              <a:rPr lang="en" sz="1600"/>
              <a:t>, </a:t>
            </a:r>
            <a:r>
              <a:rPr lang="en" sz="1600" u="sng">
                <a:solidFill>
                  <a:schemeClr val="hlink"/>
                </a:solidFill>
                <a:hlinkClick r:id="rId11"/>
              </a:rPr>
              <a:t>scikit-learn 1.1.2</a:t>
            </a:r>
            <a:r>
              <a:rPr lang="en" sz="1600"/>
              <a:t>, </a:t>
            </a:r>
            <a:r>
              <a:rPr lang="en" sz="1600" u="sng">
                <a:solidFill>
                  <a:schemeClr val="hlink"/>
                </a:solidFill>
                <a:hlinkClick r:id="rId12"/>
              </a:rPr>
              <a:t>nltk 3.7</a:t>
            </a:r>
            <a:endParaRPr sz="1600"/>
          </a:p>
          <a:p>
            <a:pPr indent="-330200" lvl="1" marL="914400" rtl="0" algn="l">
              <a:spcBef>
                <a:spcPts val="0"/>
              </a:spcBef>
              <a:spcAft>
                <a:spcPts val="0"/>
              </a:spcAft>
              <a:buSzPts val="1600"/>
              <a:buChar char="○"/>
            </a:pPr>
            <a:r>
              <a:rPr lang="en" sz="1600"/>
              <a:t>transformers==4.22.2, </a:t>
            </a:r>
            <a:r>
              <a:rPr lang="en" sz="1600" u="sng">
                <a:solidFill>
                  <a:schemeClr val="hlink"/>
                </a:solidFill>
                <a:hlinkClick r:id="rId13"/>
              </a:rPr>
              <a:t>datasets==2.5.2</a:t>
            </a:r>
            <a:r>
              <a:rPr lang="en" sz="1600"/>
              <a:t>, accelerate==0.13.0</a:t>
            </a:r>
            <a:endParaRPr sz="1600"/>
          </a:p>
          <a:p>
            <a:pPr indent="-330200" lvl="1" marL="914400" rtl="0" algn="l">
              <a:spcBef>
                <a:spcPts val="0"/>
              </a:spcBef>
              <a:spcAft>
                <a:spcPts val="0"/>
              </a:spcAft>
              <a:buSzPts val="1600"/>
              <a:buChar char="○"/>
            </a:pPr>
            <a:r>
              <a:rPr lang="en" sz="1600"/>
              <a:t>Dependencies of above packages/tools.</a:t>
            </a:r>
            <a:endParaRPr sz="1600"/>
          </a:p>
          <a:p>
            <a:pPr indent="-342900" lvl="0" marL="457200" rtl="0" algn="l">
              <a:spcBef>
                <a:spcPts val="0"/>
              </a:spcBef>
              <a:spcAft>
                <a:spcPts val="0"/>
              </a:spcAft>
              <a:buSzPts val="1800"/>
              <a:buChar char="●"/>
            </a:pPr>
            <a:r>
              <a:rPr lang="en" sz="1800"/>
              <a:t>If you want to use other package, COOL/mail TA.</a:t>
            </a:r>
            <a:endParaRPr sz="1800"/>
          </a:p>
        </p:txBody>
      </p:sp>
      <p:sp>
        <p:nvSpPr>
          <p:cNvPr id="219" name="Google Shape;219;p3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You Can Do</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You Can </a:t>
            </a:r>
            <a:r>
              <a:rPr b="1" lang="en">
                <a:solidFill>
                  <a:srgbClr val="CC0000"/>
                </a:solidFill>
              </a:rPr>
              <a:t>NOT</a:t>
            </a:r>
            <a:r>
              <a:rPr lang="en"/>
              <a:t> Do</a:t>
            </a:r>
            <a:endParaRPr/>
          </a:p>
        </p:txBody>
      </p:sp>
      <p:sp>
        <p:nvSpPr>
          <p:cNvPr id="225" name="Google Shape;225;p4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Any means of cheating or plagiarism, including but not limited to:</a:t>
            </a:r>
            <a:endParaRPr sz="1800"/>
          </a:p>
          <a:p>
            <a:pPr indent="-330200" lvl="1" marL="914400" rtl="0" algn="l">
              <a:spcBef>
                <a:spcPts val="0"/>
              </a:spcBef>
              <a:spcAft>
                <a:spcPts val="0"/>
              </a:spcAft>
              <a:buSzPts val="1600"/>
              <a:buChar char="○"/>
            </a:pPr>
            <a:r>
              <a:rPr lang="en" sz="1600"/>
              <a:t>Use others' code from anywhere (e.g. web, github, classmate, etc.).</a:t>
            </a:r>
            <a:endParaRPr sz="1600"/>
          </a:p>
          <a:p>
            <a:pPr indent="-330200" lvl="1" marL="914400" rtl="0" algn="l">
              <a:spcBef>
                <a:spcPts val="0"/>
              </a:spcBef>
              <a:spcAft>
                <a:spcPts val="0"/>
              </a:spcAft>
              <a:buSzPts val="1600"/>
              <a:buChar char="○"/>
            </a:pPr>
            <a:r>
              <a:rPr lang="en" sz="1600"/>
              <a:t>Use the labels of the test data directly or indirectly. (Do not try to find them.)</a:t>
            </a:r>
            <a:endParaRPr sz="1600"/>
          </a:p>
          <a:p>
            <a:pPr indent="-330200" lvl="1" marL="914400" rtl="0" algn="l">
              <a:spcBef>
                <a:spcPts val="0"/>
              </a:spcBef>
              <a:spcAft>
                <a:spcPts val="0"/>
              </a:spcAft>
              <a:buSzPts val="1600"/>
              <a:buChar char="○"/>
            </a:pPr>
            <a:r>
              <a:rPr lang="en" sz="1600"/>
              <a:t>Use package or tools not allowed.</a:t>
            </a:r>
            <a:endParaRPr sz="1600"/>
          </a:p>
          <a:p>
            <a:pPr indent="-330200" lvl="1" marL="914400" rtl="0" algn="l">
              <a:spcBef>
                <a:spcPts val="0"/>
              </a:spcBef>
              <a:spcAft>
                <a:spcPts val="0"/>
              </a:spcAft>
              <a:buSzPts val="1600"/>
              <a:buChar char="○"/>
            </a:pPr>
            <a:r>
              <a:rPr lang="en" sz="1600"/>
              <a:t>Use model trained with other QA/NLI data (If not sure, ask TA first).</a:t>
            </a:r>
            <a:endParaRPr sz="1600"/>
          </a:p>
          <a:p>
            <a:pPr indent="-330200" lvl="1" marL="914400" rtl="0" algn="l">
              <a:spcBef>
                <a:spcPts val="0"/>
              </a:spcBef>
              <a:spcAft>
                <a:spcPts val="0"/>
              </a:spcAft>
              <a:buSzPts val="1600"/>
              <a:buChar char="○"/>
            </a:pPr>
            <a:r>
              <a:rPr lang="en" sz="1600"/>
              <a:t>Give/get model prediction to/from others.</a:t>
            </a:r>
            <a:endParaRPr sz="1600"/>
          </a:p>
          <a:p>
            <a:pPr indent="-330200" lvl="1" marL="914400" rtl="0" algn="l">
              <a:spcBef>
                <a:spcPts val="0"/>
              </a:spcBef>
              <a:spcAft>
                <a:spcPts val="0"/>
              </a:spcAft>
              <a:buSzPts val="1600"/>
              <a:buChar char="○"/>
            </a:pPr>
            <a:r>
              <a:rPr lang="en" sz="1600"/>
              <a:t>Give/get trained model to/from others.</a:t>
            </a:r>
            <a:endParaRPr sz="1600"/>
          </a:p>
          <a:p>
            <a:pPr indent="-330200" lvl="1" marL="914400" rtl="0" algn="l">
              <a:spcBef>
                <a:spcPts val="0"/>
              </a:spcBef>
              <a:spcAft>
                <a:spcPts val="0"/>
              </a:spcAft>
              <a:buSzPts val="1600"/>
              <a:buChar char="○"/>
            </a:pPr>
            <a:r>
              <a:rPr lang="en" sz="1600"/>
              <a:t>Publish your code before deadline.</a:t>
            </a:r>
            <a:endParaRPr sz="1600"/>
          </a:p>
          <a:p>
            <a:pPr indent="-330200" lvl="1" marL="914400" rtl="0" algn="l">
              <a:spcBef>
                <a:spcPts val="0"/>
              </a:spcBef>
              <a:spcAft>
                <a:spcPts val="0"/>
              </a:spcAft>
              <a:buSzPts val="1600"/>
              <a:buChar char="○"/>
            </a:pPr>
            <a:r>
              <a:rPr lang="en" sz="1600"/>
              <a:t>Submit to past Kaggle competitions.</a:t>
            </a:r>
            <a:endParaRPr sz="1600"/>
          </a:p>
          <a:p>
            <a:pPr indent="-342900" lvl="0" marL="457200" rtl="0" algn="l">
              <a:spcBef>
                <a:spcPts val="0"/>
              </a:spcBef>
              <a:spcAft>
                <a:spcPts val="0"/>
              </a:spcAft>
              <a:buSzPts val="1800"/>
              <a:buChar char="●"/>
            </a:pPr>
            <a:r>
              <a:rPr lang="en"/>
              <a:t>Violation may cause zero/negative score and punishment from school.</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Submission Policy</a:t>
            </a:r>
            <a:endParaRPr/>
          </a:p>
        </p:txBody>
      </p:sp>
      <p:sp>
        <p:nvSpPr>
          <p:cNvPr id="231" name="Google Shape;231;p4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Submit to NTU Cool.</a:t>
            </a:r>
            <a:endParaRPr/>
          </a:p>
          <a:p>
            <a:pPr indent="-342900" lvl="0" marL="457200" rtl="0" algn="l">
              <a:spcBef>
                <a:spcPts val="0"/>
              </a:spcBef>
              <a:spcAft>
                <a:spcPts val="0"/>
              </a:spcAft>
              <a:buSzPts val="1800"/>
              <a:buChar char="●"/>
            </a:pPr>
            <a:r>
              <a:rPr lang="en"/>
              <a:t>No Late submission.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lang="en" sz="1300">
                <a:solidFill>
                  <a:srgbClr val="FF0000"/>
                </a:solidFill>
                <a:highlight>
                  <a:srgbClr val="EFEFEF"/>
                </a:highlight>
                <a:latin typeface="Ubuntu Mono"/>
                <a:ea typeface="Ubuntu Mono"/>
                <a:cs typeface="Ubuntu Mono"/>
                <a:sym typeface="Ubuntu Mono"/>
              </a:rPr>
              <a:t>如果有更新的資訊 會公布在此！</a:t>
            </a:r>
            <a:endParaRPr b="1" sz="1300">
              <a:solidFill>
                <a:srgbClr val="FF0000"/>
              </a:solidFill>
              <a:highlight>
                <a:srgbClr val="EFEFEF"/>
              </a:highlight>
              <a:latin typeface="Ubuntu Mono"/>
              <a:ea typeface="Ubuntu Mono"/>
              <a:cs typeface="Ubuntu Mono"/>
              <a:sym typeface="Ubuntu Mono"/>
            </a:endParaRPr>
          </a:p>
          <a:p>
            <a:pPr indent="-311150" lvl="0" marL="457200" rtl="0" algn="l">
              <a:spcBef>
                <a:spcPts val="1200"/>
              </a:spcBef>
              <a:spcAft>
                <a:spcPts val="0"/>
              </a:spcAft>
              <a:buClr>
                <a:srgbClr val="FF0000"/>
              </a:buClr>
              <a:buSzPts val="1300"/>
              <a:buFont typeface="Ubuntu Mono"/>
              <a:buAutoNum type="arabicPeriod"/>
            </a:pPr>
            <a:r>
              <a:rPr b="1" lang="en" sz="1300">
                <a:solidFill>
                  <a:srgbClr val="FF0000"/>
                </a:solidFill>
                <a:highlight>
                  <a:srgbClr val="EFEFEF"/>
                </a:highlight>
                <a:latin typeface="Ubuntu Mono"/>
                <a:ea typeface="Ubuntu Mono"/>
                <a:cs typeface="Ubuntu Mono"/>
                <a:sym typeface="Ubuntu Mono"/>
              </a:rPr>
              <a:t>Kaggle</a:t>
            </a:r>
            <a:r>
              <a:rPr b="1" lang="en" sz="1300">
                <a:solidFill>
                  <a:srgbClr val="FF0000"/>
                </a:solidFill>
                <a:highlight>
                  <a:srgbClr val="EFEFEF"/>
                </a:highlight>
                <a:latin typeface="Ubuntu Mono"/>
                <a:ea typeface="Ubuntu Mono"/>
                <a:cs typeface="Ubuntu Mono"/>
                <a:sym typeface="Ubuntu Mono"/>
              </a:rPr>
              <a:t>名稱請包含學號，否則沒辦法給分</a:t>
            </a:r>
            <a:endParaRPr sz="1000">
              <a:solidFill>
                <a:srgbClr val="222222"/>
              </a:solidFill>
              <a:highlight>
                <a:srgbClr val="FFFFFF"/>
              </a:highlight>
              <a:latin typeface="Verdana"/>
              <a:ea typeface="Verdana"/>
              <a:cs typeface="Verdana"/>
              <a:sym typeface="Verdana"/>
            </a:endParaRPr>
          </a:p>
        </p:txBody>
      </p:sp>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Change Log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2"/>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Report</a:t>
            </a:r>
            <a:endParaRPr>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242" name="Google Shape;242;p43"/>
          <p:cNvSpPr txBox="1"/>
          <p:nvPr>
            <p:ph idx="1" type="body"/>
          </p:nvPr>
        </p:nvSpPr>
        <p:spPr>
          <a:xfrm>
            <a:off x="311700" y="1225225"/>
            <a:ext cx="8520600" cy="3354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800"/>
              <a:t>You may lose score if TA has difficulty understanding it.</a:t>
            </a:r>
            <a:endParaRPr sz="4800"/>
          </a:p>
          <a:p>
            <a:pPr indent="0" lvl="0" marL="0" rtl="0" algn="ctr">
              <a:spcBef>
                <a:spcPts val="1200"/>
              </a:spcBef>
              <a:spcAft>
                <a:spcPts val="1200"/>
              </a:spcAft>
              <a:buNone/>
            </a:pPr>
            <a:r>
              <a:rPr lang="en" sz="3000"/>
              <a:t>Please write in a human-readable way.</a:t>
            </a:r>
            <a:endParaRPr sz="3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When Describing Model</a:t>
            </a:r>
            <a:endParaRPr/>
          </a:p>
        </p:txBody>
      </p:sp>
      <p:sp>
        <p:nvSpPr>
          <p:cNvPr id="248" name="Google Shape;248;p44"/>
          <p:cNvSpPr txBox="1"/>
          <p:nvPr>
            <p:ph idx="1" type="body"/>
          </p:nvPr>
        </p:nvSpPr>
        <p:spPr>
          <a:xfrm>
            <a:off x="311700" y="1225225"/>
            <a:ext cx="8520600" cy="3354000"/>
          </a:xfrm>
          <a:prstGeom prst="rect">
            <a:avLst/>
          </a:prstGeom>
          <a:ln>
            <a:noFill/>
          </a:ln>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Please limit the use of imprecise words.</a:t>
            </a:r>
            <a:endParaRPr/>
          </a:p>
          <a:p>
            <a:pPr indent="-342900" lvl="0" marL="457200" rtl="0" algn="l">
              <a:spcBef>
                <a:spcPts val="0"/>
              </a:spcBef>
              <a:spcAft>
                <a:spcPts val="0"/>
              </a:spcAft>
              <a:buSzPts val="1800"/>
              <a:buChar char="●"/>
            </a:pPr>
            <a:r>
              <a:rPr lang="en"/>
              <a:t>Use equation whenever possible.</a:t>
            </a:r>
            <a:endParaRPr/>
          </a:p>
          <a:p>
            <a:pPr indent="-342900" lvl="0" marL="457200" rtl="0" algn="l">
              <a:spcBef>
                <a:spcPts val="0"/>
              </a:spcBef>
              <a:spcAft>
                <a:spcPts val="0"/>
              </a:spcAft>
              <a:buSzPts val="1800"/>
              <a:buChar char="●"/>
            </a:pPr>
            <a:r>
              <a:rPr lang="en"/>
              <a:t>Descriptions which is imprecise or hard to understand may cause loss of points.</a:t>
            </a:r>
            <a:endParaRPr/>
          </a:p>
          <a:p>
            <a:pPr indent="-342900" lvl="0" marL="457200" rtl="0" algn="l">
              <a:spcBef>
                <a:spcPts val="0"/>
              </a:spcBef>
              <a:spcAft>
                <a:spcPts val="0"/>
              </a:spcAft>
              <a:buSzPts val="1800"/>
              <a:buChar char="●"/>
            </a:pPr>
            <a:r>
              <a:rPr lang="en"/>
              <a:t>Ex.</a:t>
            </a:r>
            <a:endParaRPr/>
          </a:p>
          <a:p>
            <a:pPr indent="-317500" lvl="1" marL="914400" rtl="0" algn="l">
              <a:spcBef>
                <a:spcPts val="0"/>
              </a:spcBef>
              <a:spcAft>
                <a:spcPts val="0"/>
              </a:spcAft>
              <a:buClr>
                <a:srgbClr val="FF0000"/>
              </a:buClr>
              <a:buSzPts val="1400"/>
              <a:buChar char="○"/>
            </a:pPr>
            <a:r>
              <a:rPr lang="en">
                <a:solidFill>
                  <a:srgbClr val="FF0000"/>
                </a:solidFill>
              </a:rPr>
              <a:t>bad: Feed the embedding of the sentence into a LSTM.</a:t>
            </a:r>
            <a:endParaRPr>
              <a:solidFill>
                <a:srgbClr val="FF0000"/>
              </a:solidFill>
            </a:endParaRPr>
          </a:p>
          <a:p>
            <a:pPr indent="-317500" lvl="1" marL="914400" rtl="0" algn="l">
              <a:spcBef>
                <a:spcPts val="0"/>
              </a:spcBef>
              <a:spcAft>
                <a:spcPts val="0"/>
              </a:spcAft>
              <a:buClr>
                <a:srgbClr val="38761D"/>
              </a:buClr>
              <a:buSzPts val="1400"/>
              <a:buChar char="○"/>
            </a:pPr>
            <a:r>
              <a:rPr lang="en">
                <a:solidFill>
                  <a:srgbClr val="38761D"/>
                </a:solidFill>
              </a:rPr>
              <a:t>good: </a:t>
            </a:r>
            <a:r>
              <a:rPr i="1" lang="en">
                <a:solidFill>
                  <a:srgbClr val="38761D"/>
                </a:solidFill>
              </a:rPr>
              <a:t>h</a:t>
            </a:r>
            <a:r>
              <a:rPr baseline="-25000" i="1" lang="en">
                <a:solidFill>
                  <a:srgbClr val="38761D"/>
                </a:solidFill>
              </a:rPr>
              <a:t>t</a:t>
            </a:r>
            <a:r>
              <a:rPr lang="en">
                <a:solidFill>
                  <a:srgbClr val="38761D"/>
                </a:solidFill>
              </a:rPr>
              <a:t>, </a:t>
            </a:r>
            <a:r>
              <a:rPr i="1" lang="en">
                <a:solidFill>
                  <a:srgbClr val="38761D"/>
                </a:solidFill>
              </a:rPr>
              <a:t>c</a:t>
            </a:r>
            <a:r>
              <a:rPr baseline="-25000" i="1" lang="en">
                <a:solidFill>
                  <a:srgbClr val="38761D"/>
                </a:solidFill>
              </a:rPr>
              <a:t>t</a:t>
            </a:r>
            <a:r>
              <a:rPr lang="en">
                <a:solidFill>
                  <a:srgbClr val="38761D"/>
                </a:solidFill>
              </a:rPr>
              <a:t> = LSTM(</a:t>
            </a:r>
            <a:r>
              <a:rPr i="1" lang="en">
                <a:solidFill>
                  <a:srgbClr val="38761D"/>
                </a:solidFill>
              </a:rPr>
              <a:t>w</a:t>
            </a:r>
            <a:r>
              <a:rPr baseline="-25000" i="1" lang="en">
                <a:solidFill>
                  <a:srgbClr val="38761D"/>
                </a:solidFill>
              </a:rPr>
              <a:t>t</a:t>
            </a:r>
            <a:r>
              <a:rPr lang="en">
                <a:solidFill>
                  <a:srgbClr val="38761D"/>
                </a:solidFill>
              </a:rPr>
              <a:t>,</a:t>
            </a:r>
            <a:r>
              <a:rPr i="1" lang="en">
                <a:solidFill>
                  <a:srgbClr val="38761D"/>
                </a:solidFill>
              </a:rPr>
              <a:t> h</a:t>
            </a:r>
            <a:r>
              <a:rPr baseline="-25000" i="1" lang="en">
                <a:solidFill>
                  <a:srgbClr val="38761D"/>
                </a:solidFill>
              </a:rPr>
              <a:t>t-1</a:t>
            </a:r>
            <a:r>
              <a:rPr lang="en">
                <a:solidFill>
                  <a:srgbClr val="38761D"/>
                </a:solidFill>
              </a:rPr>
              <a:t>,</a:t>
            </a:r>
            <a:r>
              <a:rPr i="1" lang="en">
                <a:solidFill>
                  <a:srgbClr val="38761D"/>
                </a:solidFill>
              </a:rPr>
              <a:t> c</a:t>
            </a:r>
            <a:r>
              <a:rPr baseline="-25000" i="1" lang="en">
                <a:solidFill>
                  <a:srgbClr val="38761D"/>
                </a:solidFill>
              </a:rPr>
              <a:t>t-1</a:t>
            </a:r>
            <a:r>
              <a:rPr lang="en">
                <a:solidFill>
                  <a:srgbClr val="38761D"/>
                </a:solidFill>
              </a:rPr>
              <a:t>), where </a:t>
            </a:r>
            <a:r>
              <a:rPr i="1" lang="en">
                <a:solidFill>
                  <a:srgbClr val="38761D"/>
                </a:solidFill>
              </a:rPr>
              <a:t>w</a:t>
            </a:r>
            <a:r>
              <a:rPr baseline="-25000" i="1" lang="en">
                <a:solidFill>
                  <a:srgbClr val="38761D"/>
                </a:solidFill>
              </a:rPr>
              <a:t>t</a:t>
            </a:r>
            <a:r>
              <a:rPr lang="en">
                <a:solidFill>
                  <a:srgbClr val="38761D"/>
                </a:solidFill>
              </a:rPr>
              <a:t> is the word embedding of the t-th token.</a:t>
            </a:r>
            <a:endParaRPr>
              <a:solidFill>
                <a:srgbClr val="38761D"/>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Q1: Data processing (2%)</a:t>
            </a:r>
            <a:endParaRPr/>
          </a:p>
        </p:txBody>
      </p:sp>
      <p:sp>
        <p:nvSpPr>
          <p:cNvPr id="254" name="Google Shape;254;p4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lang="en">
                <a:solidFill>
                  <a:schemeClr val="dk1"/>
                </a:solidFill>
              </a:rPr>
              <a:t>Tokenizer (1%):</a:t>
            </a:r>
            <a:endParaRPr>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Describe in detail about the tokenization algorithm you use. You need to explain what it does in your own ways.</a:t>
            </a:r>
            <a:endParaRPr>
              <a:solidFill>
                <a:schemeClr val="dk1"/>
              </a:solidFill>
            </a:endParaRPr>
          </a:p>
          <a:p>
            <a:pPr indent="0" lvl="0" marL="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AutoNum type="arabicPeriod"/>
            </a:pPr>
            <a:r>
              <a:rPr lang="en">
                <a:solidFill>
                  <a:schemeClr val="dk1"/>
                </a:solidFill>
              </a:rPr>
              <a:t>Answer Span (1%): </a:t>
            </a:r>
            <a:endParaRPr>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How did you convert the answer span start/end position on characters to position on tokens after BERT tokenization?</a:t>
            </a:r>
            <a:endParaRPr>
              <a:solidFill>
                <a:schemeClr val="dk1"/>
              </a:solidFill>
            </a:endParaRPr>
          </a:p>
          <a:p>
            <a:pPr indent="-317500" lvl="1" marL="914400" rtl="0" algn="l">
              <a:spcBef>
                <a:spcPts val="0"/>
              </a:spcBef>
              <a:spcAft>
                <a:spcPts val="0"/>
              </a:spcAft>
              <a:buClr>
                <a:schemeClr val="dk1"/>
              </a:buClr>
              <a:buSzPts val="1400"/>
              <a:buAutoNum type="alphaLcPeriod"/>
            </a:pPr>
            <a:r>
              <a:rPr lang="en">
                <a:solidFill>
                  <a:schemeClr val="dk1"/>
                </a:solidFill>
              </a:rPr>
              <a:t>After your model predicts the probability of answer span start/end position, what rules did you apply to determine the final start/end position?</a:t>
            </a:r>
            <a:endParaRPr>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Q2: Modeling with BERTs and their variants (4%)</a:t>
            </a:r>
            <a:endParaRPr/>
          </a:p>
        </p:txBody>
      </p:sp>
      <p:sp>
        <p:nvSpPr>
          <p:cNvPr id="260" name="Google Shape;260;p46"/>
          <p:cNvSpPr txBox="1"/>
          <p:nvPr>
            <p:ph idx="1" type="body"/>
          </p:nvPr>
        </p:nvSpPr>
        <p:spPr>
          <a:xfrm>
            <a:off x="311700" y="1152475"/>
            <a:ext cx="8520600" cy="3907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Describe (2%)</a:t>
            </a:r>
            <a:endParaRPr/>
          </a:p>
          <a:p>
            <a:pPr indent="-330200" lvl="1" marL="914400" rtl="0" algn="l">
              <a:spcBef>
                <a:spcPts val="0"/>
              </a:spcBef>
              <a:spcAft>
                <a:spcPts val="0"/>
              </a:spcAft>
              <a:buSzPts val="1600"/>
              <a:buAutoNum type="alphaLcPeriod"/>
            </a:pPr>
            <a:r>
              <a:rPr lang="en" sz="1600"/>
              <a:t>your model (configuration of the transformer model)</a:t>
            </a:r>
            <a:endParaRPr sz="1600"/>
          </a:p>
          <a:p>
            <a:pPr indent="-330200" lvl="1" marL="914400" rtl="0" algn="l">
              <a:spcBef>
                <a:spcPts val="0"/>
              </a:spcBef>
              <a:spcAft>
                <a:spcPts val="0"/>
              </a:spcAft>
              <a:buSzPts val="1600"/>
              <a:buAutoNum type="alphaLcPeriod"/>
            </a:pPr>
            <a:r>
              <a:rPr lang="en" sz="1600"/>
              <a:t>performance of your model.</a:t>
            </a:r>
            <a:endParaRPr sz="1600"/>
          </a:p>
          <a:p>
            <a:pPr indent="-330200" lvl="1" marL="914400" rtl="0" algn="l">
              <a:spcBef>
                <a:spcPts val="0"/>
              </a:spcBef>
              <a:spcAft>
                <a:spcPts val="0"/>
              </a:spcAft>
              <a:buSzPts val="1600"/>
              <a:buAutoNum type="alphaLcPeriod"/>
            </a:pPr>
            <a:r>
              <a:rPr lang="en" sz="1600"/>
              <a:t>the loss function you used.</a:t>
            </a:r>
            <a:endParaRPr sz="1600"/>
          </a:p>
          <a:p>
            <a:pPr indent="-330200" lvl="1" marL="914400" rtl="0" algn="l">
              <a:spcBef>
                <a:spcPts val="0"/>
              </a:spcBef>
              <a:spcAft>
                <a:spcPts val="0"/>
              </a:spcAft>
              <a:buSzPts val="1600"/>
              <a:buAutoNum type="alphaLcPeriod"/>
            </a:pPr>
            <a:r>
              <a:rPr lang="en" sz="1600"/>
              <a:t>The optimization algorithm (e.g. Adam), learning rate and batch size.</a:t>
            </a:r>
            <a:endParaRPr sz="1500"/>
          </a:p>
          <a:p>
            <a:pPr indent="-342900" lvl="0" marL="457200" rtl="0" algn="l">
              <a:spcBef>
                <a:spcPts val="1000"/>
              </a:spcBef>
              <a:spcAft>
                <a:spcPts val="0"/>
              </a:spcAft>
              <a:buSzPts val="1800"/>
              <a:buAutoNum type="arabicPeriod"/>
            </a:pPr>
            <a:r>
              <a:rPr lang="en"/>
              <a:t>Try another type of pretrained model and describe (2%)</a:t>
            </a:r>
            <a:endParaRPr/>
          </a:p>
          <a:p>
            <a:pPr indent="-330200" lvl="1" marL="914400" rtl="0" algn="l">
              <a:spcBef>
                <a:spcPts val="0"/>
              </a:spcBef>
              <a:spcAft>
                <a:spcPts val="0"/>
              </a:spcAft>
              <a:buSzPts val="1600"/>
              <a:buAutoNum type="alphaLcPeriod"/>
            </a:pPr>
            <a:r>
              <a:rPr lang="en" sz="1600"/>
              <a:t>your model</a:t>
            </a:r>
            <a:endParaRPr sz="1600"/>
          </a:p>
          <a:p>
            <a:pPr indent="-330200" lvl="1" marL="914400" rtl="0" algn="l">
              <a:spcBef>
                <a:spcPts val="0"/>
              </a:spcBef>
              <a:spcAft>
                <a:spcPts val="0"/>
              </a:spcAft>
              <a:buSzPts val="1600"/>
              <a:buAutoNum type="alphaLcPeriod"/>
            </a:pPr>
            <a:r>
              <a:rPr lang="en" sz="1600"/>
              <a:t>performance of your model</a:t>
            </a:r>
            <a:endParaRPr sz="1600"/>
          </a:p>
          <a:p>
            <a:pPr indent="-330200" lvl="1" marL="914400" rtl="0" algn="l">
              <a:spcBef>
                <a:spcPts val="0"/>
              </a:spcBef>
              <a:spcAft>
                <a:spcPts val="0"/>
              </a:spcAft>
              <a:buSzPts val="1600"/>
              <a:buAutoNum type="alphaLcPeriod"/>
            </a:pPr>
            <a:r>
              <a:rPr lang="en" sz="1600"/>
              <a:t>the difference between pretrained model (architecture, pretraining loss, etc.)</a:t>
            </a:r>
            <a:endParaRPr sz="1600"/>
          </a:p>
          <a:p>
            <a:pPr indent="-330200" lvl="1" marL="914400" rtl="0" algn="l">
              <a:spcBef>
                <a:spcPts val="0"/>
              </a:spcBef>
              <a:spcAft>
                <a:spcPts val="0"/>
              </a:spcAft>
              <a:buSzPts val="1600"/>
              <a:buAutoNum type="alphaLcPeriod"/>
            </a:pPr>
            <a:r>
              <a:rPr lang="en" sz="1600"/>
              <a:t>For example, BERT -&gt; xlnet, or BERT -&gt; BERT-wwm-ext. You can find these models in </a:t>
            </a:r>
            <a:r>
              <a:rPr lang="en" sz="1600" u="sng">
                <a:solidFill>
                  <a:schemeClr val="hlink"/>
                </a:solidFill>
                <a:hlinkClick r:id="rId3"/>
              </a:rPr>
              <a:t>huggingface’s Model Hub</a:t>
            </a:r>
            <a:r>
              <a:rPr lang="en" sz="1600"/>
              <a:t>.</a:t>
            </a:r>
            <a:endParaRPr sz="16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7"/>
          <p:cNvSpPr txBox="1"/>
          <p:nvPr>
            <p:ph idx="1" type="body"/>
          </p:nvPr>
        </p:nvSpPr>
        <p:spPr>
          <a:xfrm>
            <a:off x="311700" y="1152475"/>
            <a:ext cx="8520600" cy="3907800"/>
          </a:xfrm>
          <a:prstGeom prst="rect">
            <a:avLst/>
          </a:prstGeom>
          <a:effectLst>
            <a:reflection blurRad="0" dir="5400000" dist="38100" endA="0" fadeDir="5400012" kx="0" rotWithShape="0" algn="bl" stPos="0" sy="-100000" ky="0"/>
          </a:effectLst>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Plot the learning curve of your QA model</a:t>
            </a:r>
            <a:endParaRPr/>
          </a:p>
          <a:p>
            <a:pPr indent="-330200" lvl="1" marL="914400" rtl="0" algn="l">
              <a:spcBef>
                <a:spcPts val="0"/>
              </a:spcBef>
              <a:spcAft>
                <a:spcPts val="0"/>
              </a:spcAft>
              <a:buClr>
                <a:schemeClr val="dk1"/>
              </a:buClr>
              <a:buSzPts val="1600"/>
              <a:buAutoNum type="alphaLcPeriod"/>
            </a:pPr>
            <a:r>
              <a:rPr lang="en" sz="1600"/>
              <a:t>L</a:t>
            </a:r>
            <a:r>
              <a:rPr lang="en" sz="1600"/>
              <a:t>earning </a:t>
            </a:r>
            <a:r>
              <a:rPr lang="en" sz="1600">
                <a:solidFill>
                  <a:schemeClr val="dk1"/>
                </a:solidFill>
              </a:rPr>
              <a:t>curve of </a:t>
            </a:r>
            <a:r>
              <a:rPr lang="en" sz="1600"/>
              <a:t>loss</a:t>
            </a:r>
            <a:r>
              <a:rPr lang="en" sz="1600">
                <a:solidFill>
                  <a:schemeClr val="dk1"/>
                </a:solidFill>
              </a:rPr>
              <a:t> (</a:t>
            </a:r>
            <a:r>
              <a:rPr lang="en" sz="1600"/>
              <a:t>0.5%)</a:t>
            </a:r>
            <a:endParaRPr sz="1600"/>
          </a:p>
          <a:p>
            <a:pPr indent="-330200" lvl="1" marL="914400" rtl="0" algn="l">
              <a:spcBef>
                <a:spcPts val="0"/>
              </a:spcBef>
              <a:spcAft>
                <a:spcPts val="0"/>
              </a:spcAft>
              <a:buSzPts val="1600"/>
              <a:buAutoNum type="alphaLcPeriod"/>
            </a:pPr>
            <a:r>
              <a:rPr lang="en" sz="1600"/>
              <a:t>Learning curve of EM (0.5%)</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rPr i="1" lang="en" sz="1600"/>
              <a:t>You don’t need to calculate the metrics in every iteration. Please make sure there are at least </a:t>
            </a:r>
            <a:r>
              <a:rPr b="1" i="1" lang="en" sz="1600"/>
              <a:t>5 data points</a:t>
            </a:r>
            <a:r>
              <a:rPr i="1" lang="en" sz="1600"/>
              <a:t> in each curve.</a:t>
            </a:r>
            <a:endParaRPr i="1" sz="1600"/>
          </a:p>
          <a:p>
            <a:pPr indent="0" lvl="0" marL="0" rtl="0" algn="l">
              <a:spcBef>
                <a:spcPts val="1200"/>
              </a:spcBef>
              <a:spcAft>
                <a:spcPts val="1200"/>
              </a:spcAft>
              <a:buNone/>
            </a:pPr>
            <a:br>
              <a:rPr lang="en">
                <a:solidFill>
                  <a:schemeClr val="dk1"/>
                </a:solidFill>
              </a:rPr>
            </a:br>
            <a:endParaRPr>
              <a:solidFill>
                <a:schemeClr val="dk1"/>
              </a:solidFill>
            </a:endParaRPr>
          </a:p>
        </p:txBody>
      </p:sp>
      <p:sp>
        <p:nvSpPr>
          <p:cNvPr id="266" name="Google Shape;266;p4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Q3: Curves (1%)</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Q4: Pretrained vs Not Pretrained (2%) </a:t>
            </a:r>
            <a:endParaRPr/>
          </a:p>
        </p:txBody>
      </p:sp>
      <p:sp>
        <p:nvSpPr>
          <p:cNvPr id="272" name="Google Shape;272;p4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77500" lnSpcReduction="20000"/>
          </a:bodyPr>
          <a:lstStyle/>
          <a:p>
            <a:pPr indent="-322972" lvl="0" marL="457200" rtl="0" algn="l">
              <a:spcBef>
                <a:spcPts val="0"/>
              </a:spcBef>
              <a:spcAft>
                <a:spcPts val="0"/>
              </a:spcAft>
              <a:buSzPct val="100000"/>
              <a:buChar char="●"/>
            </a:pPr>
            <a:r>
              <a:rPr lang="en" sz="1917"/>
              <a:t>Train a transformer model from scratch (without pretrained weights) on the dataset (you can choose either MC or QA)</a:t>
            </a:r>
            <a:endParaRPr sz="1917"/>
          </a:p>
          <a:p>
            <a:pPr indent="-322972" lvl="0" marL="457200" rtl="0" algn="l">
              <a:spcBef>
                <a:spcPts val="1000"/>
              </a:spcBef>
              <a:spcAft>
                <a:spcPts val="0"/>
              </a:spcAft>
              <a:buSzPct val="100000"/>
              <a:buChar char="●"/>
            </a:pPr>
            <a:r>
              <a:rPr lang="en" sz="1917"/>
              <a:t>Describe</a:t>
            </a:r>
            <a:endParaRPr sz="1917"/>
          </a:p>
          <a:p>
            <a:pPr indent="-309076" lvl="1" marL="914400" rtl="0" algn="l">
              <a:spcBef>
                <a:spcPts val="1000"/>
              </a:spcBef>
              <a:spcAft>
                <a:spcPts val="0"/>
              </a:spcAft>
              <a:buSzPct val="100000"/>
              <a:buChar char="○"/>
            </a:pPr>
            <a:r>
              <a:rPr lang="en" sz="1635"/>
              <a:t>The configuration of the model and how do you train this model</a:t>
            </a:r>
            <a:endParaRPr sz="1635"/>
          </a:p>
          <a:p>
            <a:pPr indent="-309076" lvl="1" marL="914400" rtl="0" algn="l">
              <a:spcBef>
                <a:spcPts val="1000"/>
              </a:spcBef>
              <a:spcAft>
                <a:spcPts val="0"/>
              </a:spcAft>
              <a:buSzPct val="100000"/>
              <a:buChar char="○"/>
            </a:pPr>
            <a:r>
              <a:rPr lang="en" sz="1635"/>
              <a:t>the performance of this model v.s. BERT</a:t>
            </a:r>
            <a:endParaRPr sz="1635"/>
          </a:p>
          <a:p>
            <a:pPr indent="0" lvl="0" marL="0" rtl="0" algn="l">
              <a:spcBef>
                <a:spcPts val="1000"/>
              </a:spcBef>
              <a:spcAft>
                <a:spcPts val="0"/>
              </a:spcAft>
              <a:buNone/>
            </a:pPr>
            <a:r>
              <a:t/>
            </a:r>
            <a:endParaRPr/>
          </a:p>
          <a:p>
            <a:pPr indent="-317182" lvl="0" marL="457200" rtl="0" algn="l">
              <a:spcBef>
                <a:spcPts val="1000"/>
              </a:spcBef>
              <a:spcAft>
                <a:spcPts val="0"/>
              </a:spcAft>
              <a:buSzPct val="100000"/>
              <a:buChar char="●"/>
            </a:pPr>
            <a:r>
              <a:rPr lang="en"/>
              <a:t>Hint: you can use the same training script for this problem, just skip the part where you load the pretrained weights</a:t>
            </a:r>
            <a:endParaRPr/>
          </a:p>
          <a:p>
            <a:pPr indent="-317182" lvl="0" marL="457200" rtl="0" algn="l">
              <a:spcBef>
                <a:spcPts val="1000"/>
              </a:spcBef>
              <a:spcAft>
                <a:spcPts val="1000"/>
              </a:spcAft>
              <a:buSzPct val="100000"/>
              <a:buChar char="●"/>
            </a:pPr>
            <a:r>
              <a:rPr lang="en"/>
              <a:t>Hint: the model size configuration for BERT might be too large for this problem, if you find it hard to train a model of the same size, try to reduce model size (num_layers, hidden_dim, num_heads). Remember to report the model configuration.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9"/>
          <p:cNvSpPr txBox="1"/>
          <p:nvPr>
            <p:ph idx="1" type="body"/>
          </p:nvPr>
        </p:nvSpPr>
        <p:spPr>
          <a:xfrm>
            <a:off x="311700" y="1152475"/>
            <a:ext cx="8520600" cy="3907800"/>
          </a:xfrm>
          <a:prstGeom prst="rect">
            <a:avLst/>
          </a:prstGeom>
          <a:effectLst>
            <a:reflection blurRad="0" dir="5400000" dist="38100" endA="0" fadeDir="5400012" kx="0" rotWithShape="0" algn="bl" stPos="0" sy="-100000" ky="0"/>
          </a:effectLst>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Train a BERT-based model on HW1 dataset and describe</a:t>
            </a:r>
            <a:endParaRPr/>
          </a:p>
          <a:p>
            <a:pPr indent="-317500" lvl="1" marL="914400" rtl="0" algn="l">
              <a:spcBef>
                <a:spcPts val="0"/>
              </a:spcBef>
              <a:spcAft>
                <a:spcPts val="0"/>
              </a:spcAft>
              <a:buSzPts val="1400"/>
              <a:buAutoNum type="alphaLcPeriod"/>
            </a:pPr>
            <a:r>
              <a:rPr lang="en"/>
              <a:t>your model</a:t>
            </a:r>
            <a:endParaRPr/>
          </a:p>
          <a:p>
            <a:pPr indent="-317500" lvl="1" marL="914400" rtl="0" algn="l">
              <a:spcBef>
                <a:spcPts val="0"/>
              </a:spcBef>
              <a:spcAft>
                <a:spcPts val="0"/>
              </a:spcAft>
              <a:buSzPts val="1400"/>
              <a:buAutoNum type="alphaLcPeriod"/>
            </a:pPr>
            <a:r>
              <a:rPr lang="en"/>
              <a:t>performance of your model.</a:t>
            </a:r>
            <a:endParaRPr/>
          </a:p>
          <a:p>
            <a:pPr indent="-317500" lvl="2" marL="1371600" rtl="0" algn="l">
              <a:spcBef>
                <a:spcPts val="0"/>
              </a:spcBef>
              <a:spcAft>
                <a:spcPts val="0"/>
              </a:spcAft>
              <a:buSzPts val="1400"/>
              <a:buAutoNum type="romanLcPeriod"/>
            </a:pPr>
            <a:r>
              <a:rPr lang="en"/>
              <a:t>Intent classification (1%)</a:t>
            </a:r>
            <a:endParaRPr/>
          </a:p>
          <a:p>
            <a:pPr indent="-317500" lvl="2" marL="1371600" rtl="0" algn="l">
              <a:spcBef>
                <a:spcPts val="0"/>
              </a:spcBef>
              <a:spcAft>
                <a:spcPts val="0"/>
              </a:spcAft>
              <a:buSzPts val="1400"/>
              <a:buAutoNum type="romanLcPeriod"/>
            </a:pPr>
            <a:r>
              <a:rPr lang="en"/>
              <a:t>Slot tagging (1%)</a:t>
            </a:r>
            <a:endParaRPr/>
          </a:p>
          <a:p>
            <a:pPr indent="-317500" lvl="1" marL="914400" rtl="0" algn="l">
              <a:spcBef>
                <a:spcPts val="0"/>
              </a:spcBef>
              <a:spcAft>
                <a:spcPts val="0"/>
              </a:spcAft>
              <a:buSzPts val="1400"/>
              <a:buAutoNum type="alphaLcPeriod"/>
            </a:pPr>
            <a:r>
              <a:rPr lang="en"/>
              <a:t>the loss function you used.</a:t>
            </a:r>
            <a:endParaRPr/>
          </a:p>
          <a:p>
            <a:pPr indent="-317500" lvl="1" marL="914400" rtl="0" algn="l">
              <a:spcBef>
                <a:spcPts val="0"/>
              </a:spcBef>
              <a:spcAft>
                <a:spcPts val="0"/>
              </a:spcAft>
              <a:buSzPts val="1400"/>
              <a:buAutoNum type="alphaLcPeriod"/>
            </a:pPr>
            <a:r>
              <a:rPr lang="en"/>
              <a:t>The optimization algorithm (e.g. Adam), learning rate and batch size.</a:t>
            </a:r>
            <a:endParaRPr>
              <a:solidFill>
                <a:schemeClr val="dk1"/>
              </a:solidFill>
            </a:endParaRPr>
          </a:p>
        </p:txBody>
      </p:sp>
      <p:sp>
        <p:nvSpPr>
          <p:cNvPr id="278" name="Google Shape;278;p4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Q5: Bonus: HW1 with BERTs (2%)</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0"/>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Guide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Pipeline</a:t>
            </a:r>
            <a:endParaRPr/>
          </a:p>
        </p:txBody>
      </p:sp>
      <p:sp>
        <p:nvSpPr>
          <p:cNvPr id="289" name="Google Shape;289;p51"/>
          <p:cNvSpPr/>
          <p:nvPr/>
        </p:nvSpPr>
        <p:spPr>
          <a:xfrm>
            <a:off x="2197750" y="1777800"/>
            <a:ext cx="1081500" cy="1587900"/>
          </a:xfrm>
          <a:prstGeom prst="roundRect">
            <a:avLst>
              <a:gd fmla="val 16667" name="adj"/>
            </a:avLst>
          </a:prstGeom>
          <a:solidFill>
            <a:srgbClr val="FFF6D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Context Selection</a:t>
            </a:r>
            <a:endParaRPr>
              <a:latin typeface="Open Sans"/>
              <a:ea typeface="Open Sans"/>
              <a:cs typeface="Open Sans"/>
              <a:sym typeface="Open Sans"/>
            </a:endParaRPr>
          </a:p>
        </p:txBody>
      </p:sp>
      <p:sp>
        <p:nvSpPr>
          <p:cNvPr id="290" name="Google Shape;290;p51"/>
          <p:cNvSpPr/>
          <p:nvPr/>
        </p:nvSpPr>
        <p:spPr>
          <a:xfrm>
            <a:off x="688850" y="1855463"/>
            <a:ext cx="884100" cy="311400"/>
          </a:xfrm>
          <a:prstGeom prst="roundRect">
            <a:avLst>
              <a:gd fmla="val 16667" name="adj"/>
            </a:avLst>
          </a:prstGeom>
          <a:solidFill>
            <a:srgbClr val="E6F0FA"/>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Open Sans"/>
                <a:ea typeface="Open Sans"/>
                <a:cs typeface="Open Sans"/>
                <a:sym typeface="Open Sans"/>
              </a:rPr>
              <a:t>Context</a:t>
            </a:r>
            <a:r>
              <a:rPr baseline="-25000" lang="en" sz="1300">
                <a:latin typeface="Open Sans"/>
                <a:ea typeface="Open Sans"/>
                <a:cs typeface="Open Sans"/>
                <a:sym typeface="Open Sans"/>
              </a:rPr>
              <a:t>1</a:t>
            </a:r>
            <a:endParaRPr baseline="-25000" sz="1300">
              <a:latin typeface="Open Sans"/>
              <a:ea typeface="Open Sans"/>
              <a:cs typeface="Open Sans"/>
              <a:sym typeface="Open Sans"/>
            </a:endParaRPr>
          </a:p>
        </p:txBody>
      </p:sp>
      <p:sp>
        <p:nvSpPr>
          <p:cNvPr id="291" name="Google Shape;291;p51"/>
          <p:cNvSpPr/>
          <p:nvPr/>
        </p:nvSpPr>
        <p:spPr>
          <a:xfrm>
            <a:off x="688850" y="2229188"/>
            <a:ext cx="884100" cy="311400"/>
          </a:xfrm>
          <a:prstGeom prst="roundRect">
            <a:avLst>
              <a:gd fmla="val 16667" name="adj"/>
            </a:avLst>
          </a:prstGeom>
          <a:solidFill>
            <a:srgbClr val="E6F0FA"/>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Open Sans"/>
                <a:ea typeface="Open Sans"/>
                <a:cs typeface="Open Sans"/>
                <a:sym typeface="Open Sans"/>
              </a:rPr>
              <a:t>Context</a:t>
            </a:r>
            <a:r>
              <a:rPr baseline="-25000" lang="en" sz="1300">
                <a:latin typeface="Open Sans"/>
                <a:ea typeface="Open Sans"/>
                <a:cs typeface="Open Sans"/>
                <a:sym typeface="Open Sans"/>
              </a:rPr>
              <a:t>2</a:t>
            </a:r>
            <a:endParaRPr baseline="-25000" sz="1300">
              <a:latin typeface="Open Sans"/>
              <a:ea typeface="Open Sans"/>
              <a:cs typeface="Open Sans"/>
              <a:sym typeface="Open Sans"/>
            </a:endParaRPr>
          </a:p>
        </p:txBody>
      </p:sp>
      <p:sp>
        <p:nvSpPr>
          <p:cNvPr id="292" name="Google Shape;292;p51"/>
          <p:cNvSpPr/>
          <p:nvPr/>
        </p:nvSpPr>
        <p:spPr>
          <a:xfrm>
            <a:off x="688850" y="2602913"/>
            <a:ext cx="884100" cy="311400"/>
          </a:xfrm>
          <a:prstGeom prst="roundRect">
            <a:avLst>
              <a:gd fmla="val 16667" name="adj"/>
            </a:avLst>
          </a:prstGeom>
          <a:solidFill>
            <a:srgbClr val="E6F0FA"/>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Open Sans"/>
                <a:ea typeface="Open Sans"/>
                <a:cs typeface="Open Sans"/>
                <a:sym typeface="Open Sans"/>
              </a:rPr>
              <a:t>Context</a:t>
            </a:r>
            <a:r>
              <a:rPr baseline="-25000" lang="en" sz="1300">
                <a:latin typeface="Open Sans"/>
                <a:ea typeface="Open Sans"/>
                <a:cs typeface="Open Sans"/>
                <a:sym typeface="Open Sans"/>
              </a:rPr>
              <a:t>n</a:t>
            </a:r>
            <a:endParaRPr baseline="-25000" sz="1300">
              <a:latin typeface="Open Sans"/>
              <a:ea typeface="Open Sans"/>
              <a:cs typeface="Open Sans"/>
              <a:sym typeface="Open Sans"/>
            </a:endParaRPr>
          </a:p>
        </p:txBody>
      </p:sp>
      <p:sp>
        <p:nvSpPr>
          <p:cNvPr id="293" name="Google Shape;293;p51"/>
          <p:cNvSpPr/>
          <p:nvPr/>
        </p:nvSpPr>
        <p:spPr>
          <a:xfrm>
            <a:off x="630500" y="2976638"/>
            <a:ext cx="1000800" cy="311400"/>
          </a:xfrm>
          <a:prstGeom prst="roundRect">
            <a:avLst>
              <a:gd fmla="val 16667" name="adj"/>
            </a:avLst>
          </a:prstGeom>
          <a:solidFill>
            <a:srgbClr val="E4F0D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Open Sans"/>
                <a:ea typeface="Open Sans"/>
                <a:cs typeface="Open Sans"/>
                <a:sym typeface="Open Sans"/>
              </a:rPr>
              <a:t>Question</a:t>
            </a:r>
            <a:endParaRPr sz="1300">
              <a:latin typeface="Open Sans"/>
              <a:ea typeface="Open Sans"/>
              <a:cs typeface="Open Sans"/>
              <a:sym typeface="Open Sans"/>
            </a:endParaRPr>
          </a:p>
        </p:txBody>
      </p:sp>
      <p:sp>
        <p:nvSpPr>
          <p:cNvPr id="294" name="Google Shape;294;p51"/>
          <p:cNvSpPr/>
          <p:nvPr/>
        </p:nvSpPr>
        <p:spPr>
          <a:xfrm>
            <a:off x="3833800" y="2166881"/>
            <a:ext cx="884100" cy="498300"/>
          </a:xfrm>
          <a:prstGeom prst="roundRect">
            <a:avLst>
              <a:gd fmla="val 16667" name="adj"/>
            </a:avLst>
          </a:prstGeom>
          <a:solidFill>
            <a:srgbClr val="E6F0FA"/>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Open Sans"/>
                <a:ea typeface="Open Sans"/>
                <a:cs typeface="Open Sans"/>
                <a:sym typeface="Open Sans"/>
              </a:rPr>
              <a:t>Correct</a:t>
            </a:r>
            <a:endParaRPr sz="1300">
              <a:latin typeface="Open Sans"/>
              <a:ea typeface="Open Sans"/>
              <a:cs typeface="Open Sans"/>
              <a:sym typeface="Open Sans"/>
            </a:endParaRPr>
          </a:p>
          <a:p>
            <a:pPr indent="0" lvl="0" marL="0" rtl="0" algn="ctr">
              <a:spcBef>
                <a:spcPts val="0"/>
              </a:spcBef>
              <a:spcAft>
                <a:spcPts val="0"/>
              </a:spcAft>
              <a:buNone/>
            </a:pPr>
            <a:r>
              <a:rPr lang="en" sz="1300">
                <a:latin typeface="Open Sans"/>
                <a:ea typeface="Open Sans"/>
                <a:cs typeface="Open Sans"/>
                <a:sym typeface="Open Sans"/>
              </a:rPr>
              <a:t>Context</a:t>
            </a:r>
            <a:endParaRPr sz="1300">
              <a:latin typeface="Open Sans"/>
              <a:ea typeface="Open Sans"/>
              <a:cs typeface="Open Sans"/>
              <a:sym typeface="Open Sans"/>
            </a:endParaRPr>
          </a:p>
        </p:txBody>
      </p:sp>
      <p:sp>
        <p:nvSpPr>
          <p:cNvPr id="295" name="Google Shape;295;p51"/>
          <p:cNvSpPr/>
          <p:nvPr/>
        </p:nvSpPr>
        <p:spPr>
          <a:xfrm>
            <a:off x="3775450" y="2792538"/>
            <a:ext cx="1000800" cy="311400"/>
          </a:xfrm>
          <a:prstGeom prst="roundRect">
            <a:avLst>
              <a:gd fmla="val 16667" name="adj"/>
            </a:avLst>
          </a:prstGeom>
          <a:solidFill>
            <a:srgbClr val="E4F0D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Open Sans"/>
                <a:ea typeface="Open Sans"/>
                <a:cs typeface="Open Sans"/>
                <a:sym typeface="Open Sans"/>
              </a:rPr>
              <a:t>Question</a:t>
            </a:r>
            <a:endParaRPr sz="1300">
              <a:latin typeface="Open Sans"/>
              <a:ea typeface="Open Sans"/>
              <a:cs typeface="Open Sans"/>
              <a:sym typeface="Open Sans"/>
            </a:endParaRPr>
          </a:p>
        </p:txBody>
      </p:sp>
      <p:cxnSp>
        <p:nvCxnSpPr>
          <p:cNvPr id="296" name="Google Shape;296;p51"/>
          <p:cNvCxnSpPr>
            <a:stCxn id="290" idx="3"/>
          </p:cNvCxnSpPr>
          <p:nvPr/>
        </p:nvCxnSpPr>
        <p:spPr>
          <a:xfrm flipH="1" rot="10800000">
            <a:off x="1572950" y="2002163"/>
            <a:ext cx="636300" cy="9000"/>
          </a:xfrm>
          <a:prstGeom prst="straightConnector1">
            <a:avLst/>
          </a:prstGeom>
          <a:noFill/>
          <a:ln cap="flat" cmpd="sng" w="9525">
            <a:solidFill>
              <a:schemeClr val="dk1"/>
            </a:solidFill>
            <a:prstDash val="solid"/>
            <a:round/>
            <a:headEnd len="med" w="med" type="none"/>
            <a:tailEnd len="med" w="med" type="triangle"/>
          </a:ln>
        </p:spPr>
      </p:cxnSp>
      <p:cxnSp>
        <p:nvCxnSpPr>
          <p:cNvPr id="297" name="Google Shape;297;p51"/>
          <p:cNvCxnSpPr/>
          <p:nvPr/>
        </p:nvCxnSpPr>
        <p:spPr>
          <a:xfrm flipH="1" rot="10800000">
            <a:off x="1572950" y="2380388"/>
            <a:ext cx="636300" cy="9000"/>
          </a:xfrm>
          <a:prstGeom prst="straightConnector1">
            <a:avLst/>
          </a:prstGeom>
          <a:noFill/>
          <a:ln cap="flat" cmpd="sng" w="9525">
            <a:solidFill>
              <a:schemeClr val="dk1"/>
            </a:solidFill>
            <a:prstDash val="solid"/>
            <a:round/>
            <a:headEnd len="med" w="med" type="none"/>
            <a:tailEnd len="med" w="med" type="triangle"/>
          </a:ln>
        </p:spPr>
      </p:cxnSp>
      <p:cxnSp>
        <p:nvCxnSpPr>
          <p:cNvPr id="298" name="Google Shape;298;p51"/>
          <p:cNvCxnSpPr/>
          <p:nvPr/>
        </p:nvCxnSpPr>
        <p:spPr>
          <a:xfrm flipH="1" rot="10800000">
            <a:off x="1561450" y="2754113"/>
            <a:ext cx="636300" cy="9000"/>
          </a:xfrm>
          <a:prstGeom prst="straightConnector1">
            <a:avLst/>
          </a:prstGeom>
          <a:noFill/>
          <a:ln cap="flat" cmpd="sng" w="9525">
            <a:solidFill>
              <a:schemeClr val="dk1"/>
            </a:solidFill>
            <a:prstDash val="solid"/>
            <a:round/>
            <a:headEnd len="med" w="med" type="none"/>
            <a:tailEnd len="med" w="med" type="triangle"/>
          </a:ln>
        </p:spPr>
      </p:cxnSp>
      <p:cxnSp>
        <p:nvCxnSpPr>
          <p:cNvPr id="299" name="Google Shape;299;p51"/>
          <p:cNvCxnSpPr/>
          <p:nvPr/>
        </p:nvCxnSpPr>
        <p:spPr>
          <a:xfrm flipH="1" rot="10800000">
            <a:off x="1631300" y="3129938"/>
            <a:ext cx="566400" cy="6900"/>
          </a:xfrm>
          <a:prstGeom prst="straightConnector1">
            <a:avLst/>
          </a:prstGeom>
          <a:noFill/>
          <a:ln cap="flat" cmpd="sng" w="9525">
            <a:solidFill>
              <a:schemeClr val="dk1"/>
            </a:solidFill>
            <a:prstDash val="solid"/>
            <a:round/>
            <a:headEnd len="med" w="med" type="none"/>
            <a:tailEnd len="med" w="med" type="triangle"/>
          </a:ln>
        </p:spPr>
      </p:cxnSp>
      <p:cxnSp>
        <p:nvCxnSpPr>
          <p:cNvPr id="300" name="Google Shape;300;p51"/>
          <p:cNvCxnSpPr>
            <a:endCxn id="294" idx="1"/>
          </p:cNvCxnSpPr>
          <p:nvPr/>
        </p:nvCxnSpPr>
        <p:spPr>
          <a:xfrm flipH="1" rot="10800000">
            <a:off x="3279100" y="2416031"/>
            <a:ext cx="554700" cy="4500"/>
          </a:xfrm>
          <a:prstGeom prst="straightConnector1">
            <a:avLst/>
          </a:prstGeom>
          <a:noFill/>
          <a:ln cap="flat" cmpd="sng" w="9525">
            <a:solidFill>
              <a:schemeClr val="dk1"/>
            </a:solidFill>
            <a:prstDash val="solid"/>
            <a:round/>
            <a:headEnd len="med" w="med" type="none"/>
            <a:tailEnd len="med" w="med" type="triangle"/>
          </a:ln>
        </p:spPr>
      </p:cxnSp>
      <p:sp>
        <p:nvSpPr>
          <p:cNvPr id="301" name="Google Shape;301;p51"/>
          <p:cNvSpPr/>
          <p:nvPr/>
        </p:nvSpPr>
        <p:spPr>
          <a:xfrm>
            <a:off x="5272450" y="1777800"/>
            <a:ext cx="1178700" cy="1587900"/>
          </a:xfrm>
          <a:prstGeom prst="roundRect">
            <a:avLst>
              <a:gd fmla="val 16667" name="adj"/>
            </a:avLst>
          </a:prstGeom>
          <a:solidFill>
            <a:srgbClr val="FFF6D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Question</a:t>
            </a:r>
            <a:endParaRPr>
              <a:latin typeface="Open Sans"/>
              <a:ea typeface="Open Sans"/>
              <a:cs typeface="Open Sans"/>
              <a:sym typeface="Open Sans"/>
            </a:endParaRPr>
          </a:p>
          <a:p>
            <a:pPr indent="0" lvl="0" marL="0" rtl="0" algn="ctr">
              <a:spcBef>
                <a:spcPts val="0"/>
              </a:spcBef>
              <a:spcAft>
                <a:spcPts val="0"/>
              </a:spcAft>
              <a:buNone/>
            </a:pPr>
            <a:r>
              <a:rPr lang="en">
                <a:latin typeface="Open Sans"/>
                <a:ea typeface="Open Sans"/>
                <a:cs typeface="Open Sans"/>
                <a:sym typeface="Open Sans"/>
              </a:rPr>
              <a:t>Answering</a:t>
            </a:r>
            <a:endParaRPr>
              <a:latin typeface="Open Sans"/>
              <a:ea typeface="Open Sans"/>
              <a:cs typeface="Open Sans"/>
              <a:sym typeface="Open Sans"/>
            </a:endParaRPr>
          </a:p>
        </p:txBody>
      </p:sp>
      <p:cxnSp>
        <p:nvCxnSpPr>
          <p:cNvPr id="302" name="Google Shape;302;p51"/>
          <p:cNvCxnSpPr/>
          <p:nvPr/>
        </p:nvCxnSpPr>
        <p:spPr>
          <a:xfrm flipH="1" rot="10800000">
            <a:off x="4717900" y="2413781"/>
            <a:ext cx="554700" cy="4500"/>
          </a:xfrm>
          <a:prstGeom prst="straightConnector1">
            <a:avLst/>
          </a:prstGeom>
          <a:noFill/>
          <a:ln cap="flat" cmpd="sng" w="9525">
            <a:solidFill>
              <a:schemeClr val="dk1"/>
            </a:solidFill>
            <a:prstDash val="solid"/>
            <a:round/>
            <a:headEnd len="med" w="med" type="none"/>
            <a:tailEnd len="med" w="med" type="triangle"/>
          </a:ln>
        </p:spPr>
      </p:cxnSp>
      <p:cxnSp>
        <p:nvCxnSpPr>
          <p:cNvPr id="303" name="Google Shape;303;p51"/>
          <p:cNvCxnSpPr>
            <a:stCxn id="295" idx="3"/>
          </p:cNvCxnSpPr>
          <p:nvPr/>
        </p:nvCxnSpPr>
        <p:spPr>
          <a:xfrm>
            <a:off x="4776250" y="2948238"/>
            <a:ext cx="505200" cy="9000"/>
          </a:xfrm>
          <a:prstGeom prst="straightConnector1">
            <a:avLst/>
          </a:prstGeom>
          <a:noFill/>
          <a:ln cap="flat" cmpd="sng" w="9525">
            <a:solidFill>
              <a:schemeClr val="dk1"/>
            </a:solidFill>
            <a:prstDash val="solid"/>
            <a:round/>
            <a:headEnd len="med" w="med" type="none"/>
            <a:tailEnd len="med" w="med" type="triangle"/>
          </a:ln>
        </p:spPr>
      </p:cxnSp>
      <p:sp>
        <p:nvSpPr>
          <p:cNvPr id="304" name="Google Shape;304;p51"/>
          <p:cNvSpPr/>
          <p:nvPr/>
        </p:nvSpPr>
        <p:spPr>
          <a:xfrm>
            <a:off x="6908500" y="2416038"/>
            <a:ext cx="1000800" cy="311400"/>
          </a:xfrm>
          <a:prstGeom prst="roundRect">
            <a:avLst>
              <a:gd fmla="val 16667" name="adj"/>
            </a:avLst>
          </a:prstGeom>
          <a:solidFill>
            <a:srgbClr val="F7D6D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Open Sans"/>
                <a:ea typeface="Open Sans"/>
                <a:cs typeface="Open Sans"/>
                <a:sym typeface="Open Sans"/>
              </a:rPr>
              <a:t>Answer</a:t>
            </a:r>
            <a:endParaRPr sz="1300">
              <a:latin typeface="Open Sans"/>
              <a:ea typeface="Open Sans"/>
              <a:cs typeface="Open Sans"/>
              <a:sym typeface="Open Sans"/>
            </a:endParaRPr>
          </a:p>
        </p:txBody>
      </p:sp>
      <p:cxnSp>
        <p:nvCxnSpPr>
          <p:cNvPr id="305" name="Google Shape;305;p51"/>
          <p:cNvCxnSpPr>
            <a:stCxn id="301" idx="3"/>
          </p:cNvCxnSpPr>
          <p:nvPr/>
        </p:nvCxnSpPr>
        <p:spPr>
          <a:xfrm flipH="1" rot="10800000">
            <a:off x="6451150" y="2569650"/>
            <a:ext cx="457500" cy="21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lang="en" sz="1300">
                <a:solidFill>
                  <a:srgbClr val="FF0000"/>
                </a:solidFill>
                <a:highlight>
                  <a:srgbClr val="EFEFEF"/>
                </a:highlight>
                <a:latin typeface="Ubuntu Mono"/>
                <a:ea typeface="Ubuntu Mono"/>
                <a:cs typeface="Ubuntu Mono"/>
                <a:sym typeface="Ubuntu Mono"/>
              </a:rPr>
              <a:t>如果有更新的資訊 會公布在此！</a:t>
            </a:r>
            <a:endParaRPr b="1" sz="1300">
              <a:solidFill>
                <a:srgbClr val="FF0000"/>
              </a:solidFill>
              <a:highlight>
                <a:srgbClr val="EFEFEF"/>
              </a:highlight>
              <a:latin typeface="Ubuntu Mono"/>
              <a:ea typeface="Ubuntu Mono"/>
              <a:cs typeface="Ubuntu Mono"/>
              <a:sym typeface="Ubuntu Mono"/>
            </a:endParaRPr>
          </a:p>
          <a:p>
            <a:pPr indent="-311150" lvl="0" marL="457200" rtl="0" algn="l">
              <a:spcBef>
                <a:spcPts val="1200"/>
              </a:spcBef>
              <a:spcAft>
                <a:spcPts val="0"/>
              </a:spcAft>
              <a:buClr>
                <a:srgbClr val="FF0000"/>
              </a:buClr>
              <a:buSzPts val="1300"/>
              <a:buFont typeface="Ubuntu Mono"/>
              <a:buAutoNum type="arabicPeriod"/>
            </a:pPr>
            <a:r>
              <a:rPr b="1" lang="en" sz="1300">
                <a:solidFill>
                  <a:srgbClr val="FF0000"/>
                </a:solidFill>
                <a:highlight>
                  <a:srgbClr val="EFEFEF"/>
                </a:highlight>
                <a:latin typeface="Ubuntu Mono"/>
                <a:ea typeface="Ubuntu Mono"/>
                <a:cs typeface="Ubuntu Mono"/>
                <a:sym typeface="Ubuntu Mono"/>
              </a:rPr>
              <a:t>降低Strong Baseline的分數，請同學在public盡量衝高一點(0.79以上較為保險)，避免private沒有過Strong Baseline</a:t>
            </a:r>
            <a:endParaRPr b="1" sz="1300">
              <a:solidFill>
                <a:srgbClr val="FF0000"/>
              </a:solidFill>
              <a:highlight>
                <a:srgbClr val="EFEFEF"/>
              </a:highlight>
              <a:latin typeface="Ubuntu Mono"/>
              <a:ea typeface="Ubuntu Mono"/>
              <a:cs typeface="Ubuntu Mono"/>
              <a:sym typeface="Ubuntu Mono"/>
            </a:endParaRPr>
          </a:p>
          <a:p>
            <a:pPr indent="-311150" lvl="0" marL="457200" rtl="0" algn="l">
              <a:spcBef>
                <a:spcPts val="0"/>
              </a:spcBef>
              <a:spcAft>
                <a:spcPts val="0"/>
              </a:spcAft>
              <a:buClr>
                <a:srgbClr val="FF0000"/>
              </a:buClr>
              <a:buSzPts val="1300"/>
              <a:buFont typeface="Ubuntu Mono"/>
              <a:buAutoNum type="arabicPeriod"/>
            </a:pPr>
            <a:r>
              <a:rPr lang="en" sz="1200" u="sng">
                <a:solidFill>
                  <a:schemeClr val="hlink"/>
                </a:solidFill>
                <a:highlight>
                  <a:srgbClr val="FFFFFF"/>
                </a:highlight>
                <a:latin typeface="Arial"/>
                <a:ea typeface="Arial"/>
                <a:cs typeface="Arial"/>
                <a:sym typeface="Arial"/>
                <a:hlinkClick r:id="rId3"/>
              </a:rPr>
              <a:t>https://huggingface.co/luhua/chinese_pretrain_mrc_macbert_large</a:t>
            </a:r>
            <a:r>
              <a:rPr b="1" lang="en" sz="1300">
                <a:solidFill>
                  <a:srgbClr val="FF0000"/>
                </a:solidFill>
                <a:highlight>
                  <a:srgbClr val="EFEFEF"/>
                </a:highlight>
                <a:latin typeface="Ubuntu Mono"/>
                <a:ea typeface="Ubuntu Mono"/>
                <a:cs typeface="Ubuntu Mono"/>
                <a:sym typeface="Ubuntu Mono"/>
              </a:rPr>
              <a:t>不能當成這次hw2的pretrain model（因為fine-tune過MRC Data</a:t>
            </a:r>
            <a:endParaRPr b="1" sz="1300">
              <a:solidFill>
                <a:srgbClr val="FF0000"/>
              </a:solidFill>
              <a:highlight>
                <a:srgbClr val="EFEFEF"/>
              </a:highlight>
              <a:latin typeface="Ubuntu Mono"/>
              <a:ea typeface="Ubuntu Mono"/>
              <a:cs typeface="Ubuntu Mono"/>
              <a:sym typeface="Ubuntu Mono"/>
            </a:endParaRPr>
          </a:p>
          <a:p>
            <a:pPr indent="-311150" lvl="0" marL="457200" rtl="0" algn="l">
              <a:spcBef>
                <a:spcPts val="0"/>
              </a:spcBef>
              <a:spcAft>
                <a:spcPts val="0"/>
              </a:spcAft>
              <a:buClr>
                <a:srgbClr val="FF0000"/>
              </a:buClr>
              <a:buSzPts val="1300"/>
              <a:buFont typeface="Ubuntu Mono"/>
              <a:buAutoNum type="arabicPeriod"/>
            </a:pPr>
            <a:r>
              <a:rPr lang="en" sz="1200">
                <a:solidFill>
                  <a:srgbClr val="333333"/>
                </a:solidFill>
                <a:highlight>
                  <a:srgbClr val="FFFFFF"/>
                </a:highlight>
                <a:latin typeface="Arial"/>
                <a:ea typeface="Arial"/>
                <a:cs typeface="Arial"/>
                <a:sym typeface="Arial"/>
              </a:rPr>
              <a:t>https://huggingface.co/NchuNLP/Chinese-Question-Answering</a:t>
            </a:r>
            <a:r>
              <a:rPr b="1" lang="en" sz="1300">
                <a:solidFill>
                  <a:srgbClr val="FF0000"/>
                </a:solidFill>
                <a:highlight>
                  <a:srgbClr val="EFEFEF"/>
                </a:highlight>
                <a:latin typeface="Ubuntu Mono"/>
                <a:ea typeface="Ubuntu Mono"/>
                <a:cs typeface="Ubuntu Mono"/>
                <a:sym typeface="Ubuntu Mono"/>
              </a:rPr>
              <a:t>不能當成這次hw2的pretrain model</a:t>
            </a:r>
            <a:endParaRPr b="1" sz="1300">
              <a:solidFill>
                <a:srgbClr val="FF0000"/>
              </a:solidFill>
              <a:highlight>
                <a:srgbClr val="EFEFEF"/>
              </a:highlight>
              <a:latin typeface="Ubuntu Mono"/>
              <a:ea typeface="Ubuntu Mono"/>
              <a:cs typeface="Ubuntu Mono"/>
              <a:sym typeface="Ubuntu Mono"/>
            </a:endParaRPr>
          </a:p>
          <a:p>
            <a:pPr indent="-311150" lvl="0" marL="457200" rtl="0" algn="l">
              <a:spcBef>
                <a:spcPts val="0"/>
              </a:spcBef>
              <a:spcAft>
                <a:spcPts val="0"/>
              </a:spcAft>
              <a:buClr>
                <a:srgbClr val="FF0000"/>
              </a:buClr>
              <a:buSzPts val="1300"/>
              <a:buFont typeface="Ubuntu Mono"/>
              <a:buAutoNum type="arabicPeriod"/>
            </a:pPr>
            <a:r>
              <a:rPr b="1" lang="en" sz="1300">
                <a:solidFill>
                  <a:srgbClr val="FF0000"/>
                </a:solidFill>
                <a:highlight>
                  <a:srgbClr val="EFEFEF"/>
                </a:highlight>
                <a:latin typeface="Ubuntu Mono"/>
                <a:ea typeface="Ubuntu Mono"/>
                <a:cs typeface="Ubuntu Mono"/>
                <a:sym typeface="Ubuntu Mono"/>
              </a:rPr>
              <a:t>有同學尋問Kaggle有出現98%的成績？</a:t>
            </a:r>
            <a:endParaRPr b="1" sz="1300">
              <a:solidFill>
                <a:srgbClr val="FF0000"/>
              </a:solidFill>
              <a:highlight>
                <a:srgbClr val="EFEFEF"/>
              </a:highlight>
              <a:latin typeface="Ubuntu Mono"/>
              <a:ea typeface="Ubuntu Mono"/>
              <a:cs typeface="Ubuntu Mono"/>
              <a:sym typeface="Ubuntu Mono"/>
            </a:endParaRPr>
          </a:p>
          <a:p>
            <a:pPr indent="-292100" lvl="1" marL="1371600" rtl="0" algn="l">
              <a:spcBef>
                <a:spcPts val="0"/>
              </a:spcBef>
              <a:spcAft>
                <a:spcPts val="0"/>
              </a:spcAft>
              <a:buClr>
                <a:srgbClr val="222222"/>
              </a:buClr>
              <a:buSzPts val="1000"/>
              <a:buFont typeface="Verdana"/>
              <a:buAutoNum type="alphaLcPeriod"/>
            </a:pPr>
            <a:r>
              <a:rPr lang="en" sz="1100">
                <a:solidFill>
                  <a:srgbClr val="222222"/>
                </a:solidFill>
                <a:highlight>
                  <a:srgbClr val="FFFFFF"/>
                </a:highlight>
                <a:latin typeface="Arial"/>
                <a:ea typeface="Arial"/>
                <a:cs typeface="Arial"/>
                <a:sym typeface="Arial"/>
              </a:rPr>
              <a:t>這個情況似乎是因為有些同學不小心使用到pretrain在這次作業的dataset上的pretrain model，這樣在這次作業是不允許的</a:t>
            </a:r>
            <a:endParaRPr sz="1000">
              <a:solidFill>
                <a:srgbClr val="222222"/>
              </a:solidFill>
              <a:highlight>
                <a:srgbClr val="FFFFFF"/>
              </a:highlight>
              <a:latin typeface="Verdana"/>
              <a:ea typeface="Verdana"/>
              <a:cs typeface="Verdana"/>
              <a:sym typeface="Verdana"/>
            </a:endParaRPr>
          </a:p>
        </p:txBody>
      </p:sp>
      <p:sp>
        <p:nvSpPr>
          <p:cNvPr id="81" name="Google Shape;81;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Change Log</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Context Selection</a:t>
            </a:r>
            <a:endParaRPr/>
          </a:p>
        </p:txBody>
      </p:sp>
      <p:sp>
        <p:nvSpPr>
          <p:cNvPr id="311" name="Google Shape;311;p52"/>
          <p:cNvSpPr txBox="1"/>
          <p:nvPr>
            <p:ph idx="1" type="body"/>
          </p:nvPr>
        </p:nvSpPr>
        <p:spPr>
          <a:xfrm>
            <a:off x="311700" y="1225225"/>
            <a:ext cx="8520600" cy="1992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the first stage, you should train a model to select the relevant context</a:t>
            </a:r>
            <a:endParaRPr/>
          </a:p>
          <a:p>
            <a:pPr indent="-342900" lvl="0" marL="457200" rtl="0" algn="l">
              <a:spcBef>
                <a:spcPts val="1000"/>
              </a:spcBef>
              <a:spcAft>
                <a:spcPts val="0"/>
              </a:spcAft>
              <a:buSzPts val="1800"/>
              <a:buChar char="●"/>
            </a:pPr>
            <a:r>
              <a:rPr lang="en"/>
              <a:t>A simple way to do this is by using the BertForMultipleChoice model in Huggingface transformers (</a:t>
            </a:r>
            <a:r>
              <a:rPr lang="en" u="sng">
                <a:solidFill>
                  <a:schemeClr val="hlink"/>
                </a:solidFill>
                <a:hlinkClick r:id="rId3"/>
              </a:rPr>
              <a:t>example</a:t>
            </a:r>
            <a:r>
              <a:rPr lang="en"/>
              <a:t>)</a:t>
            </a:r>
            <a:endParaRPr/>
          </a:p>
          <a:p>
            <a:pPr indent="-342900" lvl="0" marL="457200" rtl="0" algn="l">
              <a:spcBef>
                <a:spcPts val="1000"/>
              </a:spcBef>
              <a:spcAft>
                <a:spcPts val="1000"/>
              </a:spcAft>
              <a:buSzPts val="1800"/>
              <a:buChar char="●"/>
            </a:pPr>
            <a:r>
              <a:rPr lang="en"/>
              <a:t>For each question, you can view a (context, question) pair as a choice, and then ask the model to predict the correct choice</a:t>
            </a:r>
            <a:endParaRPr/>
          </a:p>
        </p:txBody>
      </p:sp>
      <p:grpSp>
        <p:nvGrpSpPr>
          <p:cNvPr id="312" name="Google Shape;312;p52"/>
          <p:cNvGrpSpPr/>
          <p:nvPr/>
        </p:nvGrpSpPr>
        <p:grpSpPr>
          <a:xfrm>
            <a:off x="3864550" y="3505800"/>
            <a:ext cx="4778000" cy="311400"/>
            <a:chOff x="841875" y="3471275"/>
            <a:chExt cx="4778000" cy="311400"/>
          </a:xfrm>
        </p:grpSpPr>
        <p:sp>
          <p:nvSpPr>
            <p:cNvPr id="313" name="Google Shape;313;p52"/>
            <p:cNvSpPr/>
            <p:nvPr/>
          </p:nvSpPr>
          <p:spPr>
            <a:xfrm>
              <a:off x="841875" y="3471275"/>
              <a:ext cx="714900" cy="311400"/>
            </a:xfrm>
            <a:prstGeom prst="roundRect">
              <a:avLst>
                <a:gd fmla="val 16667" name="adj"/>
              </a:avLst>
            </a:prstGeom>
            <a:solidFill>
              <a:srgbClr val="FFF2C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Open Sans"/>
                  <a:ea typeface="Open Sans"/>
                  <a:cs typeface="Open Sans"/>
                  <a:sym typeface="Open Sans"/>
                </a:rPr>
                <a:t>[CLS]</a:t>
              </a:r>
              <a:endParaRPr sz="1300">
                <a:latin typeface="Open Sans"/>
                <a:ea typeface="Open Sans"/>
                <a:cs typeface="Open Sans"/>
                <a:sym typeface="Open Sans"/>
              </a:endParaRPr>
            </a:p>
          </p:txBody>
        </p:sp>
        <p:sp>
          <p:nvSpPr>
            <p:cNvPr id="314" name="Google Shape;314;p52"/>
            <p:cNvSpPr/>
            <p:nvPr/>
          </p:nvSpPr>
          <p:spPr>
            <a:xfrm>
              <a:off x="1743875" y="3471275"/>
              <a:ext cx="1000800" cy="311400"/>
            </a:xfrm>
            <a:prstGeom prst="roundRect">
              <a:avLst>
                <a:gd fmla="val 16667" name="adj"/>
              </a:avLst>
            </a:prstGeom>
            <a:solidFill>
              <a:srgbClr val="E4F0D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Open Sans"/>
                  <a:ea typeface="Open Sans"/>
                  <a:cs typeface="Open Sans"/>
                  <a:sym typeface="Open Sans"/>
                </a:rPr>
                <a:t>Question</a:t>
              </a:r>
              <a:endParaRPr sz="1300">
                <a:latin typeface="Open Sans"/>
                <a:ea typeface="Open Sans"/>
                <a:cs typeface="Open Sans"/>
                <a:sym typeface="Open Sans"/>
              </a:endParaRPr>
            </a:p>
          </p:txBody>
        </p:sp>
        <p:sp>
          <p:nvSpPr>
            <p:cNvPr id="315" name="Google Shape;315;p52"/>
            <p:cNvSpPr/>
            <p:nvPr/>
          </p:nvSpPr>
          <p:spPr>
            <a:xfrm>
              <a:off x="2931775" y="3471275"/>
              <a:ext cx="714900" cy="311400"/>
            </a:xfrm>
            <a:prstGeom prst="roundRect">
              <a:avLst>
                <a:gd fmla="val 16667" name="adj"/>
              </a:avLst>
            </a:prstGeom>
            <a:solidFill>
              <a:srgbClr val="FFF2C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Open Sans"/>
                  <a:ea typeface="Open Sans"/>
                  <a:cs typeface="Open Sans"/>
                  <a:sym typeface="Open Sans"/>
                </a:rPr>
                <a:t>[SEP]</a:t>
              </a:r>
              <a:endParaRPr sz="1300">
                <a:latin typeface="Open Sans"/>
                <a:ea typeface="Open Sans"/>
                <a:cs typeface="Open Sans"/>
                <a:sym typeface="Open Sans"/>
              </a:endParaRPr>
            </a:p>
          </p:txBody>
        </p:sp>
        <p:sp>
          <p:nvSpPr>
            <p:cNvPr id="316" name="Google Shape;316;p52"/>
            <p:cNvSpPr/>
            <p:nvPr/>
          </p:nvSpPr>
          <p:spPr>
            <a:xfrm>
              <a:off x="3833775" y="3471275"/>
              <a:ext cx="884100" cy="311400"/>
            </a:xfrm>
            <a:prstGeom prst="roundRect">
              <a:avLst>
                <a:gd fmla="val 16667" name="adj"/>
              </a:avLst>
            </a:prstGeom>
            <a:solidFill>
              <a:srgbClr val="E6F0FA"/>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Open Sans"/>
                  <a:ea typeface="Open Sans"/>
                  <a:cs typeface="Open Sans"/>
                  <a:sym typeface="Open Sans"/>
                </a:rPr>
                <a:t>Context</a:t>
              </a:r>
              <a:r>
                <a:rPr baseline="-25000" lang="en" sz="1300">
                  <a:latin typeface="Open Sans"/>
                  <a:ea typeface="Open Sans"/>
                  <a:cs typeface="Open Sans"/>
                  <a:sym typeface="Open Sans"/>
                </a:rPr>
                <a:t>1</a:t>
              </a:r>
              <a:endParaRPr baseline="-25000" sz="1300">
                <a:latin typeface="Open Sans"/>
                <a:ea typeface="Open Sans"/>
                <a:cs typeface="Open Sans"/>
                <a:sym typeface="Open Sans"/>
              </a:endParaRPr>
            </a:p>
          </p:txBody>
        </p:sp>
        <p:sp>
          <p:nvSpPr>
            <p:cNvPr id="317" name="Google Shape;317;p52"/>
            <p:cNvSpPr/>
            <p:nvPr/>
          </p:nvSpPr>
          <p:spPr>
            <a:xfrm>
              <a:off x="4904975" y="3471275"/>
              <a:ext cx="714900" cy="311400"/>
            </a:xfrm>
            <a:prstGeom prst="roundRect">
              <a:avLst>
                <a:gd fmla="val 16667" name="adj"/>
              </a:avLst>
            </a:prstGeom>
            <a:solidFill>
              <a:srgbClr val="FFF2C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Open Sans"/>
                  <a:ea typeface="Open Sans"/>
                  <a:cs typeface="Open Sans"/>
                  <a:sym typeface="Open Sans"/>
                </a:rPr>
                <a:t>[SEP]</a:t>
              </a:r>
              <a:endParaRPr sz="1300">
                <a:latin typeface="Open Sans"/>
                <a:ea typeface="Open Sans"/>
                <a:cs typeface="Open Sans"/>
                <a:sym typeface="Open Sans"/>
              </a:endParaRPr>
            </a:p>
          </p:txBody>
        </p:sp>
      </p:grpSp>
      <p:grpSp>
        <p:nvGrpSpPr>
          <p:cNvPr id="318" name="Google Shape;318;p52"/>
          <p:cNvGrpSpPr/>
          <p:nvPr/>
        </p:nvGrpSpPr>
        <p:grpSpPr>
          <a:xfrm>
            <a:off x="3924900" y="3899825"/>
            <a:ext cx="4835525" cy="311400"/>
            <a:chOff x="902225" y="3865300"/>
            <a:chExt cx="4835525" cy="311400"/>
          </a:xfrm>
        </p:grpSpPr>
        <p:sp>
          <p:nvSpPr>
            <p:cNvPr id="319" name="Google Shape;319;p52"/>
            <p:cNvSpPr/>
            <p:nvPr/>
          </p:nvSpPr>
          <p:spPr>
            <a:xfrm>
              <a:off x="902225" y="3865300"/>
              <a:ext cx="714900" cy="311400"/>
            </a:xfrm>
            <a:prstGeom prst="roundRect">
              <a:avLst>
                <a:gd fmla="val 16667" name="adj"/>
              </a:avLst>
            </a:prstGeom>
            <a:solidFill>
              <a:srgbClr val="FFF2C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Open Sans"/>
                  <a:ea typeface="Open Sans"/>
                  <a:cs typeface="Open Sans"/>
                  <a:sym typeface="Open Sans"/>
                </a:rPr>
                <a:t>[CLS]</a:t>
              </a:r>
              <a:endParaRPr sz="1300">
                <a:latin typeface="Open Sans"/>
                <a:ea typeface="Open Sans"/>
                <a:cs typeface="Open Sans"/>
                <a:sym typeface="Open Sans"/>
              </a:endParaRPr>
            </a:p>
          </p:txBody>
        </p:sp>
        <p:sp>
          <p:nvSpPr>
            <p:cNvPr id="320" name="Google Shape;320;p52"/>
            <p:cNvSpPr/>
            <p:nvPr/>
          </p:nvSpPr>
          <p:spPr>
            <a:xfrm>
              <a:off x="1861750" y="3865300"/>
              <a:ext cx="1000800" cy="311400"/>
            </a:xfrm>
            <a:prstGeom prst="roundRect">
              <a:avLst>
                <a:gd fmla="val 16667" name="adj"/>
              </a:avLst>
            </a:prstGeom>
            <a:solidFill>
              <a:srgbClr val="E4F0D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Open Sans"/>
                  <a:ea typeface="Open Sans"/>
                  <a:cs typeface="Open Sans"/>
                  <a:sym typeface="Open Sans"/>
                </a:rPr>
                <a:t>Question</a:t>
              </a:r>
              <a:endParaRPr sz="1300">
                <a:latin typeface="Open Sans"/>
                <a:ea typeface="Open Sans"/>
                <a:cs typeface="Open Sans"/>
                <a:sym typeface="Open Sans"/>
              </a:endParaRPr>
            </a:p>
          </p:txBody>
        </p:sp>
        <p:sp>
          <p:nvSpPr>
            <p:cNvPr id="321" name="Google Shape;321;p52"/>
            <p:cNvSpPr/>
            <p:nvPr/>
          </p:nvSpPr>
          <p:spPr>
            <a:xfrm>
              <a:off x="3049650" y="3865300"/>
              <a:ext cx="714900" cy="311400"/>
            </a:xfrm>
            <a:prstGeom prst="roundRect">
              <a:avLst>
                <a:gd fmla="val 16667" name="adj"/>
              </a:avLst>
            </a:prstGeom>
            <a:solidFill>
              <a:srgbClr val="FFF2C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Open Sans"/>
                  <a:ea typeface="Open Sans"/>
                  <a:cs typeface="Open Sans"/>
                  <a:sym typeface="Open Sans"/>
                </a:rPr>
                <a:t>[SEP]</a:t>
              </a:r>
              <a:endParaRPr sz="1300">
                <a:latin typeface="Open Sans"/>
                <a:ea typeface="Open Sans"/>
                <a:cs typeface="Open Sans"/>
                <a:sym typeface="Open Sans"/>
              </a:endParaRPr>
            </a:p>
          </p:txBody>
        </p:sp>
        <p:sp>
          <p:nvSpPr>
            <p:cNvPr id="322" name="Google Shape;322;p52"/>
            <p:cNvSpPr/>
            <p:nvPr/>
          </p:nvSpPr>
          <p:spPr>
            <a:xfrm>
              <a:off x="3951650" y="3865300"/>
              <a:ext cx="884100" cy="311400"/>
            </a:xfrm>
            <a:prstGeom prst="roundRect">
              <a:avLst>
                <a:gd fmla="val 16667" name="adj"/>
              </a:avLst>
            </a:prstGeom>
            <a:solidFill>
              <a:srgbClr val="E6F0FA"/>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Open Sans"/>
                  <a:ea typeface="Open Sans"/>
                  <a:cs typeface="Open Sans"/>
                  <a:sym typeface="Open Sans"/>
                </a:rPr>
                <a:t>Context</a:t>
              </a:r>
              <a:r>
                <a:rPr baseline="-25000" lang="en" sz="1300">
                  <a:latin typeface="Open Sans"/>
                  <a:ea typeface="Open Sans"/>
                  <a:cs typeface="Open Sans"/>
                  <a:sym typeface="Open Sans"/>
                </a:rPr>
                <a:t>2</a:t>
              </a:r>
              <a:endParaRPr baseline="-25000" sz="1300">
                <a:latin typeface="Open Sans"/>
                <a:ea typeface="Open Sans"/>
                <a:cs typeface="Open Sans"/>
                <a:sym typeface="Open Sans"/>
              </a:endParaRPr>
            </a:p>
          </p:txBody>
        </p:sp>
        <p:sp>
          <p:nvSpPr>
            <p:cNvPr id="323" name="Google Shape;323;p52"/>
            <p:cNvSpPr/>
            <p:nvPr/>
          </p:nvSpPr>
          <p:spPr>
            <a:xfrm>
              <a:off x="5022850" y="3865300"/>
              <a:ext cx="714900" cy="311400"/>
            </a:xfrm>
            <a:prstGeom prst="roundRect">
              <a:avLst>
                <a:gd fmla="val 16667" name="adj"/>
              </a:avLst>
            </a:prstGeom>
            <a:solidFill>
              <a:srgbClr val="FFF2C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Open Sans"/>
                  <a:ea typeface="Open Sans"/>
                  <a:cs typeface="Open Sans"/>
                  <a:sym typeface="Open Sans"/>
                </a:rPr>
                <a:t>[SEP]</a:t>
              </a:r>
              <a:endParaRPr sz="1300">
                <a:latin typeface="Open Sans"/>
                <a:ea typeface="Open Sans"/>
                <a:cs typeface="Open Sans"/>
                <a:sym typeface="Open Sans"/>
              </a:endParaRPr>
            </a:p>
          </p:txBody>
        </p:sp>
      </p:grpSp>
      <p:grpSp>
        <p:nvGrpSpPr>
          <p:cNvPr id="324" name="Google Shape;324;p52"/>
          <p:cNvGrpSpPr/>
          <p:nvPr/>
        </p:nvGrpSpPr>
        <p:grpSpPr>
          <a:xfrm>
            <a:off x="4054300" y="4581525"/>
            <a:ext cx="4778000" cy="311400"/>
            <a:chOff x="1146675" y="3776075"/>
            <a:chExt cx="4778000" cy="311400"/>
          </a:xfrm>
        </p:grpSpPr>
        <p:sp>
          <p:nvSpPr>
            <p:cNvPr id="325" name="Google Shape;325;p52"/>
            <p:cNvSpPr/>
            <p:nvPr/>
          </p:nvSpPr>
          <p:spPr>
            <a:xfrm>
              <a:off x="1146675" y="3776075"/>
              <a:ext cx="714900" cy="311400"/>
            </a:xfrm>
            <a:prstGeom prst="roundRect">
              <a:avLst>
                <a:gd fmla="val 16667" name="adj"/>
              </a:avLst>
            </a:prstGeom>
            <a:solidFill>
              <a:srgbClr val="FFF2C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Open Sans"/>
                  <a:ea typeface="Open Sans"/>
                  <a:cs typeface="Open Sans"/>
                  <a:sym typeface="Open Sans"/>
                </a:rPr>
                <a:t>[CLS]</a:t>
              </a:r>
              <a:endParaRPr sz="1300">
                <a:latin typeface="Open Sans"/>
                <a:ea typeface="Open Sans"/>
                <a:cs typeface="Open Sans"/>
                <a:sym typeface="Open Sans"/>
              </a:endParaRPr>
            </a:p>
          </p:txBody>
        </p:sp>
        <p:sp>
          <p:nvSpPr>
            <p:cNvPr id="326" name="Google Shape;326;p52"/>
            <p:cNvSpPr/>
            <p:nvPr/>
          </p:nvSpPr>
          <p:spPr>
            <a:xfrm>
              <a:off x="2048675" y="3776075"/>
              <a:ext cx="1000800" cy="311400"/>
            </a:xfrm>
            <a:prstGeom prst="roundRect">
              <a:avLst>
                <a:gd fmla="val 16667" name="adj"/>
              </a:avLst>
            </a:prstGeom>
            <a:solidFill>
              <a:srgbClr val="E4F0D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Open Sans"/>
                  <a:ea typeface="Open Sans"/>
                  <a:cs typeface="Open Sans"/>
                  <a:sym typeface="Open Sans"/>
                </a:rPr>
                <a:t>Question</a:t>
              </a:r>
              <a:endParaRPr sz="1300">
                <a:latin typeface="Open Sans"/>
                <a:ea typeface="Open Sans"/>
                <a:cs typeface="Open Sans"/>
                <a:sym typeface="Open Sans"/>
              </a:endParaRPr>
            </a:p>
          </p:txBody>
        </p:sp>
        <p:sp>
          <p:nvSpPr>
            <p:cNvPr id="327" name="Google Shape;327;p52"/>
            <p:cNvSpPr/>
            <p:nvPr/>
          </p:nvSpPr>
          <p:spPr>
            <a:xfrm>
              <a:off x="3236575" y="3776075"/>
              <a:ext cx="714900" cy="311400"/>
            </a:xfrm>
            <a:prstGeom prst="roundRect">
              <a:avLst>
                <a:gd fmla="val 16667" name="adj"/>
              </a:avLst>
            </a:prstGeom>
            <a:solidFill>
              <a:srgbClr val="FFF2C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Open Sans"/>
                  <a:ea typeface="Open Sans"/>
                  <a:cs typeface="Open Sans"/>
                  <a:sym typeface="Open Sans"/>
                </a:rPr>
                <a:t>[SEP]</a:t>
              </a:r>
              <a:endParaRPr sz="1300">
                <a:latin typeface="Open Sans"/>
                <a:ea typeface="Open Sans"/>
                <a:cs typeface="Open Sans"/>
                <a:sym typeface="Open Sans"/>
              </a:endParaRPr>
            </a:p>
          </p:txBody>
        </p:sp>
        <p:sp>
          <p:nvSpPr>
            <p:cNvPr id="328" name="Google Shape;328;p52"/>
            <p:cNvSpPr/>
            <p:nvPr/>
          </p:nvSpPr>
          <p:spPr>
            <a:xfrm>
              <a:off x="4138575" y="3776075"/>
              <a:ext cx="884100" cy="311400"/>
            </a:xfrm>
            <a:prstGeom prst="roundRect">
              <a:avLst>
                <a:gd fmla="val 16667" name="adj"/>
              </a:avLst>
            </a:prstGeom>
            <a:solidFill>
              <a:srgbClr val="E6F0FA"/>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Open Sans"/>
                  <a:ea typeface="Open Sans"/>
                  <a:cs typeface="Open Sans"/>
                  <a:sym typeface="Open Sans"/>
                </a:rPr>
                <a:t>Context</a:t>
              </a:r>
              <a:r>
                <a:rPr baseline="-25000" lang="en" sz="1300">
                  <a:latin typeface="Open Sans"/>
                  <a:ea typeface="Open Sans"/>
                  <a:cs typeface="Open Sans"/>
                  <a:sym typeface="Open Sans"/>
                </a:rPr>
                <a:t>n</a:t>
              </a:r>
              <a:endParaRPr baseline="-25000" sz="1300">
                <a:latin typeface="Open Sans"/>
                <a:ea typeface="Open Sans"/>
                <a:cs typeface="Open Sans"/>
                <a:sym typeface="Open Sans"/>
              </a:endParaRPr>
            </a:p>
          </p:txBody>
        </p:sp>
        <p:sp>
          <p:nvSpPr>
            <p:cNvPr id="329" name="Google Shape;329;p52"/>
            <p:cNvSpPr/>
            <p:nvPr/>
          </p:nvSpPr>
          <p:spPr>
            <a:xfrm>
              <a:off x="5209775" y="3776075"/>
              <a:ext cx="714900" cy="311400"/>
            </a:xfrm>
            <a:prstGeom prst="roundRect">
              <a:avLst>
                <a:gd fmla="val 16667" name="adj"/>
              </a:avLst>
            </a:prstGeom>
            <a:solidFill>
              <a:srgbClr val="FFF2C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Open Sans"/>
                  <a:ea typeface="Open Sans"/>
                  <a:cs typeface="Open Sans"/>
                  <a:sym typeface="Open Sans"/>
                </a:rPr>
                <a:t>[SEP]</a:t>
              </a:r>
              <a:endParaRPr sz="1300">
                <a:latin typeface="Open Sans"/>
                <a:ea typeface="Open Sans"/>
                <a:cs typeface="Open Sans"/>
                <a:sym typeface="Open Sans"/>
              </a:endParaRPr>
            </a:p>
          </p:txBody>
        </p:sp>
      </p:grpSp>
      <p:sp>
        <p:nvSpPr>
          <p:cNvPr id="330" name="Google Shape;330;p52"/>
          <p:cNvSpPr txBox="1"/>
          <p:nvPr/>
        </p:nvSpPr>
        <p:spPr>
          <a:xfrm>
            <a:off x="6251175" y="4088925"/>
            <a:ext cx="925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Open Sans"/>
                <a:ea typeface="Open Sans"/>
                <a:cs typeface="Open Sans"/>
                <a:sym typeface="Open Sans"/>
              </a:rPr>
              <a:t>...</a:t>
            </a:r>
            <a:endParaRPr b="1" sz="2000">
              <a:latin typeface="Open Sans"/>
              <a:ea typeface="Open Sans"/>
              <a:cs typeface="Open Sans"/>
              <a:sym typeface="Open Sans"/>
            </a:endParaRPr>
          </a:p>
        </p:txBody>
      </p:sp>
      <p:cxnSp>
        <p:nvCxnSpPr>
          <p:cNvPr id="331" name="Google Shape;331;p52"/>
          <p:cNvCxnSpPr/>
          <p:nvPr/>
        </p:nvCxnSpPr>
        <p:spPr>
          <a:xfrm flipH="1">
            <a:off x="3279550" y="3655800"/>
            <a:ext cx="585000" cy="3300"/>
          </a:xfrm>
          <a:prstGeom prst="straightConnector1">
            <a:avLst/>
          </a:prstGeom>
          <a:noFill/>
          <a:ln cap="flat" cmpd="sng" w="19050">
            <a:solidFill>
              <a:schemeClr val="dk1"/>
            </a:solidFill>
            <a:prstDash val="solid"/>
            <a:round/>
            <a:headEnd len="med" w="med" type="none"/>
            <a:tailEnd len="med" w="med" type="triangle"/>
          </a:ln>
        </p:spPr>
      </p:cxnSp>
      <p:cxnSp>
        <p:nvCxnSpPr>
          <p:cNvPr id="332" name="Google Shape;332;p52"/>
          <p:cNvCxnSpPr/>
          <p:nvPr/>
        </p:nvCxnSpPr>
        <p:spPr>
          <a:xfrm flipH="1">
            <a:off x="3279325" y="4053825"/>
            <a:ext cx="645600" cy="8400"/>
          </a:xfrm>
          <a:prstGeom prst="straightConnector1">
            <a:avLst/>
          </a:prstGeom>
          <a:noFill/>
          <a:ln cap="flat" cmpd="sng" w="19050">
            <a:solidFill>
              <a:schemeClr val="dk1"/>
            </a:solidFill>
            <a:prstDash val="solid"/>
            <a:round/>
            <a:headEnd len="med" w="med" type="none"/>
            <a:tailEnd len="med" w="med" type="triangle"/>
          </a:ln>
        </p:spPr>
      </p:cxnSp>
      <p:cxnSp>
        <p:nvCxnSpPr>
          <p:cNvPr id="333" name="Google Shape;333;p52"/>
          <p:cNvCxnSpPr/>
          <p:nvPr/>
        </p:nvCxnSpPr>
        <p:spPr>
          <a:xfrm rot="10800000">
            <a:off x="3313900" y="4729275"/>
            <a:ext cx="740400" cy="6300"/>
          </a:xfrm>
          <a:prstGeom prst="straightConnector1">
            <a:avLst/>
          </a:prstGeom>
          <a:noFill/>
          <a:ln cap="flat" cmpd="sng" w="19050">
            <a:solidFill>
              <a:schemeClr val="dk1"/>
            </a:solidFill>
            <a:prstDash val="solid"/>
            <a:round/>
            <a:headEnd len="med" w="med" type="none"/>
            <a:tailEnd len="med" w="med" type="triangle"/>
          </a:ln>
        </p:spPr>
      </p:cxnSp>
      <p:sp>
        <p:nvSpPr>
          <p:cNvPr id="334" name="Google Shape;334;p52"/>
          <p:cNvSpPr/>
          <p:nvPr/>
        </p:nvSpPr>
        <p:spPr>
          <a:xfrm>
            <a:off x="2462425" y="3405975"/>
            <a:ext cx="816900" cy="1576500"/>
          </a:xfrm>
          <a:prstGeom prst="roundRect">
            <a:avLst>
              <a:gd fmla="val 16667" name="adj"/>
            </a:avLst>
          </a:prstGeom>
          <a:solidFill>
            <a:srgbClr val="F5D5D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Linear</a:t>
            </a:r>
            <a:endParaRPr>
              <a:latin typeface="Open Sans"/>
              <a:ea typeface="Open Sans"/>
              <a:cs typeface="Open Sans"/>
              <a:sym typeface="Open Sans"/>
            </a:endParaRPr>
          </a:p>
        </p:txBody>
      </p:sp>
      <p:cxnSp>
        <p:nvCxnSpPr>
          <p:cNvPr id="335" name="Google Shape;335;p52"/>
          <p:cNvCxnSpPr/>
          <p:nvPr/>
        </p:nvCxnSpPr>
        <p:spPr>
          <a:xfrm flipH="1">
            <a:off x="1877425" y="3659850"/>
            <a:ext cx="585000" cy="3300"/>
          </a:xfrm>
          <a:prstGeom prst="straightConnector1">
            <a:avLst/>
          </a:prstGeom>
          <a:noFill/>
          <a:ln cap="flat" cmpd="sng" w="19050">
            <a:solidFill>
              <a:schemeClr val="dk1"/>
            </a:solidFill>
            <a:prstDash val="solid"/>
            <a:round/>
            <a:headEnd len="med" w="med" type="none"/>
            <a:tailEnd len="med" w="med" type="triangle"/>
          </a:ln>
        </p:spPr>
      </p:cxnSp>
      <p:cxnSp>
        <p:nvCxnSpPr>
          <p:cNvPr id="336" name="Google Shape;336;p52"/>
          <p:cNvCxnSpPr/>
          <p:nvPr/>
        </p:nvCxnSpPr>
        <p:spPr>
          <a:xfrm flipH="1">
            <a:off x="1877425" y="4105475"/>
            <a:ext cx="585000" cy="3300"/>
          </a:xfrm>
          <a:prstGeom prst="straightConnector1">
            <a:avLst/>
          </a:prstGeom>
          <a:noFill/>
          <a:ln cap="flat" cmpd="sng" w="19050">
            <a:solidFill>
              <a:schemeClr val="dk1"/>
            </a:solidFill>
            <a:prstDash val="solid"/>
            <a:round/>
            <a:headEnd len="med" w="med" type="none"/>
            <a:tailEnd len="med" w="med" type="triangle"/>
          </a:ln>
        </p:spPr>
      </p:cxnSp>
      <p:cxnSp>
        <p:nvCxnSpPr>
          <p:cNvPr id="337" name="Google Shape;337;p52"/>
          <p:cNvCxnSpPr/>
          <p:nvPr/>
        </p:nvCxnSpPr>
        <p:spPr>
          <a:xfrm flipH="1">
            <a:off x="1877425" y="4730775"/>
            <a:ext cx="585000" cy="3300"/>
          </a:xfrm>
          <a:prstGeom prst="straightConnector1">
            <a:avLst/>
          </a:prstGeom>
          <a:noFill/>
          <a:ln cap="flat" cmpd="sng" w="19050">
            <a:solidFill>
              <a:schemeClr val="dk1"/>
            </a:solidFill>
            <a:prstDash val="solid"/>
            <a:round/>
            <a:headEnd len="med" w="med" type="none"/>
            <a:tailEnd len="med" w="med" type="triangle"/>
          </a:ln>
        </p:spPr>
      </p:cxnSp>
      <p:sp>
        <p:nvSpPr>
          <p:cNvPr id="338" name="Google Shape;338;p52"/>
          <p:cNvSpPr/>
          <p:nvPr/>
        </p:nvSpPr>
        <p:spPr>
          <a:xfrm>
            <a:off x="1060300" y="3405975"/>
            <a:ext cx="816900" cy="15765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Softmax</a:t>
            </a:r>
            <a:endParaRPr sz="1100">
              <a:latin typeface="Open Sans"/>
              <a:ea typeface="Open Sans"/>
              <a:cs typeface="Open Sans"/>
              <a:sym typeface="Open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Context Selection</a:t>
            </a:r>
            <a:endParaRPr/>
          </a:p>
        </p:txBody>
      </p:sp>
      <p:sp>
        <p:nvSpPr>
          <p:cNvPr id="344" name="Google Shape;344;p5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By making the format of our dataset the same as the expected format of the example script (SWAG dataset), you can use the script to train a context selection model out-of-the-box.</a:t>
            </a:r>
            <a:endParaRPr/>
          </a:p>
          <a:p>
            <a:pPr indent="-342900" lvl="0" marL="457200" rtl="0" algn="l">
              <a:spcBef>
                <a:spcPts val="1000"/>
              </a:spcBef>
              <a:spcAft>
                <a:spcPts val="0"/>
              </a:spcAft>
              <a:buSzPts val="1800"/>
              <a:buChar char="●"/>
            </a:pPr>
            <a:r>
              <a:rPr lang="en"/>
              <a:t>The default ratio of the example script is 1 positive : 3 negative.</a:t>
            </a:r>
            <a:endParaRPr/>
          </a:p>
          <a:p>
            <a:pPr indent="0" lvl="0" marL="0" rtl="0" algn="l">
              <a:spcBef>
                <a:spcPts val="1000"/>
              </a:spcBef>
              <a:spcAft>
                <a:spcPts val="10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Context Selection</a:t>
            </a:r>
            <a:endParaRPr/>
          </a:p>
        </p:txBody>
      </p:sp>
      <p:sp>
        <p:nvSpPr>
          <p:cNvPr id="350" name="Google Shape;350;p5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tricks to reduce memory usage:</a:t>
            </a:r>
            <a:endParaRPr/>
          </a:p>
          <a:p>
            <a:pPr indent="-317500" lvl="1" marL="914400" rtl="0" algn="l">
              <a:spcBef>
                <a:spcPts val="0"/>
              </a:spcBef>
              <a:spcAft>
                <a:spcPts val="0"/>
              </a:spcAft>
              <a:buSzPts val="1400"/>
              <a:buChar char="○"/>
            </a:pPr>
            <a:r>
              <a:rPr lang="en"/>
              <a:t>Use </a:t>
            </a:r>
            <a:r>
              <a:rPr lang="en" u="sng">
                <a:solidFill>
                  <a:schemeClr val="hlink"/>
                </a:solidFill>
                <a:hlinkClick r:id="rId3"/>
              </a:rPr>
              <a:t>gradient accumulation</a:t>
            </a:r>
            <a:r>
              <a:rPr lang="en"/>
              <a:t> to reduce memory usage without changing effective batch size, we do not encourage simply reducing batch size as it might hurt performance</a:t>
            </a:r>
            <a:endParaRPr/>
          </a:p>
          <a:p>
            <a:pPr indent="-317500" lvl="1" marL="914400" rtl="0" algn="l">
              <a:spcBef>
                <a:spcPts val="1000"/>
              </a:spcBef>
              <a:spcAft>
                <a:spcPts val="0"/>
              </a:spcAft>
              <a:buSzPts val="1400"/>
              <a:buChar char="○"/>
            </a:pPr>
            <a:r>
              <a:rPr lang="en"/>
              <a:t>Effective batch size = batch_size * gradient_accumulation_steps</a:t>
            </a:r>
            <a:endParaRPr/>
          </a:p>
          <a:p>
            <a:pPr indent="-342900" lvl="0" marL="457200" rtl="0" algn="l">
              <a:spcBef>
                <a:spcPts val="1000"/>
              </a:spcBef>
              <a:spcAft>
                <a:spcPts val="1000"/>
              </a:spcAft>
              <a:buSzPts val="1800"/>
              <a:buChar char="●"/>
            </a:pPr>
            <a:r>
              <a:rPr lang="en"/>
              <a:t>We recommend using max_length=512</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 Answering</a:t>
            </a:r>
            <a:endParaRPr/>
          </a:p>
        </p:txBody>
      </p:sp>
      <p:sp>
        <p:nvSpPr>
          <p:cNvPr id="356" name="Google Shape;356;p55"/>
          <p:cNvSpPr txBox="1"/>
          <p:nvPr>
            <p:ph idx="1" type="body"/>
          </p:nvPr>
        </p:nvSpPr>
        <p:spPr>
          <a:xfrm>
            <a:off x="311700" y="1225225"/>
            <a:ext cx="8709600" cy="3711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easiest way to do this is by using/modifying the </a:t>
            </a:r>
            <a:r>
              <a:rPr lang="en" u="sng">
                <a:solidFill>
                  <a:schemeClr val="hlink"/>
                </a:solidFill>
                <a:hlinkClick r:id="rId3"/>
              </a:rPr>
              <a:t>script</a:t>
            </a:r>
            <a:r>
              <a:rPr lang="en"/>
              <a:t> from huggingface transformers. If you make the format of our dataset the same as their expected format (SQuAD dataset), you can use the </a:t>
            </a:r>
            <a:r>
              <a:rPr lang="en"/>
              <a:t>script out-of-the-box.</a:t>
            </a:r>
            <a:endParaRPr/>
          </a:p>
          <a:p>
            <a:pPr indent="-342900" lvl="0" marL="457200" rtl="0" algn="l">
              <a:spcBef>
                <a:spcPts val="1000"/>
              </a:spcBef>
              <a:spcAft>
                <a:spcPts val="0"/>
              </a:spcAft>
              <a:buSzPts val="1800"/>
              <a:buChar char="●"/>
            </a:pPr>
            <a:r>
              <a:rPr lang="en"/>
              <a:t>You can simply use the relevant context and the corresponding answer to train your model for this task, let the context selection model handle the selection part</a:t>
            </a:r>
            <a:endParaRPr/>
          </a:p>
          <a:p>
            <a:pPr indent="0" lvl="0" marL="0" rtl="0" algn="l">
              <a:spcBef>
                <a:spcPts val="1000"/>
              </a:spcBef>
              <a:spcAft>
                <a:spcPts val="10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 Answering</a:t>
            </a:r>
            <a:endParaRPr/>
          </a:p>
        </p:txBody>
      </p:sp>
      <p:sp>
        <p:nvSpPr>
          <p:cNvPr id="362" name="Google Shape;362;p56"/>
          <p:cNvSpPr txBox="1"/>
          <p:nvPr>
            <p:ph idx="1" type="body"/>
          </p:nvPr>
        </p:nvSpPr>
        <p:spPr>
          <a:xfrm>
            <a:off x="311700" y="1225225"/>
            <a:ext cx="8709600" cy="3711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you do the preprocessing yourself, be careful handling the position of </a:t>
            </a:r>
            <a:r>
              <a:rPr b="1" lang="en"/>
              <a:t>answer_span </a:t>
            </a:r>
            <a:r>
              <a:rPr lang="en"/>
              <a:t>after tokenization. BERT uses subword tokenization which split a word into subwords, thus changing the </a:t>
            </a:r>
            <a:r>
              <a:rPr i="1" lang="en"/>
              <a:t>start_position </a:t>
            </a:r>
            <a:r>
              <a:rPr lang="en"/>
              <a:t>of the correct span.</a:t>
            </a:r>
            <a:endParaRPr/>
          </a:p>
          <a:p>
            <a:pPr indent="-342900" lvl="0" marL="457200" rtl="0" algn="l">
              <a:spcBef>
                <a:spcPts val="1000"/>
              </a:spcBef>
              <a:spcAft>
                <a:spcPts val="1000"/>
              </a:spcAft>
              <a:buSzPts val="1800"/>
              <a:buChar char="●"/>
            </a:pPr>
            <a:r>
              <a:rPr lang="en"/>
              <a:t>Use the </a:t>
            </a:r>
            <a:r>
              <a:rPr i="1" lang="en"/>
              <a:t>start_position </a:t>
            </a:r>
            <a:r>
              <a:rPr lang="en"/>
              <a:t>to identify the correct span. Do not use something like </a:t>
            </a:r>
            <a:r>
              <a:rPr lang="en">
                <a:latin typeface="Courier New"/>
                <a:ea typeface="Courier New"/>
                <a:cs typeface="Courier New"/>
                <a:sym typeface="Courier New"/>
              </a:rPr>
              <a:t>context.index(“兩河流域”) </a:t>
            </a:r>
            <a:r>
              <a:rPr lang="en"/>
              <a:t>as you might find another appearance of the answer text, which does not contain the clue to answer the question, such that the model could not learn how to do answer questions.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Question Answering</a:t>
            </a:r>
            <a:endParaRPr/>
          </a:p>
        </p:txBody>
      </p:sp>
      <p:sp>
        <p:nvSpPr>
          <p:cNvPr id="368" name="Google Shape;368;p5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the input length is longer than 512, or you want to truncate the input text, be careful of the </a:t>
            </a:r>
            <a:r>
              <a:rPr b="1" lang="en"/>
              <a:t>answer_span</a:t>
            </a:r>
            <a:r>
              <a:rPr lang="en"/>
              <a:t>. You should keep the correct span in the truncated input text, otherwise there will be no answer to select.</a:t>
            </a:r>
            <a:endParaRPr/>
          </a:p>
          <a:p>
            <a:pPr indent="-342900" lvl="0" marL="457200" rtl="0" algn="l">
              <a:spcBef>
                <a:spcPts val="1000"/>
              </a:spcBef>
              <a:spcAft>
                <a:spcPts val="0"/>
              </a:spcAft>
              <a:buSzPts val="1800"/>
              <a:buChar char="●"/>
            </a:pPr>
            <a:r>
              <a:rPr i="1" lang="en"/>
              <a:t>If you use the example scripts in the transformers library out-of-the-box, they deal this part for you.</a:t>
            </a:r>
            <a:endParaRPr i="1"/>
          </a:p>
          <a:p>
            <a:pPr indent="-342900" lvl="0" marL="457200" rtl="0" algn="l">
              <a:spcBef>
                <a:spcPts val="1000"/>
              </a:spcBef>
              <a:spcAft>
                <a:spcPts val="1000"/>
              </a:spcAft>
              <a:buSzPts val="1800"/>
              <a:buChar char="●"/>
            </a:pPr>
            <a:r>
              <a:rPr i="1" lang="en"/>
              <a:t>We recommend using the postprocessing function in the transformers library.</a:t>
            </a:r>
            <a:endParaRPr i="1"/>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Simple Baseline Hyperparameters</a:t>
            </a:r>
            <a:endParaRPr/>
          </a:p>
        </p:txBody>
      </p:sp>
      <p:sp>
        <p:nvSpPr>
          <p:cNvPr id="374" name="Google Shape;374;p58"/>
          <p:cNvSpPr txBox="1"/>
          <p:nvPr>
            <p:ph idx="1" type="body"/>
          </p:nvPr>
        </p:nvSpPr>
        <p:spPr>
          <a:xfrm>
            <a:off x="311700" y="1225225"/>
            <a:ext cx="8520600" cy="38253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Context classification</a:t>
            </a:r>
            <a:endParaRPr/>
          </a:p>
          <a:p>
            <a:pPr indent="-317500" lvl="1" marL="914400" rtl="0" algn="l">
              <a:spcBef>
                <a:spcPts val="0"/>
              </a:spcBef>
              <a:spcAft>
                <a:spcPts val="0"/>
              </a:spcAft>
              <a:buSzPts val="1400"/>
              <a:buChar char="○"/>
            </a:pPr>
            <a:r>
              <a:rPr lang="en"/>
              <a:t>Pretrained model: bert-base-chinese</a:t>
            </a:r>
            <a:endParaRPr/>
          </a:p>
          <a:p>
            <a:pPr indent="-317500" lvl="1" marL="914400" rtl="0" algn="l">
              <a:spcBef>
                <a:spcPts val="0"/>
              </a:spcBef>
              <a:spcAft>
                <a:spcPts val="0"/>
              </a:spcAft>
              <a:buSzPts val="1400"/>
              <a:buChar char="○"/>
            </a:pPr>
            <a:r>
              <a:rPr lang="en"/>
              <a:t>Max_len: 512</a:t>
            </a:r>
            <a:endParaRPr/>
          </a:p>
          <a:p>
            <a:pPr indent="-317500" lvl="1" marL="914400" rtl="0" algn="l">
              <a:spcBef>
                <a:spcPts val="0"/>
              </a:spcBef>
              <a:spcAft>
                <a:spcPts val="0"/>
              </a:spcAft>
              <a:buSzPts val="1400"/>
              <a:buChar char="○"/>
            </a:pPr>
            <a:r>
              <a:rPr lang="en"/>
              <a:t>Batch_size: 2 (per_gpu_train_batch_size 1 * gradient_accumulation_steps 2)</a:t>
            </a:r>
            <a:endParaRPr/>
          </a:p>
          <a:p>
            <a:pPr indent="-317500" lvl="1" marL="914400" rtl="0" algn="l">
              <a:spcBef>
                <a:spcPts val="0"/>
              </a:spcBef>
              <a:spcAft>
                <a:spcPts val="0"/>
              </a:spcAft>
              <a:buSzPts val="1400"/>
              <a:buChar char="○"/>
            </a:pPr>
            <a:r>
              <a:rPr lang="en"/>
              <a:t>Num_train_epochs: 1</a:t>
            </a:r>
            <a:endParaRPr/>
          </a:p>
          <a:p>
            <a:pPr indent="-317500" lvl="1" marL="914400" rtl="0" algn="l">
              <a:spcBef>
                <a:spcPts val="0"/>
              </a:spcBef>
              <a:spcAft>
                <a:spcPts val="0"/>
              </a:spcAft>
              <a:buSzPts val="1400"/>
              <a:buChar char="○"/>
            </a:pPr>
            <a:r>
              <a:rPr lang="en"/>
              <a:t>Learning_rate: 3e-5</a:t>
            </a:r>
            <a:endParaRPr/>
          </a:p>
          <a:p>
            <a:pPr indent="-317500" lvl="1" marL="914400" rtl="0" algn="l">
              <a:spcBef>
                <a:spcPts val="0"/>
              </a:spcBef>
              <a:spcAft>
                <a:spcPts val="0"/>
              </a:spcAft>
              <a:buSzPts val="1400"/>
              <a:buChar char="○"/>
            </a:pPr>
            <a:r>
              <a:rPr lang="en"/>
              <a:t>Total running time: &lt; 2 hours</a:t>
            </a:r>
            <a:endParaRPr/>
          </a:p>
          <a:p>
            <a:pPr indent="-342900" lvl="0" marL="457200" rtl="0" algn="l">
              <a:spcBef>
                <a:spcPts val="1000"/>
              </a:spcBef>
              <a:spcAft>
                <a:spcPts val="0"/>
              </a:spcAft>
              <a:buSzPts val="1800"/>
              <a:buChar char="●"/>
            </a:pPr>
            <a:r>
              <a:rPr lang="en"/>
              <a:t>Question answering</a:t>
            </a:r>
            <a:endParaRPr/>
          </a:p>
          <a:p>
            <a:pPr indent="-317500" lvl="1" marL="914400" rtl="0" algn="l">
              <a:spcBef>
                <a:spcPts val="0"/>
              </a:spcBef>
              <a:spcAft>
                <a:spcPts val="0"/>
              </a:spcAft>
              <a:buSzPts val="1400"/>
              <a:buChar char="○"/>
            </a:pPr>
            <a:r>
              <a:rPr lang="en"/>
              <a:t>Pretrained model: bert-base-chinese</a:t>
            </a:r>
            <a:endParaRPr/>
          </a:p>
          <a:p>
            <a:pPr indent="-317500" lvl="1" marL="914400" rtl="0" algn="l">
              <a:spcBef>
                <a:spcPts val="0"/>
              </a:spcBef>
              <a:spcAft>
                <a:spcPts val="0"/>
              </a:spcAft>
              <a:buSzPts val="1400"/>
              <a:buChar char="○"/>
            </a:pPr>
            <a:r>
              <a:rPr lang="en"/>
              <a:t>Max_len: 512</a:t>
            </a:r>
            <a:endParaRPr/>
          </a:p>
          <a:p>
            <a:pPr indent="-317500" lvl="1" marL="914400" rtl="0" algn="l">
              <a:spcBef>
                <a:spcPts val="0"/>
              </a:spcBef>
              <a:spcAft>
                <a:spcPts val="0"/>
              </a:spcAft>
              <a:buSzPts val="1400"/>
              <a:buChar char="○"/>
            </a:pPr>
            <a:r>
              <a:rPr lang="en"/>
              <a:t>Batch_size: 2 (per_gpu_train_batch_size 1 * gradient_accumulation_steps 2)</a:t>
            </a:r>
            <a:endParaRPr/>
          </a:p>
          <a:p>
            <a:pPr indent="-317500" lvl="1" marL="914400" rtl="0" algn="l">
              <a:spcBef>
                <a:spcPts val="0"/>
              </a:spcBef>
              <a:spcAft>
                <a:spcPts val="0"/>
              </a:spcAft>
              <a:buSzPts val="1400"/>
              <a:buChar char="○"/>
            </a:pPr>
            <a:r>
              <a:rPr lang="en"/>
              <a:t>Num_train_epochs: 1~3</a:t>
            </a:r>
            <a:endParaRPr/>
          </a:p>
          <a:p>
            <a:pPr indent="-317500" lvl="1" marL="914400" rtl="0" algn="l">
              <a:spcBef>
                <a:spcPts val="0"/>
              </a:spcBef>
              <a:spcAft>
                <a:spcPts val="0"/>
              </a:spcAft>
              <a:buSzPts val="1400"/>
              <a:buChar char="○"/>
            </a:pPr>
            <a:r>
              <a:rPr lang="en"/>
              <a:t>Learning_rate: 3e-5</a:t>
            </a:r>
            <a:endParaRPr/>
          </a:p>
          <a:p>
            <a:pPr indent="-317500" lvl="1" marL="914400" rtl="0" algn="l">
              <a:spcBef>
                <a:spcPts val="0"/>
              </a:spcBef>
              <a:spcAft>
                <a:spcPts val="0"/>
              </a:spcAft>
              <a:buSzPts val="1400"/>
              <a:buChar char="○"/>
            </a:pPr>
            <a:r>
              <a:rPr lang="en"/>
              <a:t>Total running time: &lt; 1 hour</a:t>
            </a:r>
            <a:endParaRPr/>
          </a:p>
          <a:p>
            <a:pPr indent="-342900" lvl="0" marL="457200" rtl="0" algn="l">
              <a:spcBef>
                <a:spcPts val="1000"/>
              </a:spcBef>
              <a:spcAft>
                <a:spcPts val="1000"/>
              </a:spcAft>
              <a:buSzPts val="1800"/>
              <a:buChar char="●"/>
            </a:pPr>
            <a:r>
              <a:rPr lang="en"/>
              <a:t>Resource used: Nvidia RTX 3070 with 8GB memory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lang="en" sz="1300">
                <a:solidFill>
                  <a:srgbClr val="FF0000"/>
                </a:solidFill>
                <a:highlight>
                  <a:srgbClr val="EFEFEF"/>
                </a:highlight>
                <a:latin typeface="Ubuntu Mono"/>
                <a:ea typeface="Ubuntu Mono"/>
                <a:cs typeface="Ubuntu Mono"/>
                <a:sym typeface="Ubuntu Mono"/>
              </a:rPr>
              <a:t>如果有更新的資訊 會公布在此！</a:t>
            </a:r>
            <a:endParaRPr b="1" sz="1300">
              <a:solidFill>
                <a:srgbClr val="FF0000"/>
              </a:solidFill>
              <a:highlight>
                <a:srgbClr val="EFEFEF"/>
              </a:highlight>
              <a:latin typeface="Ubuntu Mono"/>
              <a:ea typeface="Ubuntu Mono"/>
              <a:cs typeface="Ubuntu Mono"/>
              <a:sym typeface="Ubuntu Mono"/>
            </a:endParaRPr>
          </a:p>
          <a:p>
            <a:pPr indent="-311150" lvl="0" marL="457200" rtl="0" algn="l">
              <a:spcBef>
                <a:spcPts val="1200"/>
              </a:spcBef>
              <a:spcAft>
                <a:spcPts val="0"/>
              </a:spcAft>
              <a:buClr>
                <a:srgbClr val="FF0000"/>
              </a:buClr>
              <a:buSzPts val="1300"/>
              <a:buFont typeface="Ubuntu Mono"/>
              <a:buAutoNum type="arabicPeriod"/>
            </a:pPr>
            <a:r>
              <a:rPr b="1" lang="en" sz="1300">
                <a:solidFill>
                  <a:srgbClr val="FF0000"/>
                </a:solidFill>
                <a:highlight>
                  <a:srgbClr val="EFEFEF"/>
                </a:highlight>
                <a:latin typeface="Ubuntu Mono"/>
                <a:ea typeface="Ubuntu Mono"/>
                <a:cs typeface="Ubuntu Mono"/>
                <a:sym typeface="Ubuntu Mono"/>
              </a:rPr>
              <a:t>Huggingface上的pretrain model</a:t>
            </a:r>
            <a:r>
              <a:rPr b="1" lang="en" sz="1300">
                <a:solidFill>
                  <a:srgbClr val="FF0000"/>
                </a:solidFill>
                <a:highlight>
                  <a:srgbClr val="EFEFEF"/>
                </a:highlight>
                <a:latin typeface="Ubuntu Mono"/>
                <a:ea typeface="Ubuntu Mono"/>
                <a:cs typeface="Ubuntu Mono"/>
                <a:sym typeface="Ubuntu Mono"/>
              </a:rPr>
              <a:t>請不要使用訓練過QA或NLI data的model !!!</a:t>
            </a:r>
            <a:endParaRPr b="1" sz="1300">
              <a:solidFill>
                <a:srgbClr val="FF0000"/>
              </a:solidFill>
              <a:highlight>
                <a:srgbClr val="EFEFEF"/>
              </a:highlight>
              <a:latin typeface="Ubuntu Mono"/>
              <a:ea typeface="Ubuntu Mono"/>
              <a:cs typeface="Ubuntu Mono"/>
              <a:sym typeface="Ubuntu Mono"/>
            </a:endParaRPr>
          </a:p>
          <a:p>
            <a:pPr indent="-311150" lvl="0" marL="457200" rtl="0" algn="l">
              <a:spcBef>
                <a:spcPts val="0"/>
              </a:spcBef>
              <a:spcAft>
                <a:spcPts val="0"/>
              </a:spcAft>
              <a:buClr>
                <a:srgbClr val="FF0000"/>
              </a:buClr>
              <a:buSzPts val="1300"/>
              <a:buFont typeface="Ubuntu Mono"/>
              <a:buAutoNum type="arabicPeriod"/>
            </a:pPr>
            <a:r>
              <a:rPr b="1" lang="en" sz="1300">
                <a:solidFill>
                  <a:srgbClr val="FF0000"/>
                </a:solidFill>
                <a:highlight>
                  <a:srgbClr val="EFEFEF"/>
                </a:highlight>
                <a:latin typeface="Ubuntu Mono"/>
                <a:ea typeface="Ubuntu Mono"/>
                <a:cs typeface="Ubuntu Mono"/>
                <a:sym typeface="Ubuntu Mono"/>
              </a:rPr>
              <a:t>Transformer的tokenizer可以直接載嗎？還是要另外存在dropbox?因為助教有說會斷網，所以不是很確定，再麻煩助教回覆了，謝謝?</a:t>
            </a:r>
            <a:endParaRPr b="1" sz="1300">
              <a:solidFill>
                <a:srgbClr val="FF0000"/>
              </a:solidFill>
              <a:highlight>
                <a:srgbClr val="EFEFEF"/>
              </a:highlight>
              <a:latin typeface="Ubuntu Mono"/>
              <a:ea typeface="Ubuntu Mono"/>
              <a:cs typeface="Ubuntu Mono"/>
              <a:sym typeface="Ubuntu Mono"/>
            </a:endParaRPr>
          </a:p>
          <a:p>
            <a:pPr indent="-311150" lvl="1" marL="1371600" rtl="0" algn="l">
              <a:spcBef>
                <a:spcPts val="0"/>
              </a:spcBef>
              <a:spcAft>
                <a:spcPts val="0"/>
              </a:spcAft>
              <a:buClr>
                <a:srgbClr val="FF0000"/>
              </a:buClr>
              <a:buSzPts val="1300"/>
              <a:buFont typeface="Ubuntu Mono"/>
              <a:buAutoNum type="alphaLcPeriod"/>
            </a:pPr>
            <a:r>
              <a:rPr b="1" lang="en" sz="1300">
                <a:solidFill>
                  <a:srgbClr val="FF0000"/>
                </a:solidFill>
                <a:highlight>
                  <a:srgbClr val="EFEFEF"/>
                </a:highlight>
                <a:latin typeface="Ubuntu Mono"/>
                <a:ea typeface="Ubuntu Mono"/>
                <a:cs typeface="Ubuntu Mono"/>
                <a:sym typeface="Ubuntu Mono"/>
              </a:rPr>
              <a:t>因為執行時會斷網，請另外存在 dropbox，可以使用 tokenizer.save_pretrained 來儲存你的 tokenizer !!!</a:t>
            </a:r>
            <a:endParaRPr b="1" sz="1300">
              <a:solidFill>
                <a:srgbClr val="FF0000"/>
              </a:solidFill>
              <a:highlight>
                <a:srgbClr val="EFEFEF"/>
              </a:highlight>
              <a:latin typeface="Ubuntu Mono"/>
              <a:ea typeface="Ubuntu Mono"/>
              <a:cs typeface="Ubuntu Mono"/>
              <a:sym typeface="Ubuntu Mono"/>
            </a:endParaRPr>
          </a:p>
          <a:p>
            <a:pPr indent="-311150" lvl="0" marL="457200" rtl="0" algn="l">
              <a:spcBef>
                <a:spcPts val="0"/>
              </a:spcBef>
              <a:spcAft>
                <a:spcPts val="0"/>
              </a:spcAft>
              <a:buClr>
                <a:srgbClr val="FF0000"/>
              </a:buClr>
              <a:buSzPts val="1300"/>
              <a:buFont typeface="Ubuntu Mono"/>
              <a:buAutoNum type="arabicPeriod"/>
            </a:pPr>
            <a:r>
              <a:rPr b="1" lang="en" sz="1300">
                <a:solidFill>
                  <a:srgbClr val="FF0000"/>
                </a:solidFill>
                <a:highlight>
                  <a:srgbClr val="EFEFEF"/>
                </a:highlight>
                <a:latin typeface="Ubuntu Mono"/>
                <a:ea typeface="Ubuntu Mono"/>
                <a:cs typeface="Ubuntu Mono"/>
                <a:sym typeface="Ubuntu Mono"/>
              </a:rPr>
              <a:t>因為重新上傳檔案，NTU COOL自懂產生-1或-2的檔名是沒關係的</a:t>
            </a:r>
            <a:endParaRPr b="1" sz="1300">
              <a:solidFill>
                <a:srgbClr val="FF0000"/>
              </a:solidFill>
              <a:highlight>
                <a:srgbClr val="EFEFEF"/>
              </a:highlight>
              <a:latin typeface="Ubuntu Mono"/>
              <a:ea typeface="Ubuntu Mono"/>
              <a:cs typeface="Ubuntu Mono"/>
              <a:sym typeface="Ubuntu Mono"/>
            </a:endParaRPr>
          </a:p>
        </p:txBody>
      </p:sp>
      <p:sp>
        <p:nvSpPr>
          <p:cNvPr id="87" name="Google Shape;87;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Change Log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lang="en" sz="1300">
                <a:solidFill>
                  <a:srgbClr val="FF0000"/>
                </a:solidFill>
                <a:highlight>
                  <a:srgbClr val="EFEFEF"/>
                </a:highlight>
                <a:latin typeface="Ubuntu Mono"/>
                <a:ea typeface="Ubuntu Mono"/>
                <a:cs typeface="Ubuntu Mono"/>
                <a:sym typeface="Ubuntu Mono"/>
              </a:rPr>
              <a:t>如果有更新的資訊 會公布在此！</a:t>
            </a:r>
            <a:endParaRPr b="1" sz="1300">
              <a:solidFill>
                <a:srgbClr val="FF0000"/>
              </a:solidFill>
              <a:highlight>
                <a:srgbClr val="EFEFEF"/>
              </a:highlight>
              <a:latin typeface="Ubuntu Mono"/>
              <a:ea typeface="Ubuntu Mono"/>
              <a:cs typeface="Ubuntu Mono"/>
              <a:sym typeface="Ubuntu Mono"/>
            </a:endParaRPr>
          </a:p>
          <a:p>
            <a:pPr indent="-311150" lvl="0" marL="457200" rtl="0" algn="l">
              <a:spcBef>
                <a:spcPts val="1200"/>
              </a:spcBef>
              <a:spcAft>
                <a:spcPts val="0"/>
              </a:spcAft>
              <a:buClr>
                <a:srgbClr val="FF0000"/>
              </a:buClr>
              <a:buSzPts val="1300"/>
              <a:buFont typeface="Ubuntu Mono"/>
              <a:buAutoNum type="arabicPeriod"/>
            </a:pPr>
            <a:r>
              <a:rPr b="1" lang="en" sz="1300">
                <a:solidFill>
                  <a:srgbClr val="FF0000"/>
                </a:solidFill>
                <a:highlight>
                  <a:srgbClr val="EFEFEF"/>
                </a:highlight>
                <a:latin typeface="Ubuntu Mono"/>
                <a:ea typeface="Ubuntu Mono"/>
                <a:cs typeface="Ubuntu Mono"/>
                <a:sym typeface="Ubuntu Mono"/>
              </a:rPr>
              <a:t>剛好遇到期中考週，Deadline延後一週（請看NTU COOL公告確認最新繳交日期）</a:t>
            </a:r>
            <a:endParaRPr b="1" sz="1300">
              <a:solidFill>
                <a:srgbClr val="FF0000"/>
              </a:solidFill>
              <a:highlight>
                <a:srgbClr val="EFEFEF"/>
              </a:highlight>
              <a:latin typeface="Ubuntu Mono"/>
              <a:ea typeface="Ubuntu Mono"/>
              <a:cs typeface="Ubuntu Mono"/>
              <a:sym typeface="Ubuntu Mono"/>
            </a:endParaRPr>
          </a:p>
          <a:p>
            <a:pPr indent="-311150" lvl="0" marL="457200" rtl="0" algn="l">
              <a:spcBef>
                <a:spcPts val="0"/>
              </a:spcBef>
              <a:spcAft>
                <a:spcPts val="0"/>
              </a:spcAft>
              <a:buClr>
                <a:srgbClr val="FF0000"/>
              </a:buClr>
              <a:buSzPts val="1300"/>
              <a:buFont typeface="Ubuntu Mono"/>
              <a:buAutoNum type="arabicPeriod"/>
            </a:pPr>
            <a:r>
              <a:rPr b="1" lang="en" sz="1300">
                <a:solidFill>
                  <a:srgbClr val="FF0000"/>
                </a:solidFill>
                <a:highlight>
                  <a:srgbClr val="EFEFEF"/>
                </a:highlight>
                <a:latin typeface="Ubuntu Mono"/>
                <a:ea typeface="Ubuntu Mono"/>
                <a:cs typeface="Ubuntu Mono"/>
                <a:sym typeface="Ubuntu Mono"/>
              </a:rPr>
              <a:t>如果遇到predict出1,234，建議可將1,234變成"1,234"，加上""就可以讓kaggle正確判斷</a:t>
            </a:r>
            <a:endParaRPr b="1" sz="1300">
              <a:solidFill>
                <a:srgbClr val="FF0000"/>
              </a:solidFill>
              <a:highlight>
                <a:srgbClr val="EFEFEF"/>
              </a:highlight>
              <a:latin typeface="Ubuntu Mono"/>
              <a:ea typeface="Ubuntu Mono"/>
              <a:cs typeface="Ubuntu Mono"/>
              <a:sym typeface="Ubuntu Mono"/>
            </a:endParaRPr>
          </a:p>
          <a:p>
            <a:pPr indent="-311150" lvl="0" marL="457200" rtl="0" algn="l">
              <a:spcBef>
                <a:spcPts val="0"/>
              </a:spcBef>
              <a:spcAft>
                <a:spcPts val="0"/>
              </a:spcAft>
              <a:buClr>
                <a:srgbClr val="FF0000"/>
              </a:buClr>
              <a:buSzPts val="1300"/>
              <a:buFont typeface="Ubuntu Mono"/>
              <a:buAutoNum type="arabicPeriod"/>
            </a:pPr>
            <a:r>
              <a:rPr b="1" lang="en" sz="1300">
                <a:solidFill>
                  <a:srgbClr val="FF0000"/>
                </a:solidFill>
                <a:highlight>
                  <a:srgbClr val="EFEFEF"/>
                </a:highlight>
                <a:latin typeface="Ubuntu Mono"/>
                <a:ea typeface="Ubuntu Mono"/>
                <a:cs typeface="Ubuntu Mono"/>
                <a:sym typeface="Ubuntu Mono"/>
              </a:rPr>
              <a:t>建議如果使用huggingface github的script，可以使用no_trainer的sample code eg: run_swag_no_trainer.py(context selection) 和 run_qa_no_trainer.py(QA)</a:t>
            </a:r>
            <a:endParaRPr b="1" sz="1300">
              <a:solidFill>
                <a:srgbClr val="FF0000"/>
              </a:solidFill>
              <a:highlight>
                <a:srgbClr val="EFEFEF"/>
              </a:highlight>
              <a:latin typeface="Ubuntu Mono"/>
              <a:ea typeface="Ubuntu Mono"/>
              <a:cs typeface="Ubuntu Mono"/>
              <a:sym typeface="Ubuntu Mono"/>
            </a:endParaRPr>
          </a:p>
          <a:p>
            <a:pPr indent="-311150" lvl="0" marL="457200" rtl="0" algn="l">
              <a:spcBef>
                <a:spcPts val="0"/>
              </a:spcBef>
              <a:spcAft>
                <a:spcPts val="0"/>
              </a:spcAft>
              <a:buClr>
                <a:srgbClr val="FF0000"/>
              </a:buClr>
              <a:buSzPts val="1300"/>
              <a:buFont typeface="Ubuntu Mono"/>
              <a:buAutoNum type="arabicPeriod"/>
            </a:pPr>
            <a:r>
              <a:rPr b="1" lang="en" sz="1300">
                <a:solidFill>
                  <a:srgbClr val="FF0000"/>
                </a:solidFill>
                <a:highlight>
                  <a:srgbClr val="EFEFEF"/>
                </a:highlight>
                <a:latin typeface="Ubuntu Mono"/>
                <a:ea typeface="Ubuntu Mono"/>
                <a:cs typeface="Ubuntu Mono"/>
                <a:sym typeface="Ubuntu Mono"/>
              </a:rPr>
              <a:t>如果遇到Huggingface transformers example有check_min_version("4.24.0.dev0")，註解掉這一行即可</a:t>
            </a:r>
            <a:endParaRPr b="1" sz="1300">
              <a:solidFill>
                <a:srgbClr val="FF0000"/>
              </a:solidFill>
              <a:highlight>
                <a:srgbClr val="EFEFEF"/>
              </a:highlight>
              <a:latin typeface="Ubuntu Mono"/>
              <a:ea typeface="Ubuntu Mono"/>
              <a:cs typeface="Ubuntu Mono"/>
              <a:sym typeface="Ubuntu Mono"/>
            </a:endParaRPr>
          </a:p>
          <a:p>
            <a:pPr indent="-311150" lvl="0" marL="457200" rtl="0" algn="l">
              <a:spcBef>
                <a:spcPts val="0"/>
              </a:spcBef>
              <a:spcAft>
                <a:spcPts val="0"/>
              </a:spcAft>
              <a:buClr>
                <a:srgbClr val="FF0000"/>
              </a:buClr>
              <a:buSzPts val="1300"/>
              <a:buFont typeface="Ubuntu Mono"/>
              <a:buAutoNum type="arabicPeriod"/>
            </a:pPr>
            <a:r>
              <a:rPr b="1" lang="en" sz="1300">
                <a:solidFill>
                  <a:srgbClr val="FF0000"/>
                </a:solidFill>
                <a:highlight>
                  <a:srgbClr val="EFEFEF"/>
                </a:highlight>
                <a:latin typeface="Ubuntu Mono"/>
                <a:ea typeface="Ubuntu Mono"/>
                <a:cs typeface="Ubuntu Mono"/>
                <a:sym typeface="Ubuntu Mono"/>
              </a:rPr>
              <a:t>如果使用run_qa_no_trainer.py遇到error，建議可以在931行加上下面這一行程式碼</a:t>
            </a:r>
            <a:endParaRPr b="1" sz="1300">
              <a:solidFill>
                <a:srgbClr val="FF0000"/>
              </a:solidFill>
              <a:highlight>
                <a:srgbClr val="EFEFEF"/>
              </a:highlight>
              <a:latin typeface="Ubuntu Mono"/>
              <a:ea typeface="Ubuntu Mono"/>
              <a:cs typeface="Ubuntu Mono"/>
              <a:sym typeface="Ubuntu Mono"/>
            </a:endParaRPr>
          </a:p>
          <a:p>
            <a:pPr indent="-311150" lvl="1" marL="1371600" rtl="0" algn="l">
              <a:spcBef>
                <a:spcPts val="0"/>
              </a:spcBef>
              <a:spcAft>
                <a:spcPts val="0"/>
              </a:spcAft>
              <a:buClr>
                <a:srgbClr val="FF0000"/>
              </a:buClr>
              <a:buSzPts val="1300"/>
              <a:buFont typeface="Ubuntu Mono"/>
              <a:buAutoNum type="alphaLcPeriod"/>
            </a:pPr>
            <a:r>
              <a:rPr b="1" lang="en" sz="1300">
                <a:solidFill>
                  <a:srgbClr val="FF0000"/>
                </a:solidFill>
                <a:highlight>
                  <a:srgbClr val="EFEFEF"/>
                </a:highlight>
                <a:latin typeface="Ubuntu Mono"/>
                <a:ea typeface="Ubuntu Mono"/>
                <a:cs typeface="Ubuntu Mono"/>
                <a:sym typeface="Ubuntu Mono"/>
              </a:rPr>
              <a:t>predict_dataloader = accelerator.prepare(predict_dataloader)</a:t>
            </a:r>
            <a:endParaRPr b="1" sz="1300">
              <a:solidFill>
                <a:srgbClr val="FF0000"/>
              </a:solidFill>
              <a:highlight>
                <a:srgbClr val="EFEFEF"/>
              </a:highlight>
              <a:latin typeface="Ubuntu Mono"/>
              <a:ea typeface="Ubuntu Mono"/>
              <a:cs typeface="Ubuntu Mono"/>
              <a:sym typeface="Ubuntu Mono"/>
            </a:endParaRPr>
          </a:p>
          <a:p>
            <a:pPr indent="-311150" lvl="0" marL="457200" rtl="0" algn="l">
              <a:spcBef>
                <a:spcPts val="0"/>
              </a:spcBef>
              <a:spcAft>
                <a:spcPts val="0"/>
              </a:spcAft>
              <a:buClr>
                <a:srgbClr val="FF0000"/>
              </a:buClr>
              <a:buSzPts val="1300"/>
              <a:buFont typeface="Ubuntu Mono"/>
              <a:buAutoNum type="arabicPeriod"/>
            </a:pPr>
            <a:r>
              <a:rPr b="1" lang="en" sz="1300">
                <a:solidFill>
                  <a:srgbClr val="FF0000"/>
                </a:solidFill>
                <a:highlight>
                  <a:srgbClr val="EFEFEF"/>
                </a:highlight>
                <a:latin typeface="Ubuntu Mono"/>
                <a:ea typeface="Ubuntu Mono"/>
                <a:cs typeface="Ubuntu Mono"/>
                <a:sym typeface="Ubuntu Mono"/>
              </a:rPr>
              <a:t>建議可以試試看將--max_length設為512(&gt;384)</a:t>
            </a:r>
            <a:endParaRPr b="1" sz="1300">
              <a:solidFill>
                <a:srgbClr val="FF0000"/>
              </a:solidFill>
              <a:highlight>
                <a:srgbClr val="EFEFEF"/>
              </a:highlight>
              <a:latin typeface="Ubuntu Mono"/>
              <a:ea typeface="Ubuntu Mono"/>
              <a:cs typeface="Ubuntu Mono"/>
              <a:sym typeface="Ubuntu Mono"/>
            </a:endParaRPr>
          </a:p>
          <a:p>
            <a:pPr indent="0" lvl="0" marL="0" rtl="0" algn="l">
              <a:spcBef>
                <a:spcPts val="1200"/>
              </a:spcBef>
              <a:spcAft>
                <a:spcPts val="1200"/>
              </a:spcAft>
              <a:buNone/>
            </a:pPr>
            <a:r>
              <a:t/>
            </a:r>
            <a:endParaRPr sz="1200">
              <a:solidFill>
                <a:srgbClr val="333333"/>
              </a:solidFill>
              <a:highlight>
                <a:srgbClr val="FFFFFF"/>
              </a:highlight>
              <a:latin typeface="Arial"/>
              <a:ea typeface="Arial"/>
              <a:cs typeface="Arial"/>
              <a:sym typeface="Arial"/>
            </a:endParaRPr>
          </a:p>
        </p:txBody>
      </p:sp>
      <p:sp>
        <p:nvSpPr>
          <p:cNvPr id="93" name="Google Shape;93;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Change Log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Outline</a:t>
            </a:r>
            <a:endParaRPr/>
          </a:p>
        </p:txBody>
      </p:sp>
      <p:sp>
        <p:nvSpPr>
          <p:cNvPr id="99" name="Google Shape;99;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Task Description</a:t>
            </a:r>
            <a:endParaRPr/>
          </a:p>
          <a:p>
            <a:pPr indent="-342900" lvl="0" marL="457200" rtl="0" algn="l">
              <a:lnSpc>
                <a:spcPct val="150000"/>
              </a:lnSpc>
              <a:spcBef>
                <a:spcPts val="0"/>
              </a:spcBef>
              <a:spcAft>
                <a:spcPts val="0"/>
              </a:spcAft>
              <a:buSzPts val="1800"/>
              <a:buChar char="●"/>
            </a:pPr>
            <a:r>
              <a:rPr lang="en"/>
              <a:t>Logistics</a:t>
            </a:r>
            <a:endParaRPr/>
          </a:p>
          <a:p>
            <a:pPr indent="-342900" lvl="0" marL="457200" rtl="0" algn="l">
              <a:lnSpc>
                <a:spcPct val="150000"/>
              </a:lnSpc>
              <a:spcBef>
                <a:spcPts val="0"/>
              </a:spcBef>
              <a:spcAft>
                <a:spcPts val="0"/>
              </a:spcAft>
              <a:buSzPts val="1800"/>
              <a:buChar char="●"/>
            </a:pPr>
            <a:r>
              <a:rPr lang="en"/>
              <a:t>Rules</a:t>
            </a:r>
            <a:endParaRPr/>
          </a:p>
          <a:p>
            <a:pPr indent="-342900" lvl="0" marL="457200" rtl="0" algn="l">
              <a:lnSpc>
                <a:spcPct val="150000"/>
              </a:lnSpc>
              <a:spcBef>
                <a:spcPts val="0"/>
              </a:spcBef>
              <a:spcAft>
                <a:spcPts val="0"/>
              </a:spcAft>
              <a:buSzPts val="1800"/>
              <a:buChar char="●"/>
            </a:pPr>
            <a:r>
              <a:rPr lang="en"/>
              <a:t>Report</a:t>
            </a:r>
            <a:endParaRPr/>
          </a:p>
          <a:p>
            <a:pPr indent="0" lvl="0" marL="457200" rtl="0" algn="l">
              <a:lnSpc>
                <a:spcPct val="150000"/>
              </a:lnSpc>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Task Description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Chinese Question Answering</a:t>
            </a:r>
            <a:endParaRPr/>
          </a:p>
        </p:txBody>
      </p:sp>
      <p:sp>
        <p:nvSpPr>
          <p:cNvPr id="110" name="Google Shape;110;p21"/>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Input: Context list</a:t>
            </a:r>
            <a:endParaRPr sz="1800"/>
          </a:p>
          <a:p>
            <a:pPr indent="0" lvl="0" marL="457200" rtl="0" algn="l">
              <a:spcBef>
                <a:spcPts val="1200"/>
              </a:spcBef>
              <a:spcAft>
                <a:spcPts val="0"/>
              </a:spcAft>
              <a:buNone/>
            </a:pPr>
            <a:r>
              <a:rPr lang="en" sz="1800"/>
              <a:t>"鼓</a:t>
            </a:r>
            <a:r>
              <a:rPr lang="en" sz="1800"/>
              <a:t>是一種打擊樂器，...，最早的鼓出現於西元前六千年的兩河文明</a:t>
            </a:r>
            <a:r>
              <a:rPr lang="en" sz="1800"/>
              <a:t>"</a:t>
            </a:r>
            <a:endParaRPr sz="1800"/>
          </a:p>
          <a:p>
            <a:pPr indent="0" lvl="0" marL="457200" rtl="0" algn="l">
              <a:spcBef>
                <a:spcPts val="1200"/>
              </a:spcBef>
              <a:spcAft>
                <a:spcPts val="0"/>
              </a:spcAft>
              <a:buNone/>
            </a:pPr>
            <a:r>
              <a:rPr lang="en" sz="1800"/>
              <a:t>"</a:t>
            </a:r>
            <a:r>
              <a:rPr lang="en" sz="1800"/>
              <a:t>盧克萊修生於共和國末期，...，被古典主義文學視為經典</a:t>
            </a:r>
            <a:r>
              <a:rPr lang="en" sz="1800"/>
              <a:t>"</a:t>
            </a:r>
            <a:endParaRPr sz="1800"/>
          </a:p>
          <a:p>
            <a:pPr indent="0" lvl="0" marL="457200" rtl="0" algn="l">
              <a:spcBef>
                <a:spcPts val="1200"/>
              </a:spcBef>
              <a:spcAft>
                <a:spcPts val="1200"/>
              </a:spcAft>
              <a:buNone/>
            </a:pPr>
            <a:r>
              <a:rPr lang="en" sz="1800"/>
              <a:t>"</a:t>
            </a:r>
            <a:r>
              <a:rPr lang="en" sz="1800"/>
              <a:t>視網膜又稱視衣，...，約3mm2大的橢圓。</a:t>
            </a:r>
            <a:r>
              <a:rPr lang="en" sz="1800"/>
              <a:t>"</a:t>
            </a:r>
            <a:endParaRPr/>
          </a:p>
        </p:txBody>
      </p:sp>
      <p:sp>
        <p:nvSpPr>
          <p:cNvPr id="111" name="Google Shape;111;p21"/>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Input: Question</a:t>
            </a:r>
            <a:endParaRPr sz="1800"/>
          </a:p>
          <a:p>
            <a:pPr indent="0" lvl="0" marL="457200" rtl="0" algn="l">
              <a:spcBef>
                <a:spcPts val="1200"/>
              </a:spcBef>
              <a:spcAft>
                <a:spcPts val="0"/>
              </a:spcAft>
              <a:buNone/>
            </a:pPr>
            <a:r>
              <a:rPr lang="en" sz="1800"/>
              <a:t>"最早的鼓可以追溯至什麼古文明?"</a:t>
            </a:r>
            <a:endParaRPr sz="1800"/>
          </a:p>
          <a:p>
            <a:pPr indent="0" lvl="0" marL="457200" rtl="0" algn="l">
              <a:spcBef>
                <a:spcPts val="1200"/>
              </a:spcBef>
              <a:spcAft>
                <a:spcPts val="0"/>
              </a:spcAft>
              <a:buNone/>
            </a:pPr>
            <a:r>
              <a:rPr lang="en" sz="1800"/>
              <a:t>      </a:t>
            </a:r>
            <a:endParaRPr sz="1800"/>
          </a:p>
          <a:p>
            <a:pPr indent="-342900" lvl="0" marL="457200" rtl="0" algn="l">
              <a:spcBef>
                <a:spcPts val="1200"/>
              </a:spcBef>
              <a:spcAft>
                <a:spcPts val="0"/>
              </a:spcAft>
              <a:buSzPts val="1800"/>
              <a:buChar char="●"/>
            </a:pPr>
            <a:r>
              <a:rPr lang="en" sz="1800"/>
              <a:t>Output: Answer</a:t>
            </a:r>
            <a:endParaRPr sz="1800"/>
          </a:p>
          <a:p>
            <a:pPr indent="0" lvl="0" marL="457200" rtl="0" algn="l">
              <a:spcBef>
                <a:spcPts val="1200"/>
              </a:spcBef>
              <a:spcAft>
                <a:spcPts val="0"/>
              </a:spcAft>
              <a:buNone/>
            </a:pPr>
            <a:r>
              <a:rPr i="1" lang="en" sz="1800">
                <a:solidFill>
                  <a:srgbClr val="666666"/>
                </a:solidFill>
              </a:rPr>
              <a:t>"</a:t>
            </a:r>
            <a:r>
              <a:rPr i="1" lang="en" sz="1800">
                <a:solidFill>
                  <a:srgbClr val="666666"/>
                </a:solidFill>
              </a:rPr>
              <a:t>兩河文明</a:t>
            </a:r>
            <a:r>
              <a:rPr i="1" lang="en" sz="1800">
                <a:solidFill>
                  <a:srgbClr val="666666"/>
                </a:solidFill>
              </a:rPr>
              <a:t>"</a:t>
            </a:r>
            <a:endParaRPr i="1" sz="1800">
              <a:solidFill>
                <a:srgbClr val="666666"/>
              </a:solidFil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