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318" r:id="rId3"/>
    <p:sldId id="268" r:id="rId4"/>
    <p:sldId id="486" r:id="rId5"/>
    <p:sldId id="492" r:id="rId6"/>
    <p:sldId id="491" r:id="rId7"/>
    <p:sldId id="371" r:id="rId8"/>
    <p:sldId id="493" r:id="rId9"/>
    <p:sldId id="380" r:id="rId10"/>
    <p:sldId id="480" r:id="rId11"/>
    <p:sldId id="494" r:id="rId12"/>
    <p:sldId id="495" r:id="rId13"/>
    <p:sldId id="496" r:id="rId14"/>
    <p:sldId id="497" r:id="rId15"/>
    <p:sldId id="481" r:id="rId16"/>
    <p:sldId id="483" r:id="rId17"/>
    <p:sldId id="498" r:id="rId18"/>
    <p:sldId id="499" r:id="rId19"/>
    <p:sldId id="500" r:id="rId20"/>
    <p:sldId id="482" r:id="rId21"/>
    <p:sldId id="501" r:id="rId22"/>
    <p:sldId id="484" r:id="rId23"/>
    <p:sldId id="487" r:id="rId24"/>
    <p:sldId id="488" r:id="rId25"/>
    <p:sldId id="502" r:id="rId26"/>
    <p:sldId id="503" r:id="rId27"/>
    <p:sldId id="504" r:id="rId28"/>
    <p:sldId id="386" r:id="rId29"/>
    <p:sldId id="387" r:id="rId30"/>
    <p:sldId id="388" r:id="rId31"/>
    <p:sldId id="389" r:id="rId32"/>
    <p:sldId id="390" r:id="rId33"/>
    <p:sldId id="391" r:id="rId34"/>
    <p:sldId id="392" r:id="rId35"/>
    <p:sldId id="393" r:id="rId36"/>
    <p:sldId id="394" r:id="rId37"/>
    <p:sldId id="505" r:id="rId38"/>
    <p:sldId id="506" r:id="rId39"/>
    <p:sldId id="395" r:id="rId40"/>
    <p:sldId id="396" r:id="rId41"/>
    <p:sldId id="397" r:id="rId42"/>
    <p:sldId id="398" r:id="rId43"/>
    <p:sldId id="399" r:id="rId44"/>
    <p:sldId id="401" r:id="rId45"/>
    <p:sldId id="400" r:id="rId46"/>
    <p:sldId id="402" r:id="rId47"/>
    <p:sldId id="403" r:id="rId48"/>
    <p:sldId id="404" r:id="rId49"/>
    <p:sldId id="405" r:id="rId50"/>
    <p:sldId id="406" r:id="rId51"/>
    <p:sldId id="407" r:id="rId52"/>
    <p:sldId id="408" r:id="rId53"/>
    <p:sldId id="409" r:id="rId54"/>
    <p:sldId id="410" r:id="rId55"/>
    <p:sldId id="411" r:id="rId56"/>
    <p:sldId id="350" r:id="rId57"/>
  </p:sldIdLst>
  <p:sldSz cx="12192000" cy="6858000"/>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0C200" initials="0" lastIdx="1" clrIdx="0">
    <p:extLst>
      <p:ext uri="{19B8F6BF-5375-455C-9EA6-DF929625EA0E}">
        <p15:presenceInfo xmlns:p15="http://schemas.microsoft.com/office/powerpoint/2012/main" userId="0C20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0096" autoAdjust="0"/>
  </p:normalViewPr>
  <p:slideViewPr>
    <p:cSldViewPr snapToGrid="0">
      <p:cViewPr>
        <p:scale>
          <a:sx n="66" d="100"/>
          <a:sy n="66" d="100"/>
        </p:scale>
        <p:origin x="-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DCE7D7A8-C8E4-4CF6-AD63-A99006CAF146}" type="datetimeFigureOut">
              <a:rPr lang="zh-TW" altLang="en-US" smtClean="0"/>
              <a:t>2020/8/7</a:t>
            </a:fld>
            <a:endParaRPr lang="zh-TW" altLang="en-US"/>
          </a:p>
        </p:txBody>
      </p:sp>
      <p:sp>
        <p:nvSpPr>
          <p:cNvPr id="4" name="投影片圖像版面配置區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DBE108D-9A53-43E5-B19A-58257200B7CA}" type="slidenum">
              <a:rPr lang="zh-TW" altLang="en-US" smtClean="0"/>
              <a:t>‹#›</a:t>
            </a:fld>
            <a:endParaRPr lang="zh-TW" altLang="en-US"/>
          </a:p>
        </p:txBody>
      </p:sp>
    </p:spTree>
    <p:extLst>
      <p:ext uri="{BB962C8B-B14F-4D97-AF65-F5344CB8AC3E}">
        <p14:creationId xmlns:p14="http://schemas.microsoft.com/office/powerpoint/2010/main" val="274033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a:t>
            </a:fld>
            <a:endParaRPr lang="zh-TW" altLang="en-US"/>
          </a:p>
        </p:txBody>
      </p:sp>
    </p:spTree>
    <p:extLst>
      <p:ext uri="{BB962C8B-B14F-4D97-AF65-F5344CB8AC3E}">
        <p14:creationId xmlns:p14="http://schemas.microsoft.com/office/powerpoint/2010/main" val="287160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17</a:t>
            </a:fld>
            <a:endParaRPr lang="zh-TW" altLang="en-US"/>
          </a:p>
        </p:txBody>
      </p:sp>
    </p:spTree>
    <p:extLst>
      <p:ext uri="{BB962C8B-B14F-4D97-AF65-F5344CB8AC3E}">
        <p14:creationId xmlns:p14="http://schemas.microsoft.com/office/powerpoint/2010/main" val="2357059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18</a:t>
            </a:fld>
            <a:endParaRPr lang="zh-TW" altLang="en-US"/>
          </a:p>
        </p:txBody>
      </p:sp>
    </p:spTree>
    <p:extLst>
      <p:ext uri="{BB962C8B-B14F-4D97-AF65-F5344CB8AC3E}">
        <p14:creationId xmlns:p14="http://schemas.microsoft.com/office/powerpoint/2010/main" val="214602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19</a:t>
            </a:fld>
            <a:endParaRPr lang="zh-TW" altLang="en-US"/>
          </a:p>
        </p:txBody>
      </p:sp>
    </p:spTree>
    <p:extLst>
      <p:ext uri="{BB962C8B-B14F-4D97-AF65-F5344CB8AC3E}">
        <p14:creationId xmlns:p14="http://schemas.microsoft.com/office/powerpoint/2010/main" val="412688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20</a:t>
            </a:fld>
            <a:endParaRPr lang="zh-TW" altLang="en-US"/>
          </a:p>
        </p:txBody>
      </p:sp>
    </p:spTree>
    <p:extLst>
      <p:ext uri="{BB962C8B-B14F-4D97-AF65-F5344CB8AC3E}">
        <p14:creationId xmlns:p14="http://schemas.microsoft.com/office/powerpoint/2010/main" val="339706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21</a:t>
            </a:fld>
            <a:endParaRPr lang="zh-TW" altLang="en-US"/>
          </a:p>
        </p:txBody>
      </p:sp>
    </p:spTree>
    <p:extLst>
      <p:ext uri="{BB962C8B-B14F-4D97-AF65-F5344CB8AC3E}">
        <p14:creationId xmlns:p14="http://schemas.microsoft.com/office/powerpoint/2010/main" val="108009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22</a:t>
            </a:fld>
            <a:endParaRPr lang="zh-TW" altLang="en-US"/>
          </a:p>
        </p:txBody>
      </p:sp>
    </p:spTree>
    <p:extLst>
      <p:ext uri="{BB962C8B-B14F-4D97-AF65-F5344CB8AC3E}">
        <p14:creationId xmlns:p14="http://schemas.microsoft.com/office/powerpoint/2010/main" val="2372619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23</a:t>
            </a:fld>
            <a:endParaRPr lang="zh-TW" altLang="en-US"/>
          </a:p>
        </p:txBody>
      </p:sp>
    </p:spTree>
    <p:extLst>
      <p:ext uri="{BB962C8B-B14F-4D97-AF65-F5344CB8AC3E}">
        <p14:creationId xmlns:p14="http://schemas.microsoft.com/office/powerpoint/2010/main" val="1097672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24</a:t>
            </a:fld>
            <a:endParaRPr lang="zh-TW" altLang="en-US"/>
          </a:p>
        </p:txBody>
      </p:sp>
    </p:spTree>
    <p:extLst>
      <p:ext uri="{BB962C8B-B14F-4D97-AF65-F5344CB8AC3E}">
        <p14:creationId xmlns:p14="http://schemas.microsoft.com/office/powerpoint/2010/main" val="2351214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25</a:t>
            </a:fld>
            <a:endParaRPr lang="zh-TW" altLang="en-US"/>
          </a:p>
        </p:txBody>
      </p:sp>
    </p:spTree>
    <p:extLst>
      <p:ext uri="{BB962C8B-B14F-4D97-AF65-F5344CB8AC3E}">
        <p14:creationId xmlns:p14="http://schemas.microsoft.com/office/powerpoint/2010/main" val="259976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26</a:t>
            </a:fld>
            <a:endParaRPr lang="zh-TW" altLang="en-US"/>
          </a:p>
        </p:txBody>
      </p:sp>
    </p:spTree>
    <p:extLst>
      <p:ext uri="{BB962C8B-B14F-4D97-AF65-F5344CB8AC3E}">
        <p14:creationId xmlns:p14="http://schemas.microsoft.com/office/powerpoint/2010/main" val="174273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7D28337B-004A-44EC-BF9A-2FAC0A2E980F}" type="slidenum">
              <a:rPr lang="zh-TW" altLang="en-US" smtClean="0">
                <a:solidFill>
                  <a:prstClr val="black"/>
                </a:solidFill>
              </a:rPr>
              <a:pPr/>
              <a:t>2</a:t>
            </a:fld>
            <a:endParaRPr lang="zh-TW" altLang="en-US">
              <a:solidFill>
                <a:prstClr val="black"/>
              </a:solidFill>
            </a:endParaRPr>
          </a:p>
        </p:txBody>
      </p:sp>
    </p:spTree>
    <p:extLst>
      <p:ext uri="{BB962C8B-B14F-4D97-AF65-F5344CB8AC3E}">
        <p14:creationId xmlns:p14="http://schemas.microsoft.com/office/powerpoint/2010/main" val="3658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27</a:t>
            </a:fld>
            <a:endParaRPr lang="zh-TW" altLang="en-US"/>
          </a:p>
        </p:txBody>
      </p:sp>
    </p:spTree>
    <p:extLst>
      <p:ext uri="{BB962C8B-B14F-4D97-AF65-F5344CB8AC3E}">
        <p14:creationId xmlns:p14="http://schemas.microsoft.com/office/powerpoint/2010/main" val="2782041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28</a:t>
            </a:fld>
            <a:endParaRPr lang="zh-TW" altLang="en-US"/>
          </a:p>
        </p:txBody>
      </p:sp>
    </p:spTree>
    <p:extLst>
      <p:ext uri="{BB962C8B-B14F-4D97-AF65-F5344CB8AC3E}">
        <p14:creationId xmlns:p14="http://schemas.microsoft.com/office/powerpoint/2010/main" val="3554276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29</a:t>
            </a:fld>
            <a:endParaRPr lang="zh-TW" altLang="en-US"/>
          </a:p>
        </p:txBody>
      </p:sp>
    </p:spTree>
    <p:extLst>
      <p:ext uri="{BB962C8B-B14F-4D97-AF65-F5344CB8AC3E}">
        <p14:creationId xmlns:p14="http://schemas.microsoft.com/office/powerpoint/2010/main" val="3350627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30</a:t>
            </a:fld>
            <a:endParaRPr lang="zh-TW" altLang="en-US"/>
          </a:p>
        </p:txBody>
      </p:sp>
    </p:spTree>
    <p:extLst>
      <p:ext uri="{BB962C8B-B14F-4D97-AF65-F5344CB8AC3E}">
        <p14:creationId xmlns:p14="http://schemas.microsoft.com/office/powerpoint/2010/main" val="3723090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31</a:t>
            </a:fld>
            <a:endParaRPr lang="zh-TW" altLang="en-US"/>
          </a:p>
        </p:txBody>
      </p:sp>
    </p:spTree>
    <p:extLst>
      <p:ext uri="{BB962C8B-B14F-4D97-AF65-F5344CB8AC3E}">
        <p14:creationId xmlns:p14="http://schemas.microsoft.com/office/powerpoint/2010/main" val="3396564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32</a:t>
            </a:fld>
            <a:endParaRPr lang="zh-TW" altLang="en-US"/>
          </a:p>
        </p:txBody>
      </p:sp>
    </p:spTree>
    <p:extLst>
      <p:ext uri="{BB962C8B-B14F-4D97-AF65-F5344CB8AC3E}">
        <p14:creationId xmlns:p14="http://schemas.microsoft.com/office/powerpoint/2010/main" val="274788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33</a:t>
            </a:fld>
            <a:endParaRPr lang="zh-TW" altLang="en-US"/>
          </a:p>
        </p:txBody>
      </p:sp>
    </p:spTree>
    <p:extLst>
      <p:ext uri="{BB962C8B-B14F-4D97-AF65-F5344CB8AC3E}">
        <p14:creationId xmlns:p14="http://schemas.microsoft.com/office/powerpoint/2010/main" val="1001208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34</a:t>
            </a:fld>
            <a:endParaRPr lang="zh-TW" altLang="en-US"/>
          </a:p>
        </p:txBody>
      </p:sp>
    </p:spTree>
    <p:extLst>
      <p:ext uri="{BB962C8B-B14F-4D97-AF65-F5344CB8AC3E}">
        <p14:creationId xmlns:p14="http://schemas.microsoft.com/office/powerpoint/2010/main" val="1660560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35</a:t>
            </a:fld>
            <a:endParaRPr lang="zh-TW" altLang="en-US"/>
          </a:p>
        </p:txBody>
      </p:sp>
    </p:spTree>
    <p:extLst>
      <p:ext uri="{BB962C8B-B14F-4D97-AF65-F5344CB8AC3E}">
        <p14:creationId xmlns:p14="http://schemas.microsoft.com/office/powerpoint/2010/main" val="1784293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https://www.kaggle.com/c/titanic</a:t>
            </a:r>
          </a:p>
          <a:p>
            <a:endParaRPr lang="zh-TW" altLang="en-US" dirty="0"/>
          </a:p>
        </p:txBody>
      </p:sp>
      <p:sp>
        <p:nvSpPr>
          <p:cNvPr id="4" name="投影片編號版面配置區 3"/>
          <p:cNvSpPr>
            <a:spLocks noGrp="1"/>
          </p:cNvSpPr>
          <p:nvPr>
            <p:ph type="sldNum" sz="quarter" idx="10"/>
          </p:nvPr>
        </p:nvSpPr>
        <p:spPr/>
        <p:txBody>
          <a:bodyPr/>
          <a:lstStyle/>
          <a:p>
            <a:fld id="{28E1377F-690E-4C58-88FB-510B857080CC}" type="slidenum">
              <a:rPr lang="zh-TW" altLang="en-US" smtClean="0"/>
              <a:t>38</a:t>
            </a:fld>
            <a:endParaRPr lang="zh-TW" altLang="en-US"/>
          </a:p>
        </p:txBody>
      </p:sp>
    </p:spTree>
    <p:extLst>
      <p:ext uri="{BB962C8B-B14F-4D97-AF65-F5344CB8AC3E}">
        <p14:creationId xmlns:p14="http://schemas.microsoft.com/office/powerpoint/2010/main" val="271446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10</a:t>
            </a:fld>
            <a:endParaRPr lang="zh-TW" altLang="en-US"/>
          </a:p>
        </p:txBody>
      </p:sp>
    </p:spTree>
    <p:extLst>
      <p:ext uri="{BB962C8B-B14F-4D97-AF65-F5344CB8AC3E}">
        <p14:creationId xmlns:p14="http://schemas.microsoft.com/office/powerpoint/2010/main" val="2081313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39</a:t>
            </a:fld>
            <a:endParaRPr lang="zh-TW" altLang="en-US"/>
          </a:p>
        </p:txBody>
      </p:sp>
    </p:spTree>
    <p:extLst>
      <p:ext uri="{BB962C8B-B14F-4D97-AF65-F5344CB8AC3E}">
        <p14:creationId xmlns:p14="http://schemas.microsoft.com/office/powerpoint/2010/main" val="420151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40</a:t>
            </a:fld>
            <a:endParaRPr lang="zh-TW" altLang="en-US"/>
          </a:p>
        </p:txBody>
      </p:sp>
    </p:spTree>
    <p:extLst>
      <p:ext uri="{BB962C8B-B14F-4D97-AF65-F5344CB8AC3E}">
        <p14:creationId xmlns:p14="http://schemas.microsoft.com/office/powerpoint/2010/main" val="3694144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41</a:t>
            </a:fld>
            <a:endParaRPr lang="zh-TW" altLang="en-US"/>
          </a:p>
        </p:txBody>
      </p:sp>
    </p:spTree>
    <p:extLst>
      <p:ext uri="{BB962C8B-B14F-4D97-AF65-F5344CB8AC3E}">
        <p14:creationId xmlns:p14="http://schemas.microsoft.com/office/powerpoint/2010/main" val="376530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42</a:t>
            </a:fld>
            <a:endParaRPr lang="zh-TW" altLang="en-US"/>
          </a:p>
        </p:txBody>
      </p:sp>
    </p:spTree>
    <p:extLst>
      <p:ext uri="{BB962C8B-B14F-4D97-AF65-F5344CB8AC3E}">
        <p14:creationId xmlns:p14="http://schemas.microsoft.com/office/powerpoint/2010/main" val="3468424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43</a:t>
            </a:fld>
            <a:endParaRPr lang="zh-TW" altLang="en-US"/>
          </a:p>
        </p:txBody>
      </p:sp>
    </p:spTree>
    <p:extLst>
      <p:ext uri="{BB962C8B-B14F-4D97-AF65-F5344CB8AC3E}">
        <p14:creationId xmlns:p14="http://schemas.microsoft.com/office/powerpoint/2010/main" val="2096720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44</a:t>
            </a:fld>
            <a:endParaRPr lang="zh-TW" altLang="en-US"/>
          </a:p>
        </p:txBody>
      </p:sp>
    </p:spTree>
    <p:extLst>
      <p:ext uri="{BB962C8B-B14F-4D97-AF65-F5344CB8AC3E}">
        <p14:creationId xmlns:p14="http://schemas.microsoft.com/office/powerpoint/2010/main" val="4100621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46</a:t>
            </a:fld>
            <a:endParaRPr lang="zh-TW" altLang="en-US"/>
          </a:p>
        </p:txBody>
      </p:sp>
    </p:spTree>
    <p:extLst>
      <p:ext uri="{BB962C8B-B14F-4D97-AF65-F5344CB8AC3E}">
        <p14:creationId xmlns:p14="http://schemas.microsoft.com/office/powerpoint/2010/main" val="266273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48</a:t>
            </a:fld>
            <a:endParaRPr lang="zh-TW" altLang="en-US"/>
          </a:p>
        </p:txBody>
      </p:sp>
    </p:spTree>
    <p:extLst>
      <p:ext uri="{BB962C8B-B14F-4D97-AF65-F5344CB8AC3E}">
        <p14:creationId xmlns:p14="http://schemas.microsoft.com/office/powerpoint/2010/main" val="4113962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49</a:t>
            </a:fld>
            <a:endParaRPr lang="zh-TW" altLang="en-US"/>
          </a:p>
        </p:txBody>
      </p:sp>
    </p:spTree>
    <p:extLst>
      <p:ext uri="{BB962C8B-B14F-4D97-AF65-F5344CB8AC3E}">
        <p14:creationId xmlns:p14="http://schemas.microsoft.com/office/powerpoint/2010/main" val="2554464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50</a:t>
            </a:fld>
            <a:endParaRPr lang="zh-TW" altLang="en-US"/>
          </a:p>
        </p:txBody>
      </p:sp>
    </p:spTree>
    <p:extLst>
      <p:ext uri="{BB962C8B-B14F-4D97-AF65-F5344CB8AC3E}">
        <p14:creationId xmlns:p14="http://schemas.microsoft.com/office/powerpoint/2010/main" val="37046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11</a:t>
            </a:fld>
            <a:endParaRPr lang="zh-TW" altLang="en-US"/>
          </a:p>
        </p:txBody>
      </p:sp>
    </p:spTree>
    <p:extLst>
      <p:ext uri="{BB962C8B-B14F-4D97-AF65-F5344CB8AC3E}">
        <p14:creationId xmlns:p14="http://schemas.microsoft.com/office/powerpoint/2010/main" val="3183832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51</a:t>
            </a:fld>
            <a:endParaRPr lang="zh-TW" altLang="en-US"/>
          </a:p>
        </p:txBody>
      </p:sp>
    </p:spTree>
    <p:extLst>
      <p:ext uri="{BB962C8B-B14F-4D97-AF65-F5344CB8AC3E}">
        <p14:creationId xmlns:p14="http://schemas.microsoft.com/office/powerpoint/2010/main" val="3407818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52</a:t>
            </a:fld>
            <a:endParaRPr lang="zh-TW" altLang="en-US"/>
          </a:p>
        </p:txBody>
      </p:sp>
    </p:spTree>
    <p:extLst>
      <p:ext uri="{BB962C8B-B14F-4D97-AF65-F5344CB8AC3E}">
        <p14:creationId xmlns:p14="http://schemas.microsoft.com/office/powerpoint/2010/main" val="713117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53</a:t>
            </a:fld>
            <a:endParaRPr lang="zh-TW" altLang="en-US"/>
          </a:p>
        </p:txBody>
      </p:sp>
    </p:spTree>
    <p:extLst>
      <p:ext uri="{BB962C8B-B14F-4D97-AF65-F5344CB8AC3E}">
        <p14:creationId xmlns:p14="http://schemas.microsoft.com/office/powerpoint/2010/main" val="1229050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54</a:t>
            </a:fld>
            <a:endParaRPr lang="zh-TW" altLang="en-US"/>
          </a:p>
        </p:txBody>
      </p:sp>
    </p:spTree>
    <p:extLst>
      <p:ext uri="{BB962C8B-B14F-4D97-AF65-F5344CB8AC3E}">
        <p14:creationId xmlns:p14="http://schemas.microsoft.com/office/powerpoint/2010/main" val="365242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12</a:t>
            </a:fld>
            <a:endParaRPr lang="zh-TW" altLang="en-US"/>
          </a:p>
        </p:txBody>
      </p:sp>
    </p:spTree>
    <p:extLst>
      <p:ext uri="{BB962C8B-B14F-4D97-AF65-F5344CB8AC3E}">
        <p14:creationId xmlns:p14="http://schemas.microsoft.com/office/powerpoint/2010/main" val="101724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13</a:t>
            </a:fld>
            <a:endParaRPr lang="zh-TW" altLang="en-US"/>
          </a:p>
        </p:txBody>
      </p:sp>
    </p:spTree>
    <p:extLst>
      <p:ext uri="{BB962C8B-B14F-4D97-AF65-F5344CB8AC3E}">
        <p14:creationId xmlns:p14="http://schemas.microsoft.com/office/powerpoint/2010/main" val="148473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14</a:t>
            </a:fld>
            <a:endParaRPr lang="zh-TW" altLang="en-US"/>
          </a:p>
        </p:txBody>
      </p:sp>
    </p:spTree>
    <p:extLst>
      <p:ext uri="{BB962C8B-B14F-4D97-AF65-F5344CB8AC3E}">
        <p14:creationId xmlns:p14="http://schemas.microsoft.com/office/powerpoint/2010/main" val="3563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15</a:t>
            </a:fld>
            <a:endParaRPr lang="zh-TW" altLang="en-US"/>
          </a:p>
        </p:txBody>
      </p:sp>
    </p:spTree>
    <p:extLst>
      <p:ext uri="{BB962C8B-B14F-4D97-AF65-F5344CB8AC3E}">
        <p14:creationId xmlns:p14="http://schemas.microsoft.com/office/powerpoint/2010/main" val="30741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http://www.hmwu.idv.tw/index.php/r-software</a:t>
            </a:r>
            <a:endParaRPr lang="zh-TW" altLang="en-US" dirty="0"/>
          </a:p>
        </p:txBody>
      </p:sp>
      <p:sp>
        <p:nvSpPr>
          <p:cNvPr id="4" name="投影片編號版面配置區 3"/>
          <p:cNvSpPr>
            <a:spLocks noGrp="1"/>
          </p:cNvSpPr>
          <p:nvPr>
            <p:ph type="sldNum" sz="quarter" idx="10"/>
          </p:nvPr>
        </p:nvSpPr>
        <p:spPr/>
        <p:txBody>
          <a:bodyPr/>
          <a:lstStyle/>
          <a:p>
            <a:fld id="{9DBE108D-9A53-43E5-B19A-58257200B7CA}" type="slidenum">
              <a:rPr lang="zh-TW" altLang="en-US" smtClean="0"/>
              <a:t>16</a:t>
            </a:fld>
            <a:endParaRPr lang="zh-TW" altLang="en-US"/>
          </a:p>
        </p:txBody>
      </p:sp>
    </p:spTree>
    <p:extLst>
      <p:ext uri="{BB962C8B-B14F-4D97-AF65-F5344CB8AC3E}">
        <p14:creationId xmlns:p14="http://schemas.microsoft.com/office/powerpoint/2010/main" val="149188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02F8422-58B7-46C5-995D-906B4CB669E9}" type="datetime1">
              <a:rPr lang="zh-TW" altLang="en-US" smtClean="0"/>
              <a:t>2020/8/7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249084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A070615-DCCC-4D69-8184-647A9C8EBE17}" type="datetime1">
              <a:rPr lang="zh-TW" altLang="en-US" smtClean="0"/>
              <a:t>2020/8/7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382808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8F8095-3C4F-4D90-AFE4-F0F6910C030A}" type="datetime1">
              <a:rPr lang="zh-TW" altLang="en-US" smtClean="0"/>
              <a:t>2020/8/7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161363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44A4113-77A7-4919-94DC-67A743CB9336}" type="datetime1">
              <a:rPr lang="zh-TW" altLang="en-US" smtClean="0"/>
              <a:t>2020/8/7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400" b="1">
                <a:latin typeface="微軟正黑體" panose="020B0604030504040204" pitchFamily="34" charset="-120"/>
                <a:ea typeface="微軟正黑體" panose="020B0604030504040204" pitchFamily="34" charset="-120"/>
              </a:defRPr>
            </a:lvl1pPr>
          </a:lstStyle>
          <a:p>
            <a:fld id="{85D669CA-1A0D-4340-9B49-0195C4708948}" type="slidenum">
              <a:rPr lang="zh-TW" altLang="en-US" smtClean="0"/>
              <a:pPr/>
              <a:t>‹#›</a:t>
            </a:fld>
            <a:endParaRPr lang="zh-TW" altLang="en-US"/>
          </a:p>
        </p:txBody>
      </p:sp>
    </p:spTree>
    <p:extLst>
      <p:ext uri="{BB962C8B-B14F-4D97-AF65-F5344CB8AC3E}">
        <p14:creationId xmlns:p14="http://schemas.microsoft.com/office/powerpoint/2010/main" val="373560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1467CF55-D916-4CF5-A952-8EA612C1EC42}" type="datetime1">
              <a:rPr lang="zh-TW" altLang="en-US" smtClean="0"/>
              <a:t>2020/8/7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175115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E16B68E5-3626-48F3-A6C6-ACF1EA4D4056}" type="datetime1">
              <a:rPr lang="zh-TW" altLang="en-US" smtClean="0"/>
              <a:t>2020/8/7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198295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6E2226C-0D91-471C-BD25-359FB08212B1}" type="datetime1">
              <a:rPr lang="zh-TW" altLang="en-US" smtClean="0"/>
              <a:t>2020/8/7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8099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8F80848-E5F6-4AB9-9FFA-F06AE84596FD}" type="datetime1">
              <a:rPr lang="zh-TW" altLang="en-US" smtClean="0"/>
              <a:t>2020/8/7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5893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59DD910-AE87-4EE9-85D4-02FAC617C5CE}" type="datetime1">
              <a:rPr lang="zh-TW" altLang="en-US" smtClean="0"/>
              <a:t>2020/8/7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242122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8DC69A63-A916-4AF6-BE07-5917C0DFE075}" type="datetime1">
              <a:rPr lang="zh-TW" altLang="en-US" smtClean="0"/>
              <a:t>2020/8/7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30799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2DABF6BB-DC72-4235-BB42-1AE55EE013ED}" type="datetime1">
              <a:rPr lang="zh-TW" altLang="en-US" smtClean="0"/>
              <a:t>2020/8/7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16138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B8CBD-BBA7-4A69-9694-3BDF1D0F0113}" type="datetime1">
              <a:rPr lang="zh-TW" altLang="en-US" smtClean="0"/>
              <a:t>2020/8/7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669CA-1A0D-4340-9B49-0195C4708948}" type="slidenum">
              <a:rPr lang="zh-TW" altLang="en-US" smtClean="0"/>
              <a:t>‹#›</a:t>
            </a:fld>
            <a:endParaRPr lang="zh-TW" altLang="en-US"/>
          </a:p>
        </p:txBody>
      </p:sp>
    </p:spTree>
    <p:extLst>
      <p:ext uri="{BB962C8B-B14F-4D97-AF65-F5344CB8AC3E}">
        <p14:creationId xmlns:p14="http://schemas.microsoft.com/office/powerpoint/2010/main" val="1882989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emos.datasciencedojo.com/demo/titanic/"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legacy.gitbook.com/book/joe11051105/r_basic/details" TargetMode="External"/><Relationship Id="rId2" Type="http://schemas.openxmlformats.org/officeDocument/2006/relationships/hyperlink" Target="https://www.slideshare.net/tw_dsconf/123-70852901" TargetMode="External"/><Relationship Id="rId1" Type="http://schemas.openxmlformats.org/officeDocument/2006/relationships/slideLayout" Target="../slideLayouts/slideLayout2.xml"/><Relationship Id="rId5" Type="http://schemas.openxmlformats.org/officeDocument/2006/relationships/hyperlink" Target="https://yijutseng.github.io/DataScienceRBook/index.html" TargetMode="External"/><Relationship Id="rId4" Type="http://schemas.openxmlformats.org/officeDocument/2006/relationships/hyperlink" Target="https://rpubs.com/skydome20/Tab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5400" b="1" dirty="0">
                <a:solidFill>
                  <a:schemeClr val="bg1">
                    <a:lumMod val="50000"/>
                  </a:schemeClr>
                </a:solidFill>
                <a:latin typeface="微軟正黑體" panose="020B0604030504040204" pitchFamily="34" charset="-120"/>
                <a:ea typeface="微軟正黑體" panose="020B0604030504040204" pitchFamily="34" charset="-120"/>
              </a:rPr>
              <a:t>AI </a:t>
            </a:r>
            <a:r>
              <a:rPr lang="zh-TW" altLang="en-US" sz="5400" b="1" dirty="0">
                <a:solidFill>
                  <a:schemeClr val="bg1">
                    <a:lumMod val="50000"/>
                  </a:schemeClr>
                </a:solidFill>
                <a:latin typeface="微軟正黑體" panose="020B0604030504040204" pitchFamily="34" charset="-120"/>
                <a:ea typeface="微軟正黑體" panose="020B0604030504040204" pitchFamily="34" charset="-120"/>
              </a:rPr>
              <a:t>資料科學專業人才養成班</a:t>
            </a:r>
            <a:br>
              <a:rPr lang="en-US" altLang="zh-TW" sz="5400" b="1" dirty="0">
                <a:solidFill>
                  <a:schemeClr val="bg1">
                    <a:lumMod val="50000"/>
                  </a:schemeClr>
                </a:solidFill>
                <a:latin typeface="微軟正黑體" panose="020B0604030504040204" pitchFamily="34" charset="-120"/>
                <a:ea typeface="微軟正黑體" panose="020B0604030504040204" pitchFamily="34" charset="-120"/>
              </a:rPr>
            </a:br>
            <a:br>
              <a:rPr lang="en-US" altLang="zh-TW" sz="5400" b="1" dirty="0">
                <a:solidFill>
                  <a:schemeClr val="bg1">
                    <a:lumMod val="50000"/>
                  </a:schemeClr>
                </a:solidFill>
                <a:latin typeface="微軟正黑體" panose="020B0604030504040204" pitchFamily="34" charset="-120"/>
                <a:ea typeface="微軟正黑體" panose="020B0604030504040204" pitchFamily="34" charset="-120"/>
              </a:rPr>
            </a:br>
            <a:r>
              <a:rPr lang="zh-TW" altLang="en-US" sz="5400" b="1" dirty="0">
                <a:solidFill>
                  <a:schemeClr val="bg1">
                    <a:lumMod val="50000"/>
                  </a:schemeClr>
                </a:solidFill>
                <a:latin typeface="微軟正黑體" panose="020B0604030504040204" pitchFamily="34" charset="-120"/>
                <a:ea typeface="微軟正黑體" panose="020B0604030504040204" pitchFamily="34" charset="-120"/>
              </a:rPr>
              <a:t>基礎課程</a:t>
            </a:r>
          </a:p>
        </p:txBody>
      </p:sp>
      <p:sp>
        <p:nvSpPr>
          <p:cNvPr id="3" name="副標題 2"/>
          <p:cNvSpPr>
            <a:spLocks noGrp="1"/>
          </p:cNvSpPr>
          <p:nvPr>
            <p:ph type="subTitle" idx="1"/>
          </p:nvPr>
        </p:nvSpPr>
        <p:spPr>
          <a:xfrm>
            <a:off x="1416423" y="3509963"/>
            <a:ext cx="9144000" cy="2621896"/>
          </a:xfrm>
        </p:spPr>
        <p:txBody>
          <a:bodyPr>
            <a:normAutofit/>
          </a:bodyPr>
          <a:lstStyle/>
          <a:p>
            <a:endParaRPr lang="en-US" altLang="zh-TW" b="1" dirty="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sz="3200" b="1" dirty="0">
                <a:solidFill>
                  <a:schemeClr val="bg1">
                    <a:lumMod val="50000"/>
                  </a:schemeClr>
                </a:solidFill>
                <a:latin typeface="微軟正黑體" panose="020B0604030504040204" pitchFamily="34" charset="-120"/>
                <a:ea typeface="微軟正黑體" panose="020B0604030504040204" pitchFamily="34" charset="-120"/>
              </a:rPr>
              <a:t>楊智偉 助理教授</a:t>
            </a:r>
            <a:endParaRPr lang="en-US" altLang="zh-TW" sz="3200" b="1" dirty="0">
              <a:solidFill>
                <a:schemeClr val="bg1">
                  <a:lumMod val="50000"/>
                </a:schemeClr>
              </a:solidFill>
              <a:latin typeface="微軟正黑體" panose="020B0604030504040204" pitchFamily="34" charset="-120"/>
              <a:ea typeface="微軟正黑體" panose="020B0604030504040204" pitchFamily="34" charset="-120"/>
            </a:endParaRPr>
          </a:p>
          <a:p>
            <a:r>
              <a:rPr lang="en-US" altLang="zh-TW" b="1" dirty="0">
                <a:solidFill>
                  <a:schemeClr val="bg1">
                    <a:lumMod val="50000"/>
                  </a:schemeClr>
                </a:solidFill>
                <a:latin typeface="微軟正黑體" panose="020B0604030504040204" pitchFamily="34" charset="-120"/>
                <a:ea typeface="微軟正黑體" panose="020B0604030504040204" pitchFamily="34" charset="-120"/>
              </a:rPr>
              <a:t>2020/08/03-04, 08/06-07</a:t>
            </a:r>
          </a:p>
        </p:txBody>
      </p:sp>
    </p:spTree>
    <p:extLst>
      <p:ext uri="{BB962C8B-B14F-4D97-AF65-F5344CB8AC3E}">
        <p14:creationId xmlns:p14="http://schemas.microsoft.com/office/powerpoint/2010/main" val="12048025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相關分析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10</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相關分析方法用於掌握兩個機率變數之間的相關性，描述兩個變數間的關聯性，但不代表兩者間有因果關係。</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統計學家：放棄對因果關係的追尋，就是人類的自我墮落</a:t>
            </a:r>
          </a:p>
        </p:txBody>
      </p:sp>
      <mc:AlternateContent xmlns:mc="http://schemas.openxmlformats.org/markup-compatibility/2006" xmlns:a14="http://schemas.microsoft.com/office/drawing/2010/main">
        <mc:Choice Requires="a14">
          <p:sp>
            <p:nvSpPr>
              <p:cNvPr id="3" name="矩形 2"/>
              <p:cNvSpPr/>
              <p:nvPr/>
            </p:nvSpPr>
            <p:spPr>
              <a:xfrm>
                <a:off x="468306" y="2957462"/>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共變數：兩個變數間的共同變化關係</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𝑐𝑜𝑣</m:t>
                      </m:r>
                      <m:d>
                        <m:dPr>
                          <m:ctrlP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ctrlPr>
                        </m:dPr>
                        <m:e>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𝑋</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 </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𝑌</m:t>
                          </m:r>
                        </m:e>
                      </m:d>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𝐸</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𝑋</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𝐸</m:t>
                      </m:r>
                      <m:d>
                        <m:dPr>
                          <m:ctrlP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ctrlPr>
                        </m:dPr>
                        <m:e>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𝑋</m:t>
                          </m:r>
                        </m:e>
                      </m:d>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𝑌</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𝐸</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𝑌</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oMath>
                  </m:oMathPara>
                </a14:m>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變異數：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𝑉𝑎𝑟</m:t>
                      </m:r>
                      <m:d>
                        <m:dPr>
                          <m:ctrlP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ctrlPr>
                        </m:dPr>
                        <m:e>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𝑋</m:t>
                          </m:r>
                        </m:e>
                      </m:d>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sSup>
                        <m:sSupPr>
                          <m:ctrlP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ctrlPr>
                        </m:sSupPr>
                        <m:e>
                          <m:r>
                            <a:rPr lang="en-US" altLang="zh-TW" sz="2000" i="1">
                              <a:solidFill>
                                <a:schemeClr val="bg1">
                                  <a:lumMod val="50000"/>
                                </a:schemeClr>
                              </a:solidFill>
                              <a:latin typeface="Cambria Math" panose="02040503050406030204" pitchFamily="18" charset="0"/>
                              <a:ea typeface="微軟正黑體" panose="020B0604030504040204" pitchFamily="34" charset="-120"/>
                            </a:rPr>
                            <m:t>𝑋</m:t>
                          </m:r>
                          <m:r>
                            <a:rPr lang="en-US" altLang="zh-TW" sz="2000" i="1">
                              <a:solidFill>
                                <a:schemeClr val="bg1">
                                  <a:lumMod val="50000"/>
                                </a:schemeClr>
                              </a:solidFill>
                              <a:latin typeface="Cambria Math" panose="02040503050406030204" pitchFamily="18" charset="0"/>
                              <a:ea typeface="微軟正黑體" panose="020B0604030504040204" pitchFamily="34" charset="-120"/>
                            </a:rPr>
                            <m:t>−</m:t>
                          </m:r>
                          <m:r>
                            <a:rPr lang="en-US" altLang="zh-TW" sz="2000" i="1">
                              <a:solidFill>
                                <a:schemeClr val="bg1">
                                  <a:lumMod val="50000"/>
                                </a:schemeClr>
                              </a:solidFill>
                              <a:latin typeface="Cambria Math" panose="02040503050406030204" pitchFamily="18" charset="0"/>
                              <a:ea typeface="微軟正黑體" panose="020B0604030504040204" pitchFamily="34" charset="-120"/>
                            </a:rPr>
                            <m:t>𝐸</m:t>
                          </m:r>
                          <m:r>
                            <a:rPr lang="en-US" altLang="zh-TW" sz="2000" i="1">
                              <a:solidFill>
                                <a:schemeClr val="bg1">
                                  <a:lumMod val="50000"/>
                                </a:schemeClr>
                              </a:solidFill>
                              <a:latin typeface="Cambria Math" panose="02040503050406030204" pitchFamily="18" charset="0"/>
                              <a:ea typeface="微軟正黑體" panose="020B0604030504040204" pitchFamily="34" charset="-120"/>
                            </a:rPr>
                            <m:t>(</m:t>
                          </m:r>
                          <m:r>
                            <a:rPr lang="en-US" altLang="zh-TW" sz="2000" i="1">
                              <a:solidFill>
                                <a:schemeClr val="bg1">
                                  <a:lumMod val="50000"/>
                                </a:schemeClr>
                              </a:solidFill>
                              <a:latin typeface="Cambria Math" panose="02040503050406030204" pitchFamily="18" charset="0"/>
                              <a:ea typeface="微軟正黑體" panose="020B0604030504040204" pitchFamily="34" charset="-120"/>
                            </a:rPr>
                            <m:t>𝑋</m:t>
                          </m:r>
                          <m:r>
                            <a:rPr lang="en-US" altLang="zh-TW" sz="2000" i="1">
                              <a:solidFill>
                                <a:schemeClr val="bg1">
                                  <a:lumMod val="50000"/>
                                </a:schemeClr>
                              </a:solidFill>
                              <a:latin typeface="Cambria Math" panose="02040503050406030204" pitchFamily="18" charset="0"/>
                              <a:ea typeface="微軟正黑體" panose="020B0604030504040204" pitchFamily="34" charset="-120"/>
                            </a:rPr>
                            <m:t>))</m:t>
                          </m:r>
                        </m:e>
                        <m:sup>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2</m:t>
                          </m:r>
                        </m:sup>
                      </m:sSup>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oMath>
                  </m:oMathPara>
                </a14:m>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mc:Choice>
        <mc:Fallback xmlns="">
          <p:sp>
            <p:nvSpPr>
              <p:cNvPr id="3" name="矩形 2"/>
              <p:cNvSpPr>
                <a:spLocks noRot="1" noChangeAspect="1" noMove="1" noResize="1" noEditPoints="1" noAdjustHandles="1" noChangeArrowheads="1" noChangeShapeType="1" noTextEdit="1"/>
              </p:cNvSpPr>
              <p:nvPr/>
            </p:nvSpPr>
            <p:spPr>
              <a:xfrm>
                <a:off x="468306" y="2957462"/>
                <a:ext cx="5374556" cy="3398888"/>
              </a:xfrm>
              <a:prstGeom prst="rect">
                <a:avLst/>
              </a:prstGeom>
              <a:blipFill rotWithShape="0">
                <a:blip r:embed="rId3"/>
                <a:stretch>
                  <a:fillRect l="-1249"/>
                </a:stretch>
              </a:blipFill>
            </p:spPr>
            <p:txBody>
              <a:bodyPr/>
              <a:lstStyle/>
              <a:p>
                <a:r>
                  <a:rPr lang="zh-TW"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549971546"/>
              </p:ext>
            </p:extLst>
          </p:nvPr>
        </p:nvGraphicFramePr>
        <p:xfrm>
          <a:off x="5732004" y="2957462"/>
          <a:ext cx="5757192" cy="741680"/>
        </p:xfrm>
        <a:graphic>
          <a:graphicData uri="http://schemas.openxmlformats.org/drawingml/2006/table">
            <a:tbl>
              <a:tblPr firstRow="1" bandRow="1">
                <a:tableStyleId>{5C22544A-7EE6-4342-B048-85BDC9FD1C3A}</a:tableStyleId>
              </a:tblPr>
              <a:tblGrid>
                <a:gridCol w="959532">
                  <a:extLst>
                    <a:ext uri="{9D8B030D-6E8A-4147-A177-3AD203B41FA5}">
                      <a16:colId xmlns:a16="http://schemas.microsoft.com/office/drawing/2014/main" val="20000"/>
                    </a:ext>
                  </a:extLst>
                </a:gridCol>
                <a:gridCol w="959532">
                  <a:extLst>
                    <a:ext uri="{9D8B030D-6E8A-4147-A177-3AD203B41FA5}">
                      <a16:colId xmlns:a16="http://schemas.microsoft.com/office/drawing/2014/main" val="20001"/>
                    </a:ext>
                  </a:extLst>
                </a:gridCol>
                <a:gridCol w="959532">
                  <a:extLst>
                    <a:ext uri="{9D8B030D-6E8A-4147-A177-3AD203B41FA5}">
                      <a16:colId xmlns:a16="http://schemas.microsoft.com/office/drawing/2014/main" val="20002"/>
                    </a:ext>
                  </a:extLst>
                </a:gridCol>
                <a:gridCol w="959532">
                  <a:extLst>
                    <a:ext uri="{9D8B030D-6E8A-4147-A177-3AD203B41FA5}">
                      <a16:colId xmlns:a16="http://schemas.microsoft.com/office/drawing/2014/main" val="20003"/>
                    </a:ext>
                  </a:extLst>
                </a:gridCol>
                <a:gridCol w="959532">
                  <a:extLst>
                    <a:ext uri="{9D8B030D-6E8A-4147-A177-3AD203B41FA5}">
                      <a16:colId xmlns:a16="http://schemas.microsoft.com/office/drawing/2014/main" val="20004"/>
                    </a:ext>
                  </a:extLst>
                </a:gridCol>
                <a:gridCol w="959532">
                  <a:extLst>
                    <a:ext uri="{9D8B030D-6E8A-4147-A177-3AD203B41FA5}">
                      <a16:colId xmlns:a16="http://schemas.microsoft.com/office/drawing/2014/main" val="20005"/>
                    </a:ext>
                  </a:extLst>
                </a:gridCol>
              </a:tblGrid>
              <a:tr h="370840">
                <a:tc>
                  <a:txBody>
                    <a:bodyPr/>
                    <a:lstStyle/>
                    <a:p>
                      <a:pPr algn="ctr"/>
                      <a:r>
                        <a:rPr lang="en-US" altLang="zh-TW" dirty="0"/>
                        <a:t>X</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5</a:t>
                      </a: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dirty="0"/>
                        <a:t>Y</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5</a:t>
                      </a:r>
                      <a:endParaRPr lang="zh-TW" altLang="en-US" dirty="0"/>
                    </a:p>
                  </a:txBody>
                  <a:tcPr/>
                </a:tc>
                <a:tc>
                  <a:txBody>
                    <a:bodyPr/>
                    <a:lstStyle/>
                    <a:p>
                      <a:pPr algn="ctr"/>
                      <a:r>
                        <a:rPr lang="en-US" altLang="zh-TW" dirty="0"/>
                        <a:t>6</a:t>
                      </a:r>
                      <a:endParaRPr lang="zh-TW" altLang="en-US" dirty="0"/>
                    </a:p>
                  </a:txBody>
                  <a:tcPr/>
                </a:tc>
                <a:extLst>
                  <a:ext uri="{0D108BD9-81ED-4DB2-BD59-A6C34878D82A}">
                    <a16:rowId xmlns:a16="http://schemas.microsoft.com/office/drawing/2014/main" val="10001"/>
                  </a:ext>
                </a:extLst>
              </a:tr>
            </a:tbl>
          </a:graphicData>
        </a:graphic>
      </p:graphicFrame>
      <p:sp>
        <p:nvSpPr>
          <p:cNvPr id="8" name="矩形 7"/>
          <p:cNvSpPr/>
          <p:nvPr/>
        </p:nvSpPr>
        <p:spPr>
          <a:xfrm>
            <a:off x="5732004" y="3696428"/>
            <a:ext cx="5374556" cy="441619"/>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cov</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(1:5, 2:6)</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graphicFrame>
        <p:nvGraphicFramePr>
          <p:cNvPr id="9" name="表格 8"/>
          <p:cNvGraphicFramePr>
            <a:graphicFrameLocks noGrp="1"/>
          </p:cNvGraphicFramePr>
          <p:nvPr>
            <p:extLst>
              <p:ext uri="{D42A27DB-BD31-4B8C-83A1-F6EECF244321}">
                <p14:modId xmlns:p14="http://schemas.microsoft.com/office/powerpoint/2010/main" val="1595233714"/>
              </p:ext>
            </p:extLst>
          </p:nvPr>
        </p:nvGraphicFramePr>
        <p:xfrm>
          <a:off x="5732004" y="4305801"/>
          <a:ext cx="5757192" cy="741680"/>
        </p:xfrm>
        <a:graphic>
          <a:graphicData uri="http://schemas.openxmlformats.org/drawingml/2006/table">
            <a:tbl>
              <a:tblPr firstRow="1" bandRow="1">
                <a:tableStyleId>{5C22544A-7EE6-4342-B048-85BDC9FD1C3A}</a:tableStyleId>
              </a:tblPr>
              <a:tblGrid>
                <a:gridCol w="959532">
                  <a:extLst>
                    <a:ext uri="{9D8B030D-6E8A-4147-A177-3AD203B41FA5}">
                      <a16:colId xmlns:a16="http://schemas.microsoft.com/office/drawing/2014/main" val="20000"/>
                    </a:ext>
                  </a:extLst>
                </a:gridCol>
                <a:gridCol w="959532">
                  <a:extLst>
                    <a:ext uri="{9D8B030D-6E8A-4147-A177-3AD203B41FA5}">
                      <a16:colId xmlns:a16="http://schemas.microsoft.com/office/drawing/2014/main" val="20001"/>
                    </a:ext>
                  </a:extLst>
                </a:gridCol>
                <a:gridCol w="959532">
                  <a:extLst>
                    <a:ext uri="{9D8B030D-6E8A-4147-A177-3AD203B41FA5}">
                      <a16:colId xmlns:a16="http://schemas.microsoft.com/office/drawing/2014/main" val="20002"/>
                    </a:ext>
                  </a:extLst>
                </a:gridCol>
                <a:gridCol w="959532">
                  <a:extLst>
                    <a:ext uri="{9D8B030D-6E8A-4147-A177-3AD203B41FA5}">
                      <a16:colId xmlns:a16="http://schemas.microsoft.com/office/drawing/2014/main" val="20003"/>
                    </a:ext>
                  </a:extLst>
                </a:gridCol>
                <a:gridCol w="959532">
                  <a:extLst>
                    <a:ext uri="{9D8B030D-6E8A-4147-A177-3AD203B41FA5}">
                      <a16:colId xmlns:a16="http://schemas.microsoft.com/office/drawing/2014/main" val="20004"/>
                    </a:ext>
                  </a:extLst>
                </a:gridCol>
                <a:gridCol w="959532">
                  <a:extLst>
                    <a:ext uri="{9D8B030D-6E8A-4147-A177-3AD203B41FA5}">
                      <a16:colId xmlns:a16="http://schemas.microsoft.com/office/drawing/2014/main" val="20005"/>
                    </a:ext>
                  </a:extLst>
                </a:gridCol>
              </a:tblGrid>
              <a:tr h="370840">
                <a:tc>
                  <a:txBody>
                    <a:bodyPr/>
                    <a:lstStyle/>
                    <a:p>
                      <a:pPr algn="ctr"/>
                      <a:r>
                        <a:rPr lang="en-US" altLang="zh-TW" dirty="0"/>
                        <a:t>X</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5</a:t>
                      </a: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dirty="0"/>
                        <a:t>Y</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3</a:t>
                      </a:r>
                      <a:endParaRPr lang="zh-TW" altLang="en-US" dirty="0"/>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00370676"/>
              </p:ext>
            </p:extLst>
          </p:nvPr>
        </p:nvGraphicFramePr>
        <p:xfrm>
          <a:off x="5732004" y="5349828"/>
          <a:ext cx="5757192" cy="741680"/>
        </p:xfrm>
        <a:graphic>
          <a:graphicData uri="http://schemas.openxmlformats.org/drawingml/2006/table">
            <a:tbl>
              <a:tblPr firstRow="1" bandRow="1">
                <a:tableStyleId>{5C22544A-7EE6-4342-B048-85BDC9FD1C3A}</a:tableStyleId>
              </a:tblPr>
              <a:tblGrid>
                <a:gridCol w="959532">
                  <a:extLst>
                    <a:ext uri="{9D8B030D-6E8A-4147-A177-3AD203B41FA5}">
                      <a16:colId xmlns:a16="http://schemas.microsoft.com/office/drawing/2014/main" val="20000"/>
                    </a:ext>
                  </a:extLst>
                </a:gridCol>
                <a:gridCol w="959532">
                  <a:extLst>
                    <a:ext uri="{9D8B030D-6E8A-4147-A177-3AD203B41FA5}">
                      <a16:colId xmlns:a16="http://schemas.microsoft.com/office/drawing/2014/main" val="20001"/>
                    </a:ext>
                  </a:extLst>
                </a:gridCol>
                <a:gridCol w="959532">
                  <a:extLst>
                    <a:ext uri="{9D8B030D-6E8A-4147-A177-3AD203B41FA5}">
                      <a16:colId xmlns:a16="http://schemas.microsoft.com/office/drawing/2014/main" val="20002"/>
                    </a:ext>
                  </a:extLst>
                </a:gridCol>
                <a:gridCol w="959532">
                  <a:extLst>
                    <a:ext uri="{9D8B030D-6E8A-4147-A177-3AD203B41FA5}">
                      <a16:colId xmlns:a16="http://schemas.microsoft.com/office/drawing/2014/main" val="20003"/>
                    </a:ext>
                  </a:extLst>
                </a:gridCol>
                <a:gridCol w="959532">
                  <a:extLst>
                    <a:ext uri="{9D8B030D-6E8A-4147-A177-3AD203B41FA5}">
                      <a16:colId xmlns:a16="http://schemas.microsoft.com/office/drawing/2014/main" val="20004"/>
                    </a:ext>
                  </a:extLst>
                </a:gridCol>
                <a:gridCol w="959532">
                  <a:extLst>
                    <a:ext uri="{9D8B030D-6E8A-4147-A177-3AD203B41FA5}">
                      <a16:colId xmlns:a16="http://schemas.microsoft.com/office/drawing/2014/main" val="20005"/>
                    </a:ext>
                  </a:extLst>
                </a:gridCol>
              </a:tblGrid>
              <a:tr h="370840">
                <a:tc>
                  <a:txBody>
                    <a:bodyPr/>
                    <a:lstStyle/>
                    <a:p>
                      <a:pPr algn="ctr"/>
                      <a:r>
                        <a:rPr lang="en-US" altLang="zh-TW" dirty="0"/>
                        <a:t>X</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5</a:t>
                      </a: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dirty="0"/>
                        <a:t>Y</a:t>
                      </a:r>
                      <a:endParaRPr lang="zh-TW" altLang="en-US" dirty="0"/>
                    </a:p>
                  </a:txBody>
                  <a:tcPr/>
                </a:tc>
                <a:tc>
                  <a:txBody>
                    <a:bodyPr/>
                    <a:lstStyle/>
                    <a:p>
                      <a:pPr algn="ctr"/>
                      <a:r>
                        <a:rPr lang="en-US" altLang="zh-TW" dirty="0"/>
                        <a:t>5</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43128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相關分析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11</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在</a:t>
            </a:r>
            <a:r>
              <a:rPr lang="en-US" altLang="zh-TW" sz="2400" b="1" dirty="0">
                <a:latin typeface="微軟正黑體" panose="020B0604030504040204" pitchFamily="34" charset="-120"/>
                <a:ea typeface="微軟正黑體" panose="020B0604030504040204" pitchFamily="34" charset="-120"/>
              </a:rPr>
              <a:t>R</a:t>
            </a:r>
            <a:r>
              <a:rPr lang="zh-TW" altLang="en-US" sz="2400" b="1" dirty="0">
                <a:latin typeface="微軟正黑體" panose="020B0604030504040204" pitchFamily="34" charset="-120"/>
                <a:ea typeface="微軟正黑體" panose="020B0604030504040204" pitchFamily="34" charset="-120"/>
              </a:rPr>
              <a:t>中使用</a:t>
            </a:r>
            <a:r>
              <a:rPr lang="en-US" altLang="zh-TW" sz="2400" b="1" dirty="0" err="1">
                <a:latin typeface="微軟正黑體" panose="020B0604030504040204" pitchFamily="34" charset="-120"/>
                <a:ea typeface="微軟正黑體" panose="020B0604030504040204" pitchFamily="34" charset="-120"/>
              </a:rPr>
              <a:t>cor</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函數計算皮爾森相關係數。皮爾森相關係數的取值範圍介於</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[-1, 1]</a:t>
            </a:r>
            <a:endParaRPr lang="zh-TW" altLang="en-US" sz="2400" b="1" dirty="0">
              <a:latin typeface="微軟正黑體" panose="020B0604030504040204" pitchFamily="34" charset="-120"/>
              <a:ea typeface="微軟正黑體" panose="020B0604030504040204" pitchFamily="34" charset="-120"/>
            </a:endParaRPr>
          </a:p>
        </p:txBody>
      </p:sp>
      <p:sp>
        <p:nvSpPr>
          <p:cNvPr id="3" name="矩形 2"/>
          <p:cNvSpPr/>
          <p:nvPr/>
        </p:nvSpPr>
        <p:spPr>
          <a:xfrm>
            <a:off x="468306" y="2957462"/>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用</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函數計算鳶尾花資料集</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Sepal.Width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Sepal.Length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的皮爾森相關係數。</a:t>
            </a:r>
            <a:endParaRPr lang="en-US" altLang="zh-TW" sz="2000" b="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err="1">
                <a:solidFill>
                  <a:srgbClr val="C00000"/>
                </a:solidFill>
                <a:latin typeface="微軟正黑體" panose="020B0604030504040204" pitchFamily="34" charset="-120"/>
                <a:ea typeface="微軟正黑體" panose="020B0604030504040204" pitchFamily="34" charset="-120"/>
              </a:rPr>
              <a:t>cor</a:t>
            </a:r>
            <a:r>
              <a:rPr lang="en-US" altLang="zh-TW" sz="2000" dirty="0">
                <a:solidFill>
                  <a:srgbClr val="C00000"/>
                </a:solidFill>
                <a:latin typeface="微軟正黑體" panose="020B0604030504040204" pitchFamily="34" charset="-120"/>
                <a:ea typeface="微軟正黑體" panose="020B0604030504040204" pitchFamily="34" charset="-120"/>
              </a:rPr>
              <a:t>(</a:t>
            </a:r>
            <a:r>
              <a:rPr lang="en-US" altLang="zh-TW" sz="2000" dirty="0" err="1">
                <a:solidFill>
                  <a:srgbClr val="C00000"/>
                </a:solidFill>
                <a:latin typeface="微軟正黑體" panose="020B0604030504040204" pitchFamily="34" charset="-120"/>
                <a:ea typeface="微軟正黑體" panose="020B0604030504040204" pitchFamily="34" charset="-120"/>
              </a:rPr>
              <a:t>iris$Sepal.Width</a:t>
            </a:r>
            <a:r>
              <a:rPr lang="en-US" altLang="zh-TW" sz="2000" dirty="0">
                <a:solidFill>
                  <a:srgbClr val="C00000"/>
                </a:solidFill>
                <a:latin typeface="微軟正黑體" panose="020B0604030504040204" pitchFamily="34" charset="-120"/>
                <a:ea typeface="微軟正黑體" panose="020B0604030504040204" pitchFamily="34" charset="-120"/>
              </a:rPr>
              <a:t>, </a:t>
            </a:r>
            <a:r>
              <a:rPr lang="en-US" altLang="zh-TW" sz="2000" dirty="0" err="1">
                <a:solidFill>
                  <a:srgbClr val="C00000"/>
                </a:solidFill>
                <a:latin typeface="微軟正黑體" panose="020B0604030504040204" pitchFamily="34" charset="-120"/>
                <a:ea typeface="微軟正黑體" panose="020B0604030504040204" pitchFamily="34" charset="-120"/>
              </a:rPr>
              <a:t>iris$Sepal.Length</a:t>
            </a:r>
            <a:r>
              <a:rPr lang="en-US" altLang="zh-TW" sz="2000" dirty="0">
                <a:solidFill>
                  <a:srgbClr val="C00000"/>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在鳶尾花資料集中，針對除</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Species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外的所有列計算皮爾森相關係數。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pPr>
            <a:r>
              <a:rPr lang="en-US" altLang="zh-TW" sz="2000" dirty="0" err="1">
                <a:solidFill>
                  <a:srgbClr val="C00000"/>
                </a:solidFill>
                <a:latin typeface="微軟正黑體" panose="020B0604030504040204" pitchFamily="34" charset="-120"/>
                <a:ea typeface="微軟正黑體" panose="020B0604030504040204" pitchFamily="34" charset="-120"/>
              </a:rPr>
              <a:t>cor</a:t>
            </a:r>
            <a:r>
              <a:rPr lang="en-US" altLang="zh-TW" sz="2000" dirty="0">
                <a:solidFill>
                  <a:srgbClr val="C00000"/>
                </a:solidFill>
                <a:latin typeface="微軟正黑體" panose="020B0604030504040204" pitchFamily="34" charset="-120"/>
                <a:ea typeface="微軟正黑體" panose="020B0604030504040204" pitchFamily="34" charset="-120"/>
              </a:rPr>
              <a:t>(iris[, 1:4])</a:t>
            </a:r>
          </a:p>
          <a:p>
            <a:pPr>
              <a:lnSpc>
                <a:spcPct val="120000"/>
              </a:lnSpc>
              <a:spcBef>
                <a:spcPts val="1000"/>
              </a:spcBef>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5842862" y="4865713"/>
            <a:ext cx="6076006" cy="1070138"/>
          </a:xfrm>
          <a:prstGeom prst="rect">
            <a:avLst/>
          </a:prstGeom>
        </p:spPr>
      </p:pic>
      <p:pic>
        <p:nvPicPr>
          <p:cNvPr id="11" name="圖片 10"/>
          <p:cNvPicPr>
            <a:picLocks noChangeAspect="1"/>
          </p:cNvPicPr>
          <p:nvPr/>
        </p:nvPicPr>
        <p:blipFill>
          <a:blip r:embed="rId4"/>
          <a:stretch>
            <a:fillRect/>
          </a:stretch>
        </p:blipFill>
        <p:spPr>
          <a:xfrm>
            <a:off x="5842862" y="3889401"/>
            <a:ext cx="6076006" cy="499162"/>
          </a:xfrm>
          <a:prstGeom prst="rect">
            <a:avLst/>
          </a:prstGeom>
        </p:spPr>
      </p:pic>
    </p:spTree>
    <p:extLst>
      <p:ext uri="{BB962C8B-B14F-4D97-AF65-F5344CB8AC3E}">
        <p14:creationId xmlns:p14="http://schemas.microsoft.com/office/powerpoint/2010/main" val="37942892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相關分析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12</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對相關係數進行視覺化時，</a:t>
            </a:r>
            <a:r>
              <a:rPr lang="en-US" altLang="zh-TW" sz="2400" b="1" dirty="0" err="1">
                <a:latin typeface="微軟正黑體" panose="020B0604030504040204" pitchFamily="34" charset="-120"/>
                <a:ea typeface="微軟正黑體" panose="020B0604030504040204" pitchFamily="34" charset="-120"/>
              </a:rPr>
              <a:t>corrgram</a:t>
            </a:r>
            <a:r>
              <a:rPr lang="zh-TW" altLang="en-US" sz="2400" b="1" dirty="0">
                <a:latin typeface="微軟正黑體" panose="020B0604030504040204" pitchFamily="34" charset="-120"/>
                <a:ea typeface="微軟正黑體" panose="020B0604030504040204" pitchFamily="34" charset="-120"/>
              </a:rPr>
              <a:t>套件非常有用。下列程式碼中，將鳶尾花相關係數置於圖形的右上端</a:t>
            </a:r>
            <a:r>
              <a:rPr lang="en-US" altLang="zh-TW" sz="2400" b="1" dirty="0">
                <a:latin typeface="微軟正黑體" panose="020B0604030504040204" pitchFamily="34" charset="-120"/>
                <a:ea typeface="微軟正黑體" panose="020B0604030504040204" pitchFamily="34" charset="-120"/>
              </a:rPr>
              <a:t>(</a:t>
            </a:r>
            <a:r>
              <a:rPr lang="en-US" altLang="zh-TW" sz="2400" b="1" dirty="0" err="1">
                <a:latin typeface="微軟正黑體" panose="020B0604030504040204" pitchFamily="34" charset="-120"/>
                <a:ea typeface="微軟正黑體" panose="020B0604030504040204" pitchFamily="34" charset="-120"/>
              </a:rPr>
              <a:t>upper.panel</a:t>
            </a:r>
            <a:r>
              <a:rPr lang="en-US" altLang="zh-TW" sz="2400" b="1" dirty="0">
                <a:latin typeface="微軟正黑體" panose="020B0604030504040204" pitchFamily="34" charset="-120"/>
                <a:ea typeface="微軟正黑體" panose="020B0604030504040204" pitchFamily="34" charset="-120"/>
              </a:rPr>
              <a:t>=</a:t>
            </a:r>
            <a:r>
              <a:rPr lang="en-US" altLang="zh-TW" sz="2400" b="1" dirty="0" err="1">
                <a:latin typeface="微軟正黑體" panose="020B0604030504040204" pitchFamily="34" charset="-120"/>
                <a:ea typeface="微軟正黑體" panose="020B0604030504040204" pitchFamily="34" charset="-120"/>
              </a:rPr>
              <a:t>panel.conf</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，在對角線放置列名，在左下端用圖形顯示相關係數。</a:t>
            </a:r>
          </a:p>
        </p:txBody>
      </p:sp>
      <p:sp>
        <p:nvSpPr>
          <p:cNvPr id="3" name="矩形 2"/>
          <p:cNvSpPr/>
          <p:nvPr/>
        </p:nvSpPr>
        <p:spPr>
          <a:xfrm>
            <a:off x="468306" y="2957462"/>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install.packages</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corrgram</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library(</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corrgram</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corrgram</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(iris,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upper.panel</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panel.conf</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a:stretch>
            <a:fillRect/>
          </a:stretch>
        </p:blipFill>
        <p:spPr>
          <a:xfrm>
            <a:off x="5340459" y="2806485"/>
            <a:ext cx="6148207" cy="3253352"/>
          </a:xfrm>
          <a:prstGeom prst="rect">
            <a:avLst/>
          </a:prstGeom>
        </p:spPr>
      </p:pic>
    </p:spTree>
    <p:extLst>
      <p:ext uri="{BB962C8B-B14F-4D97-AF65-F5344CB8AC3E}">
        <p14:creationId xmlns:p14="http://schemas.microsoft.com/office/powerpoint/2010/main" val="16288795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相關分析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13</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用皮爾森相關係數判斷資料間的線性相關程度。</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Y=X, Y=2X, Y=X^3</a:t>
            </a:r>
            <a:endParaRPr lang="zh-TW" altLang="en-US" sz="2400" b="1" dirty="0">
              <a:latin typeface="微軟正黑體" panose="020B0604030504040204" pitchFamily="34" charset="-120"/>
              <a:ea typeface="微軟正黑體" panose="020B0604030504040204" pitchFamily="34" charset="-120"/>
            </a:endParaRPr>
          </a:p>
        </p:txBody>
      </p:sp>
      <p:sp>
        <p:nvSpPr>
          <p:cNvPr id="3" name="矩形 2"/>
          <p:cNvSpPr/>
          <p:nvPr/>
        </p:nvSpPr>
        <p:spPr>
          <a:xfrm>
            <a:off x="468306" y="2957462"/>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(1:10, 1:10)</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(1:10, 1:10*2)</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10000"/>
              </a:lnSpc>
              <a:buFont typeface="Arial" panose="020B0604020202020204" pitchFamily="34" charset="0"/>
              <a:buNone/>
            </a:pPr>
            <a:r>
              <a:rPr lang="es-ES" altLang="zh-TW" sz="2000" dirty="0">
                <a:solidFill>
                  <a:schemeClr val="bg1">
                    <a:lumMod val="50000"/>
                  </a:schemeClr>
                </a:solidFill>
                <a:latin typeface="微軟正黑體" panose="020B0604030504040204" pitchFamily="34" charset="-120"/>
                <a:ea typeface="微軟正黑體" panose="020B0604030504040204" pitchFamily="34" charset="-120"/>
              </a:rPr>
              <a:t>x&lt;-1:10</a:t>
            </a:r>
          </a:p>
          <a:p>
            <a:pPr>
              <a:lnSpc>
                <a:spcPct val="110000"/>
              </a:lnSpc>
              <a:buFont typeface="Arial" panose="020B0604020202020204" pitchFamily="34" charset="0"/>
              <a:buNone/>
            </a:pPr>
            <a:r>
              <a:rPr lang="es-ES" altLang="zh-TW" sz="2000" dirty="0">
                <a:solidFill>
                  <a:schemeClr val="bg1">
                    <a:lumMod val="50000"/>
                  </a:schemeClr>
                </a:solidFill>
                <a:latin typeface="微軟正黑體" panose="020B0604030504040204" pitchFamily="34" charset="-120"/>
                <a:ea typeface="微軟正黑體" panose="020B0604030504040204" pitchFamily="34" charset="-120"/>
              </a:rPr>
              <a:t>y&lt;-x^3</a:t>
            </a:r>
          </a:p>
          <a:p>
            <a:pPr>
              <a:lnSpc>
                <a:spcPct val="110000"/>
              </a:lnSpc>
              <a:buFont typeface="Arial" panose="020B0604020202020204" pitchFamily="34" charset="0"/>
              <a:buNone/>
            </a:pPr>
            <a:r>
              <a:rPr lang="es-ES" altLang="zh-TW" sz="2000" dirty="0">
                <a:solidFill>
                  <a:schemeClr val="bg1">
                    <a:lumMod val="50000"/>
                  </a:schemeClr>
                </a:solidFill>
                <a:latin typeface="微軟正黑體" panose="020B0604030504040204" pitchFamily="34" charset="-120"/>
                <a:ea typeface="微軟正黑體" panose="020B0604030504040204" pitchFamily="34" charset="-120"/>
              </a:rPr>
              <a:t>cor(x, y)</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004841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相關係數檢定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14</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在</a:t>
            </a:r>
            <a:r>
              <a:rPr lang="en-US" altLang="zh-TW" sz="2400" b="1" dirty="0">
                <a:latin typeface="微軟正黑體" panose="020B0604030504040204" pitchFamily="34" charset="-120"/>
                <a:ea typeface="微軟正黑體" panose="020B0604030504040204" pitchFamily="34" charset="-120"/>
              </a:rPr>
              <a:t>R</a:t>
            </a:r>
            <a:r>
              <a:rPr lang="zh-TW" altLang="en-US" sz="2400" b="1" dirty="0">
                <a:latin typeface="微軟正黑體" panose="020B0604030504040204" pitchFamily="34" charset="-120"/>
                <a:ea typeface="微軟正黑體" panose="020B0604030504040204" pitchFamily="34" charset="-120"/>
              </a:rPr>
              <a:t>中，使用</a:t>
            </a:r>
            <a:r>
              <a:rPr lang="en-US" altLang="zh-TW" sz="2400" b="1" dirty="0" err="1">
                <a:latin typeface="微軟正黑體" panose="020B0604030504040204" pitchFamily="34" charset="-120"/>
                <a:ea typeface="微軟正黑體" panose="020B0604030504040204" pitchFamily="34" charset="-120"/>
              </a:rPr>
              <a:t>cor.test</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函數進行相關係數檢定，以判定相關係數的統計顯著性。此時，虛無假設為：「</a:t>
            </a:r>
            <a:r>
              <a:rPr lang="en-US" altLang="zh-TW" sz="2400" b="1" dirty="0">
                <a:latin typeface="微軟正黑體" panose="020B0604030504040204" pitchFamily="34" charset="-120"/>
                <a:ea typeface="微軟正黑體" panose="020B0604030504040204" pitchFamily="34" charset="-120"/>
              </a:rPr>
              <a:t>H0: </a:t>
            </a:r>
            <a:r>
              <a:rPr lang="zh-TW" altLang="en-US" sz="2400" b="1" dirty="0">
                <a:latin typeface="微軟正黑體" panose="020B0604030504040204" pitchFamily="34" charset="-120"/>
                <a:ea typeface="微軟正黑體" panose="020B0604030504040204" pitchFamily="34" charset="-120"/>
              </a:rPr>
              <a:t>相關係數為</a:t>
            </a:r>
            <a:r>
              <a:rPr lang="en-US" altLang="zh-TW" sz="2400" b="1" dirty="0">
                <a:latin typeface="微軟正黑體" panose="020B0604030504040204" pitchFamily="34" charset="-120"/>
                <a:ea typeface="微軟正黑體" panose="020B0604030504040204" pitchFamily="34" charset="-120"/>
              </a:rPr>
              <a:t>0</a:t>
            </a:r>
            <a:r>
              <a:rPr lang="zh-TW" altLang="en-US" sz="2400" b="1" dirty="0">
                <a:latin typeface="微軟正黑體" panose="020B0604030504040204" pitchFamily="34" charset="-120"/>
                <a:ea typeface="微軟正黑體" panose="020B0604030504040204" pitchFamily="34" charset="-120"/>
              </a:rPr>
              <a:t>」，對立假設為：「</a:t>
            </a:r>
            <a:r>
              <a:rPr lang="en-US" altLang="zh-TW" sz="2400" b="1" dirty="0">
                <a:latin typeface="微軟正黑體" panose="020B0604030504040204" pitchFamily="34" charset="-120"/>
                <a:ea typeface="微軟正黑體" panose="020B0604030504040204" pitchFamily="34" charset="-120"/>
              </a:rPr>
              <a:t>H1: </a:t>
            </a:r>
            <a:r>
              <a:rPr lang="zh-TW" altLang="en-US" sz="2400" b="1" dirty="0">
                <a:latin typeface="微軟正黑體" panose="020B0604030504040204" pitchFamily="34" charset="-120"/>
                <a:ea typeface="微軟正黑體" panose="020B0604030504040204" pitchFamily="34" charset="-120"/>
              </a:rPr>
              <a:t>相關係數不為</a:t>
            </a:r>
            <a:r>
              <a:rPr lang="en-US" altLang="zh-TW" sz="2400" b="1" dirty="0">
                <a:latin typeface="微軟正黑體" panose="020B0604030504040204" pitchFamily="34" charset="-120"/>
                <a:ea typeface="微軟正黑體" panose="020B0604030504040204" pitchFamily="34" charset="-120"/>
              </a:rPr>
              <a:t>0</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468306" y="2957462"/>
            <a:ext cx="664541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cor.test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(c(1,2,3,4,5), c(1,0,3,4,5), method =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pearson</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2700062" y="3682060"/>
            <a:ext cx="8365728" cy="2674290"/>
          </a:xfrm>
          <a:prstGeom prst="rect">
            <a:avLst/>
          </a:prstGeom>
        </p:spPr>
      </p:pic>
    </p:spTree>
    <p:extLst>
      <p:ext uri="{BB962C8B-B14F-4D97-AF65-F5344CB8AC3E}">
        <p14:creationId xmlns:p14="http://schemas.microsoft.com/office/powerpoint/2010/main" val="27457541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15</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從所有資料</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母群體</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抽取一部分資料作為樣本，然後透過樣本計算信賴水準為</a:t>
            </a:r>
            <a:r>
              <a:rPr lang="en-US" altLang="zh-TW" sz="2400" b="1" dirty="0">
                <a:latin typeface="微軟正黑體" panose="020B0604030504040204" pitchFamily="34" charset="-120"/>
                <a:ea typeface="微軟正黑體" panose="020B0604030504040204" pitchFamily="34" charset="-120"/>
              </a:rPr>
              <a:t>95%</a:t>
            </a:r>
            <a:r>
              <a:rPr lang="zh-TW" altLang="en-US" sz="2400" b="1" dirty="0">
                <a:latin typeface="微軟正黑體" panose="020B0604030504040204" pitchFamily="34" charset="-120"/>
                <a:ea typeface="微軟正黑體" panose="020B0604030504040204" pitchFamily="34" charset="-120"/>
              </a:rPr>
              <a:t>的信賴區間</a:t>
            </a:r>
          </a:p>
        </p:txBody>
      </p:sp>
      <p:sp>
        <p:nvSpPr>
          <p:cNvPr id="11" name="矩形 10"/>
          <p:cNvSpPr/>
          <p:nvPr/>
        </p:nvSpPr>
        <p:spPr>
          <a:xfrm>
            <a:off x="838201" y="2817978"/>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檢定</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x &lt;-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rnorm</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(30)</a:t>
            </a: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(x)</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838200" y="4433988"/>
            <a:ext cx="4702341" cy="1782878"/>
          </a:xfrm>
          <a:prstGeom prst="rect">
            <a:avLst/>
          </a:prstGeom>
        </p:spPr>
      </p:pic>
      <p:sp>
        <p:nvSpPr>
          <p:cNvPr id="12" name="矩形 11"/>
          <p:cNvSpPr/>
          <p:nvPr/>
        </p:nvSpPr>
        <p:spPr>
          <a:xfrm>
            <a:off x="5800999" y="2817978"/>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檢定</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x &lt;-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rnorm</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(30, mean=10)</a:t>
            </a: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(x, mu=10)</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14" name="圖片 13"/>
          <p:cNvPicPr>
            <a:picLocks noChangeAspect="1"/>
          </p:cNvPicPr>
          <p:nvPr/>
        </p:nvPicPr>
        <p:blipFill>
          <a:blip r:embed="rId4"/>
          <a:stretch>
            <a:fillRect/>
          </a:stretch>
        </p:blipFill>
        <p:spPr>
          <a:xfrm>
            <a:off x="5800999" y="4433988"/>
            <a:ext cx="5141043" cy="1786197"/>
          </a:xfrm>
          <a:prstGeom prst="rect">
            <a:avLst/>
          </a:prstGeom>
        </p:spPr>
      </p:pic>
      <p:sp>
        <p:nvSpPr>
          <p:cNvPr id="15" name="矩形 14"/>
          <p:cNvSpPr/>
          <p:nvPr/>
        </p:nvSpPr>
        <p:spPr>
          <a:xfrm>
            <a:off x="2739918" y="3217280"/>
            <a:ext cx="2800623" cy="666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從平均數為</a:t>
            </a:r>
            <a:r>
              <a:rPr lang="en-US" altLang="zh-TW" sz="1600" b="1" dirty="0">
                <a:latin typeface="微軟正黑體" panose="020B0604030504040204" pitchFamily="34" charset="-120"/>
                <a:ea typeface="微軟正黑體" panose="020B0604030504040204" pitchFamily="34" charset="-120"/>
              </a:rPr>
              <a:t>0</a:t>
            </a:r>
            <a:r>
              <a:rPr lang="zh-TW" altLang="en-US" sz="1600" b="1" dirty="0">
                <a:latin typeface="微軟正黑體" panose="020B0604030504040204" pitchFamily="34" charset="-120"/>
                <a:ea typeface="微軟正黑體" panose="020B0604030504040204" pitchFamily="34" charset="-120"/>
              </a:rPr>
              <a:t>、變異數為</a:t>
            </a:r>
            <a:r>
              <a:rPr lang="en-US" altLang="zh-TW" sz="1600" b="1" dirty="0">
                <a:latin typeface="微軟正黑體" panose="020B0604030504040204" pitchFamily="34" charset="-120"/>
                <a:ea typeface="微軟正黑體" panose="020B0604030504040204" pitchFamily="34" charset="-120"/>
              </a:rPr>
              <a:t>1</a:t>
            </a:r>
            <a:r>
              <a:rPr lang="zh-TW" altLang="en-US" sz="1600" b="1" dirty="0">
                <a:latin typeface="微軟正黑體" panose="020B0604030504040204" pitchFamily="34" charset="-120"/>
                <a:ea typeface="微軟正黑體" panose="020B0604030504040204" pitchFamily="34" charset="-120"/>
              </a:rPr>
              <a:t>的常態分布中抽取</a:t>
            </a:r>
            <a:r>
              <a:rPr lang="en-US" altLang="zh-TW" sz="1600" b="1" dirty="0">
                <a:latin typeface="微軟正黑體" panose="020B0604030504040204" pitchFamily="34" charset="-120"/>
                <a:ea typeface="微軟正黑體" panose="020B0604030504040204" pitchFamily="34" charset="-120"/>
              </a:rPr>
              <a:t>30</a:t>
            </a:r>
            <a:r>
              <a:rPr lang="zh-TW" altLang="en-US" sz="1600" b="1" dirty="0">
                <a:latin typeface="微軟正黑體" panose="020B0604030504040204" pitchFamily="34" charset="-120"/>
                <a:ea typeface="微軟正黑體" panose="020B0604030504040204" pitchFamily="34" charset="-120"/>
              </a:rPr>
              <a:t>個樣本</a:t>
            </a:r>
          </a:p>
        </p:txBody>
      </p:sp>
      <p:sp>
        <p:nvSpPr>
          <p:cNvPr id="16" name="矩形 15"/>
          <p:cNvSpPr/>
          <p:nvPr/>
        </p:nvSpPr>
        <p:spPr>
          <a:xfrm>
            <a:off x="9211867" y="3217280"/>
            <a:ext cx="2582944" cy="17151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從平均數為</a:t>
            </a:r>
            <a:r>
              <a:rPr lang="en-US" altLang="zh-TW" sz="1600" b="1" dirty="0">
                <a:latin typeface="微軟正黑體" panose="020B0604030504040204" pitchFamily="34" charset="-120"/>
                <a:ea typeface="微軟正黑體" panose="020B0604030504040204" pitchFamily="34" charset="-120"/>
              </a:rPr>
              <a:t>10</a:t>
            </a:r>
            <a:r>
              <a:rPr lang="zh-TW" altLang="en-US" sz="1600" b="1" dirty="0">
                <a:latin typeface="微軟正黑體" panose="020B0604030504040204" pitchFamily="34" charset="-120"/>
                <a:ea typeface="微軟正黑體" panose="020B0604030504040204" pitchFamily="34" charset="-120"/>
              </a:rPr>
              <a:t>、變異數為</a:t>
            </a:r>
            <a:r>
              <a:rPr lang="en-US" altLang="zh-TW" sz="1600" b="1" dirty="0">
                <a:latin typeface="微軟正黑體" panose="020B0604030504040204" pitchFamily="34" charset="-120"/>
                <a:ea typeface="微軟正黑體" panose="020B0604030504040204" pitchFamily="34" charset="-120"/>
              </a:rPr>
              <a:t>1</a:t>
            </a:r>
            <a:r>
              <a:rPr lang="zh-TW" altLang="en-US" sz="1600" b="1" dirty="0">
                <a:latin typeface="微軟正黑體" panose="020B0604030504040204" pitchFamily="34" charset="-120"/>
                <a:ea typeface="微軟正黑體" panose="020B0604030504040204" pitchFamily="34" charset="-120"/>
              </a:rPr>
              <a:t>的常態分布中抽取</a:t>
            </a:r>
            <a:r>
              <a:rPr lang="en-US" altLang="zh-TW" sz="1600" b="1" dirty="0">
                <a:latin typeface="微軟正黑體" panose="020B0604030504040204" pitchFamily="34" charset="-120"/>
                <a:ea typeface="微軟正黑體" panose="020B0604030504040204" pitchFamily="34" charset="-120"/>
              </a:rPr>
              <a:t>30</a:t>
            </a:r>
            <a:r>
              <a:rPr lang="zh-TW" altLang="en-US" sz="1600" b="1" dirty="0">
                <a:latin typeface="微軟正黑體" panose="020B0604030504040204" pitchFamily="34" charset="-120"/>
                <a:ea typeface="微軟正黑體" panose="020B0604030504040204" pitchFamily="34" charset="-120"/>
              </a:rPr>
              <a:t>個樣本</a:t>
            </a:r>
          </a:p>
        </p:txBody>
      </p:sp>
    </p:spTree>
    <p:extLst>
      <p:ext uri="{BB962C8B-B14F-4D97-AF65-F5344CB8AC3E}">
        <p14:creationId xmlns:p14="http://schemas.microsoft.com/office/powerpoint/2010/main" val="19749085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16</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兩獨立樣本平均數，根據樣本推斷兩個母群體平均數是否一致。如：比較</a:t>
            </a:r>
            <a:r>
              <a:rPr lang="en-US" altLang="zh-TW" sz="2400" b="1" dirty="0">
                <a:latin typeface="微軟正黑體" panose="020B0604030504040204" pitchFamily="34" charset="-120"/>
                <a:ea typeface="微軟正黑體" panose="020B0604030504040204" pitchFamily="34" charset="-120"/>
              </a:rPr>
              <a:t>A, B</a:t>
            </a:r>
            <a:r>
              <a:rPr lang="zh-TW" altLang="en-US" sz="2400" b="1" dirty="0">
                <a:latin typeface="微軟正黑體" panose="020B0604030504040204" pitchFamily="34" charset="-120"/>
                <a:ea typeface="微軟正黑體" panose="020B0604030504040204" pitchFamily="34" charset="-120"/>
              </a:rPr>
              <a:t>兩間學校學生的平均身高是否存在差異</a:t>
            </a:r>
          </a:p>
        </p:txBody>
      </p:sp>
      <p:sp>
        <p:nvSpPr>
          <p:cNvPr id="11" name="矩形 10"/>
          <p:cNvSpPr/>
          <p:nvPr/>
        </p:nvSpPr>
        <p:spPr>
          <a:xfrm>
            <a:off x="838201" y="2817978"/>
            <a:ext cx="5374556" cy="3398888"/>
          </a:xfrm>
          <a:prstGeom prst="rect">
            <a:avLst/>
          </a:prstGeom>
        </p:spPr>
        <p:txBody>
          <a:bodyPr vert="horz" lIns="91440" tIns="45720" rIns="91440" bIns="45720" rtlCol="0">
            <a:normAutofit fontScale="92500" lnSpcReduction="10000"/>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Sleep</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資料集</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extra:</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睡眠時間增加量</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group: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所用藥物種類</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ID: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患者編號</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Sleep</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資料集記錄了對</a:t>
            </a:r>
            <a:br>
              <a:rPr lang="en-US" altLang="zh-TW" sz="2000" dirty="0">
                <a:solidFill>
                  <a:schemeClr val="bg1">
                    <a:lumMod val="50000"/>
                  </a:schemeClr>
                </a:solidFill>
                <a:latin typeface="微軟正黑體" panose="020B0604030504040204" pitchFamily="34" charset="-120"/>
                <a:ea typeface="微軟正黑體" panose="020B0604030504040204" pitchFamily="34" charset="-120"/>
              </a:rPr>
            </a:b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10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位初始患者試用安眠藥</a:t>
            </a:r>
            <a:br>
              <a:rPr lang="en-US" altLang="zh-TW" sz="2000" dirty="0">
                <a:solidFill>
                  <a:schemeClr val="bg1">
                    <a:lumMod val="50000"/>
                  </a:schemeClr>
                </a:solidFill>
                <a:latin typeface="微軟正黑體" panose="020B0604030504040204" pitchFamily="34" charset="-120"/>
                <a:ea typeface="微軟正黑體" panose="020B0604030504040204" pitchFamily="34" charset="-120"/>
              </a:rPr>
            </a:b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時的睡眠時間增長資料</a:t>
            </a:r>
          </a:p>
        </p:txBody>
      </p:sp>
      <p:pic>
        <p:nvPicPr>
          <p:cNvPr id="3" name="圖片 2"/>
          <p:cNvPicPr>
            <a:picLocks noChangeAspect="1"/>
          </p:cNvPicPr>
          <p:nvPr/>
        </p:nvPicPr>
        <p:blipFill rotWithShape="1">
          <a:blip r:embed="rId3"/>
          <a:srcRect l="2339"/>
          <a:stretch/>
        </p:blipFill>
        <p:spPr>
          <a:xfrm>
            <a:off x="3843578" y="2817977"/>
            <a:ext cx="1844300" cy="3906783"/>
          </a:xfrm>
          <a:prstGeom prst="rect">
            <a:avLst/>
          </a:prstGeom>
        </p:spPr>
      </p:pic>
    </p:spTree>
    <p:extLst>
      <p:ext uri="{BB962C8B-B14F-4D97-AF65-F5344CB8AC3E}">
        <p14:creationId xmlns:p14="http://schemas.microsoft.com/office/powerpoint/2010/main" val="29536914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17</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兩獨立樣本平均數，根據樣本推斷兩個母群體平均數是否一致。如：比較</a:t>
            </a:r>
            <a:r>
              <a:rPr lang="en-US" altLang="zh-TW" sz="2400" b="1" dirty="0">
                <a:latin typeface="微軟正黑體" panose="020B0604030504040204" pitchFamily="34" charset="-120"/>
                <a:ea typeface="微軟正黑體" panose="020B0604030504040204" pitchFamily="34" charset="-120"/>
              </a:rPr>
              <a:t>A, B</a:t>
            </a:r>
            <a:r>
              <a:rPr lang="zh-TW" altLang="en-US" sz="2400" b="1" dirty="0">
                <a:latin typeface="微軟正黑體" panose="020B0604030504040204" pitchFamily="34" charset="-120"/>
                <a:ea typeface="微軟正黑體" panose="020B0604030504040204" pitchFamily="34" charset="-120"/>
              </a:rPr>
              <a:t>兩間學校學生的平均身高是否存在差異</a:t>
            </a:r>
          </a:p>
        </p:txBody>
      </p:sp>
      <p:sp>
        <p:nvSpPr>
          <p:cNvPr id="11" name="矩形 10"/>
          <p:cNvSpPr/>
          <p:nvPr/>
        </p:nvSpPr>
        <p:spPr>
          <a:xfrm>
            <a:off x="838201" y="2817978"/>
            <a:ext cx="3005379"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tapply</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列表變數名稱</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列表欄位名稱</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列表變數名稱</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列表欄位名稱</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tapply</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函數會先統計第二個指定列表欄位的重複元素，然後根據重複元素值的範圍內進行對應欄位的函數運算</a:t>
            </a:r>
          </a:p>
        </p:txBody>
      </p:sp>
      <p:sp>
        <p:nvSpPr>
          <p:cNvPr id="13" name="矩形 12"/>
          <p:cNvSpPr/>
          <p:nvPr/>
        </p:nvSpPr>
        <p:spPr>
          <a:xfrm>
            <a:off x="4153546" y="2817978"/>
            <a:ext cx="7609668"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使用</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tapply</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函數計算每種安眠藥使患者睡眠時間增加量的平均數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tapply</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sleep$extra</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sleep$group</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mean)</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9" name="圖片 8"/>
          <p:cNvPicPr>
            <a:picLocks noChangeAspect="1"/>
          </p:cNvPicPr>
          <p:nvPr/>
        </p:nvPicPr>
        <p:blipFill>
          <a:blip r:embed="rId3"/>
          <a:stretch>
            <a:fillRect/>
          </a:stretch>
        </p:blipFill>
        <p:spPr>
          <a:xfrm>
            <a:off x="4264211" y="3744828"/>
            <a:ext cx="7251030" cy="1001644"/>
          </a:xfrm>
          <a:prstGeom prst="rect">
            <a:avLst/>
          </a:prstGeom>
        </p:spPr>
      </p:pic>
    </p:spTree>
    <p:extLst>
      <p:ext uri="{BB962C8B-B14F-4D97-AF65-F5344CB8AC3E}">
        <p14:creationId xmlns:p14="http://schemas.microsoft.com/office/powerpoint/2010/main" val="11463224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18</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兩獨立樣本平均數，根據樣本推斷兩個母群體平均數是否一致。如：比較</a:t>
            </a:r>
            <a:r>
              <a:rPr lang="en-US" altLang="zh-TW" sz="2400" b="1" dirty="0">
                <a:latin typeface="微軟正黑體" panose="020B0604030504040204" pitchFamily="34" charset="-120"/>
                <a:ea typeface="微軟正黑體" panose="020B0604030504040204" pitchFamily="34" charset="-120"/>
              </a:rPr>
              <a:t>A, B</a:t>
            </a:r>
            <a:r>
              <a:rPr lang="zh-TW" altLang="en-US" sz="2400" b="1" dirty="0">
                <a:latin typeface="微軟正黑體" panose="020B0604030504040204" pitchFamily="34" charset="-120"/>
                <a:ea typeface="微軟正黑體" panose="020B0604030504040204" pitchFamily="34" charset="-120"/>
              </a:rPr>
              <a:t>兩間學校學生的平均身高是否存在差異</a:t>
            </a:r>
          </a:p>
        </p:txBody>
      </p:sp>
      <p:sp>
        <p:nvSpPr>
          <p:cNvPr id="13" name="矩形 12"/>
          <p:cNvSpPr/>
          <p:nvPr/>
        </p:nvSpPr>
        <p:spPr>
          <a:xfrm>
            <a:off x="325464" y="2817978"/>
            <a:ext cx="11437750"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首先，要檢查母群體變異數是否一致。</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var.test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extra~group</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sleep)</a:t>
            </a:r>
          </a:p>
          <a:p>
            <a:pPr>
              <a:lnSpc>
                <a:spcPct val="120000"/>
              </a:lnSpc>
              <a:spcBef>
                <a:spcPts val="1000"/>
              </a:spcBef>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a:stretch>
            <a:fillRect/>
          </a:stretch>
        </p:blipFill>
        <p:spPr>
          <a:xfrm>
            <a:off x="2311423" y="3627755"/>
            <a:ext cx="8220965" cy="3088895"/>
          </a:xfrm>
          <a:prstGeom prst="rect">
            <a:avLst/>
          </a:prstGeom>
        </p:spPr>
      </p:pic>
    </p:spTree>
    <p:extLst>
      <p:ext uri="{BB962C8B-B14F-4D97-AF65-F5344CB8AC3E}">
        <p14:creationId xmlns:p14="http://schemas.microsoft.com/office/powerpoint/2010/main" val="14302767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19</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兩獨立樣本平均數，根據樣本推斷兩個母群體平均數是否一致。如：比較</a:t>
            </a:r>
            <a:r>
              <a:rPr lang="en-US" altLang="zh-TW" sz="2400" b="1" dirty="0">
                <a:latin typeface="微軟正黑體" panose="020B0604030504040204" pitchFamily="34" charset="-120"/>
                <a:ea typeface="微軟正黑體" panose="020B0604030504040204" pitchFamily="34" charset="-120"/>
              </a:rPr>
              <a:t>A, B</a:t>
            </a:r>
            <a:r>
              <a:rPr lang="zh-TW" altLang="en-US" sz="2400" b="1" dirty="0">
                <a:latin typeface="微軟正黑體" panose="020B0604030504040204" pitchFamily="34" charset="-120"/>
                <a:ea typeface="微軟正黑體" panose="020B0604030504040204" pitchFamily="34" charset="-120"/>
              </a:rPr>
              <a:t>兩間學校學生的平均身高是否存在差異</a:t>
            </a:r>
          </a:p>
        </p:txBody>
      </p:sp>
      <p:sp>
        <p:nvSpPr>
          <p:cNvPr id="13" name="矩形 12"/>
          <p:cNvSpPr/>
          <p:nvPr/>
        </p:nvSpPr>
        <p:spPr>
          <a:xfrm>
            <a:off x="325464" y="2817978"/>
            <a:ext cx="11437750"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應用</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paired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var.equal</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是</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函數的兩個主要參數，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paired=FALSE</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表示兩獨立樣本檢定，</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var.equal</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用以設定兩群體的母體變異數是否一致。</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extra~group</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data=sleep, paired=FALSE,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var.equal</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=TRUE)</a:t>
            </a:r>
          </a:p>
          <a:p>
            <a:pPr>
              <a:lnSpc>
                <a:spcPct val="120000"/>
              </a:lnSpc>
              <a:spcBef>
                <a:spcPts val="1000"/>
              </a:spcBef>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stretch>
            <a:fillRect/>
          </a:stretch>
        </p:blipFill>
        <p:spPr>
          <a:xfrm>
            <a:off x="3083193" y="4253800"/>
            <a:ext cx="8347444" cy="2467675"/>
          </a:xfrm>
          <a:prstGeom prst="rect">
            <a:avLst/>
          </a:prstGeom>
        </p:spPr>
      </p:pic>
    </p:spTree>
    <p:extLst>
      <p:ext uri="{BB962C8B-B14F-4D97-AF65-F5344CB8AC3E}">
        <p14:creationId xmlns:p14="http://schemas.microsoft.com/office/powerpoint/2010/main" val="12163067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6600" dirty="0">
                <a:latin typeface="微軟正黑體" panose="020B0604030504040204" pitchFamily="34" charset="-120"/>
                <a:ea typeface="微軟正黑體" panose="020B0604030504040204" pitchFamily="34" charset="-120"/>
              </a:rPr>
              <a:t>楊智偉</a:t>
            </a:r>
          </a:p>
        </p:txBody>
      </p:sp>
      <p:sp>
        <p:nvSpPr>
          <p:cNvPr id="3" name="副標題 2"/>
          <p:cNvSpPr>
            <a:spLocks noGrp="1"/>
          </p:cNvSpPr>
          <p:nvPr>
            <p:ph type="subTitle" idx="1"/>
          </p:nvPr>
        </p:nvSpPr>
        <p:spPr>
          <a:xfrm>
            <a:off x="810001" y="5280846"/>
            <a:ext cx="10572000" cy="998929"/>
          </a:xfrm>
        </p:spPr>
        <p:txBody>
          <a:bodyPr>
            <a:noAutofit/>
          </a:bodyPr>
          <a:lstStyle/>
          <a:p>
            <a:r>
              <a:rPr lang="zh-TW" altLang="en-US" sz="2400" dirty="0">
                <a:latin typeface="微軟正黑體" panose="020B0604030504040204" pitchFamily="34" charset="-120"/>
                <a:ea typeface="微軟正黑體" panose="020B0604030504040204" pitchFamily="34" charset="-120"/>
              </a:rPr>
              <a:t>致理科技大學 資訊管理系 助理教授</a:t>
            </a:r>
            <a:endParaRPr lang="en-US" altLang="zh-TW" sz="2400" dirty="0">
              <a:latin typeface="微軟正黑體" panose="020B0604030504040204" pitchFamily="34" charset="-120"/>
              <a:ea typeface="微軟正黑體" panose="020B0604030504040204" pitchFamily="34" charset="-120"/>
            </a:endParaRPr>
          </a:p>
          <a:p>
            <a:endParaRPr lang="zh-TW" altLang="en-US" sz="2400"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3"/>
          <a:stretch>
            <a:fillRect/>
          </a:stretch>
        </p:blipFill>
        <p:spPr>
          <a:xfrm>
            <a:off x="3742213" y="171676"/>
            <a:ext cx="8270336" cy="4655818"/>
          </a:xfrm>
          <a:prstGeom prst="rect">
            <a:avLst/>
          </a:prstGeom>
        </p:spPr>
      </p:pic>
      <p:sp>
        <p:nvSpPr>
          <p:cNvPr id="7" name="矩形 6"/>
          <p:cNvSpPr/>
          <p:nvPr/>
        </p:nvSpPr>
        <p:spPr>
          <a:xfrm>
            <a:off x="8552329" y="742950"/>
            <a:ext cx="3334871" cy="1790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zh-TW" altLang="en-US" sz="2400" b="1" dirty="0">
                <a:solidFill>
                  <a:prstClr val="white"/>
                </a:solidFill>
                <a:latin typeface="微軟正黑體" panose="020B0604030504040204" pitchFamily="34" charset="-120"/>
                <a:ea typeface="微軟正黑體" panose="020B0604030504040204" pitchFamily="34" charset="-120"/>
              </a:rPr>
              <a:t>我們必須活得更像人，才能駕馭人工智慧。</a:t>
            </a:r>
            <a:endParaRPr lang="zh-TW" altLang="en-US" sz="1600" b="1" dirty="0">
              <a:solidFill>
                <a:prstClr val="white"/>
              </a:solidFill>
              <a:latin typeface="微軟正黑體" panose="020B0604030504040204" pitchFamily="34" charset="-120"/>
              <a:ea typeface="微軟正黑體" panose="020B0604030504040204" pitchFamily="34" charset="-120"/>
            </a:endParaRPr>
          </a:p>
        </p:txBody>
      </p:sp>
      <p:sp>
        <p:nvSpPr>
          <p:cNvPr id="8" name="投影片編號版面配置區 7"/>
          <p:cNvSpPr>
            <a:spLocks noGrp="1"/>
          </p:cNvSpPr>
          <p:nvPr>
            <p:ph type="sldNum" sz="quarter" idx="12"/>
          </p:nvPr>
        </p:nvSpPr>
        <p:spPr/>
        <p:txBody>
          <a:bodyPr/>
          <a:lstStyle/>
          <a:p>
            <a:fld id="{D57F1E4F-1CFF-5643-939E-217C01CDF565}" type="slidenum">
              <a:rPr lang="en-US" smtClean="0">
                <a:solidFill>
                  <a:srgbClr val="00C6BB"/>
                </a:solidFill>
              </a:rPr>
              <a:pPr/>
              <a:t>2</a:t>
            </a:fld>
            <a:endParaRPr lang="en-US" dirty="0">
              <a:solidFill>
                <a:srgbClr val="00C6BB"/>
              </a:solidFill>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16" y="171676"/>
            <a:ext cx="3396848" cy="3396848"/>
          </a:xfrm>
          <a:prstGeom prst="rect">
            <a:avLst/>
          </a:prstGeom>
        </p:spPr>
      </p:pic>
    </p:spTree>
    <p:extLst>
      <p:ext uri="{BB962C8B-B14F-4D97-AF65-F5344CB8AC3E}">
        <p14:creationId xmlns:p14="http://schemas.microsoft.com/office/powerpoint/2010/main" val="32395335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20</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兩配對樣本平均數是指，抽取兩樣本平均數時對相關資料進行配對抽取。</a:t>
            </a:r>
          </a:p>
        </p:txBody>
      </p:sp>
      <p:sp>
        <p:nvSpPr>
          <p:cNvPr id="11" name="矩形 10"/>
          <p:cNvSpPr/>
          <p:nvPr/>
        </p:nvSpPr>
        <p:spPr>
          <a:xfrm>
            <a:off x="838201" y="2817978"/>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Sleep</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資料集</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extra:</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睡眠時間增加量</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group: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所用藥物種類</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ID: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患者編號</a:t>
            </a:r>
          </a:p>
        </p:txBody>
      </p:sp>
      <p:pic>
        <p:nvPicPr>
          <p:cNvPr id="3" name="圖片 2"/>
          <p:cNvPicPr>
            <a:picLocks noChangeAspect="1"/>
          </p:cNvPicPr>
          <p:nvPr/>
        </p:nvPicPr>
        <p:blipFill rotWithShape="1">
          <a:blip r:embed="rId3"/>
          <a:srcRect l="2339"/>
          <a:stretch/>
        </p:blipFill>
        <p:spPr>
          <a:xfrm>
            <a:off x="3843578" y="2817977"/>
            <a:ext cx="1844300" cy="3906783"/>
          </a:xfrm>
          <a:prstGeom prst="rect">
            <a:avLst/>
          </a:prstGeom>
        </p:spPr>
      </p:pic>
    </p:spTree>
    <p:extLst>
      <p:ext uri="{BB962C8B-B14F-4D97-AF65-F5344CB8AC3E}">
        <p14:creationId xmlns:p14="http://schemas.microsoft.com/office/powerpoint/2010/main" val="1424101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21</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兩配對樣本平均數是指，抽取兩樣本平均數時對相關資料進行配對抽取。</a:t>
            </a:r>
            <a:r>
              <a:rPr lang="en-US" altLang="zh-TW" sz="2400" b="1" dirty="0">
                <a:latin typeface="微軟正黑體" panose="020B0604030504040204" pitchFamily="34" charset="-120"/>
                <a:ea typeface="微軟正黑體" panose="020B0604030504040204" pitchFamily="34" charset="-120"/>
              </a:rPr>
              <a:t>with</a:t>
            </a:r>
            <a:r>
              <a:rPr lang="zh-TW" altLang="en-US" sz="2400" b="1" dirty="0">
                <a:latin typeface="微軟正黑體" panose="020B0604030504040204" pitchFamily="34" charset="-120"/>
                <a:ea typeface="微軟正黑體" panose="020B0604030504040204" pitchFamily="34" charset="-120"/>
              </a:rPr>
              <a:t>把所有操作都限制在數據框上。</a:t>
            </a:r>
          </a:p>
        </p:txBody>
      </p:sp>
      <p:sp>
        <p:nvSpPr>
          <p:cNvPr id="13" name="矩形 12"/>
          <p:cNvSpPr/>
          <p:nvPr/>
        </p:nvSpPr>
        <p:spPr>
          <a:xfrm>
            <a:off x="185980" y="2817978"/>
            <a:ext cx="11401333"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with(sleep,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t.test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(extra[group == 1], extra[group == 2], paired=TRUE))</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3"/>
          <a:stretch>
            <a:fillRect/>
          </a:stretch>
        </p:blipFill>
        <p:spPr>
          <a:xfrm>
            <a:off x="1499018" y="3301138"/>
            <a:ext cx="10020509" cy="2915728"/>
          </a:xfrm>
          <a:prstGeom prst="rect">
            <a:avLst/>
          </a:prstGeom>
        </p:spPr>
      </p:pic>
    </p:spTree>
    <p:extLst>
      <p:ext uri="{BB962C8B-B14F-4D97-AF65-F5344CB8AC3E}">
        <p14:creationId xmlns:p14="http://schemas.microsoft.com/office/powerpoint/2010/main" val="27511063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推論檢定</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22</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兩樣本變異數：透過計算來自兩個母群體的樣本變異數，判斷樣本變異數是否一致</a:t>
            </a:r>
          </a:p>
        </p:txBody>
      </p:sp>
      <p:sp>
        <p:nvSpPr>
          <p:cNvPr id="13" name="矩形 12"/>
          <p:cNvSpPr/>
          <p:nvPr/>
        </p:nvSpPr>
        <p:spPr>
          <a:xfrm>
            <a:off x="526942" y="2817978"/>
            <a:ext cx="11060371"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with(iris,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var.test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Sepal.Width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Sepal.Length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1703183" y="3463425"/>
            <a:ext cx="9464507" cy="2892925"/>
          </a:xfrm>
          <a:prstGeom prst="rect">
            <a:avLst/>
          </a:prstGeom>
        </p:spPr>
      </p:pic>
    </p:spTree>
    <p:extLst>
      <p:ext uri="{BB962C8B-B14F-4D97-AF65-F5344CB8AC3E}">
        <p14:creationId xmlns:p14="http://schemas.microsoft.com/office/powerpoint/2010/main" val="31856136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迴歸分析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23</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迴歸分析是以一個或一組自變數（解釋變數、預測變項，</a:t>
            </a:r>
            <a:r>
              <a:rPr lang="en-US" altLang="zh-TW" sz="2400" b="1" dirty="0">
                <a:latin typeface="微軟正黑體" panose="020B0604030504040204" pitchFamily="34" charset="-120"/>
                <a:ea typeface="微軟正黑體" panose="020B0604030504040204" pitchFamily="34" charset="-120"/>
              </a:rPr>
              <a:t>Xi</a:t>
            </a:r>
            <a:r>
              <a:rPr lang="zh-TW" altLang="en-US" sz="2400" b="1" dirty="0">
                <a:latin typeface="微軟正黑體" panose="020B0604030504040204" pitchFamily="34" charset="-120"/>
                <a:ea typeface="微軟正黑體" panose="020B0604030504040204" pitchFamily="34" charset="-120"/>
              </a:rPr>
              <a:t>），來預測一個數值性的因變數（依變數、應變數、被預測變項，</a:t>
            </a:r>
            <a:r>
              <a:rPr lang="en-US" altLang="zh-TW" sz="2400" b="1" dirty="0">
                <a:latin typeface="微軟正黑體" panose="020B0604030504040204" pitchFamily="34" charset="-120"/>
                <a:ea typeface="微軟正黑體" panose="020B0604030504040204" pitchFamily="34" charset="-120"/>
              </a:rPr>
              <a:t>Y</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468306" y="2957462"/>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利用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lm()</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函數產生線性迴歸模型</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lm</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：執行線性迴歸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formula</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：公式形式為：依變數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自變數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data</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：待應用公式的資料</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7" name="矩形 6"/>
              <p:cNvSpPr/>
              <p:nvPr/>
            </p:nvSpPr>
            <p:spPr>
              <a:xfrm>
                <a:off x="5396767" y="2957462"/>
                <a:ext cx="5374556"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cars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資料集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汽車停駛速度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vs.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停煞距離</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data (cars)</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head (cars)</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 &lt;- lm(</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dist~speed</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cars))</a:t>
                </a:r>
              </a:p>
              <a:p>
                <a:pPr>
                  <a:lnSpc>
                    <a:spcPct val="120000"/>
                  </a:lnSpc>
                  <a:spcBef>
                    <a:spcPts val="1000"/>
                  </a:spcBef>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𝑑𝑖𝑠𝑡</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=−17.759+3.932</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𝑠𝑝𝑒𝑒𝑑</m:t>
                      </m:r>
                      <m:r>
                        <a:rPr lang="en-US" altLang="zh-TW" sz="2000" b="0" i="1" smtClean="0">
                          <a:solidFill>
                            <a:schemeClr val="bg1">
                              <a:lumMod val="50000"/>
                            </a:schemeClr>
                          </a:solidFill>
                          <a:latin typeface="Cambria Math" panose="02040503050406030204" pitchFamily="18" charset="0"/>
                          <a:ea typeface="微軟正黑體" panose="020B0604030504040204" pitchFamily="34" charset="-120"/>
                        </a:rPr>
                        <m:t>+</m:t>
                      </m:r>
                      <m:r>
                        <a:rPr lang="zh-TW" altLang="en-US" sz="2000" b="0" i="1" smtClean="0">
                          <a:solidFill>
                            <a:schemeClr val="bg1">
                              <a:lumMod val="50000"/>
                            </a:schemeClr>
                          </a:solidFill>
                          <a:latin typeface="Cambria Math" panose="02040503050406030204" pitchFamily="18" charset="0"/>
                          <a:ea typeface="微軟正黑體" panose="020B0604030504040204" pitchFamily="34" charset="-120"/>
                        </a:rPr>
                        <m:t>𝜀</m:t>
                      </m:r>
                    </m:oMath>
                  </m:oMathPara>
                </a14:m>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mc:Choice>
        <mc:Fallback xmlns="">
          <p:sp>
            <p:nvSpPr>
              <p:cNvPr id="7" name="矩形 6"/>
              <p:cNvSpPr>
                <a:spLocks noRot="1" noChangeAspect="1" noMove="1" noResize="1" noEditPoints="1" noAdjustHandles="1" noChangeArrowheads="1" noChangeShapeType="1" noTextEdit="1"/>
              </p:cNvSpPr>
              <p:nvPr/>
            </p:nvSpPr>
            <p:spPr>
              <a:xfrm>
                <a:off x="5396767" y="2957462"/>
                <a:ext cx="5374556" cy="3398888"/>
              </a:xfrm>
              <a:prstGeom prst="rect">
                <a:avLst/>
              </a:prstGeom>
              <a:blipFill rotWithShape="0">
                <a:blip r:embed="rId3"/>
                <a:stretch>
                  <a:fillRect l="-1134"/>
                </a:stretch>
              </a:blipFill>
            </p:spPr>
            <p:txBody>
              <a:bodyPr/>
              <a:lstStyle/>
              <a:p>
                <a:r>
                  <a:rPr lang="zh-TW" altLang="en-US">
                    <a:noFill/>
                  </a:rPr>
                  <a:t> </a:t>
                </a:r>
              </a:p>
            </p:txBody>
          </p:sp>
        </mc:Fallback>
      </mc:AlternateContent>
      <p:pic>
        <p:nvPicPr>
          <p:cNvPr id="8" name="圖片 7"/>
          <p:cNvPicPr>
            <a:picLocks noChangeAspect="1"/>
          </p:cNvPicPr>
          <p:nvPr/>
        </p:nvPicPr>
        <p:blipFill rotWithShape="1">
          <a:blip r:embed="rId4"/>
          <a:srcRect t="22526"/>
          <a:stretch/>
        </p:blipFill>
        <p:spPr>
          <a:xfrm>
            <a:off x="7093028" y="3347633"/>
            <a:ext cx="1820246" cy="1572031"/>
          </a:xfrm>
          <a:prstGeom prst="rect">
            <a:avLst/>
          </a:prstGeom>
        </p:spPr>
      </p:pic>
      <p:pic>
        <p:nvPicPr>
          <p:cNvPr id="6" name="圖片 5"/>
          <p:cNvPicPr>
            <a:picLocks noChangeAspect="1"/>
          </p:cNvPicPr>
          <p:nvPr/>
        </p:nvPicPr>
        <p:blipFill rotWithShape="1">
          <a:blip r:embed="rId5"/>
          <a:srcRect t="45508" r="34504"/>
          <a:stretch/>
        </p:blipFill>
        <p:spPr>
          <a:xfrm>
            <a:off x="9019727" y="5159873"/>
            <a:ext cx="3172273" cy="770479"/>
          </a:xfrm>
          <a:prstGeom prst="rect">
            <a:avLst/>
          </a:prstGeom>
        </p:spPr>
      </p:pic>
    </p:spTree>
    <p:extLst>
      <p:ext uri="{BB962C8B-B14F-4D97-AF65-F5344CB8AC3E}">
        <p14:creationId xmlns:p14="http://schemas.microsoft.com/office/powerpoint/2010/main" val="35529983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迴歸分析模型評估</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24</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評估線性迴歸模型的標準包括：判定係數、調整後判定係數、解釋變數評估、</a:t>
            </a:r>
            <a:r>
              <a:rPr lang="en-US" altLang="zh-TW" sz="2400" b="1" dirty="0">
                <a:latin typeface="微軟正黑體" panose="020B0604030504040204" pitchFamily="34" charset="-120"/>
                <a:ea typeface="微軟正黑體" panose="020B0604030504040204" pitchFamily="34" charset="-120"/>
              </a:rPr>
              <a:t>F</a:t>
            </a:r>
            <a:r>
              <a:rPr lang="zh-TW" altLang="en-US" sz="2400" b="1" dirty="0">
                <a:latin typeface="微軟正黑體" panose="020B0604030504040204" pitchFamily="34" charset="-120"/>
                <a:ea typeface="微軟正黑體" panose="020B0604030504040204" pitchFamily="34" charset="-120"/>
              </a:rPr>
              <a:t>統計量等</a:t>
            </a:r>
          </a:p>
        </p:txBody>
      </p:sp>
      <p:sp>
        <p:nvSpPr>
          <p:cNvPr id="3" name="矩形 2"/>
          <p:cNvSpPr/>
          <p:nvPr/>
        </p:nvSpPr>
        <p:spPr>
          <a:xfrm>
            <a:off x="468306" y="2667000"/>
            <a:ext cx="5266068" cy="3689350"/>
          </a:xfrm>
          <a:prstGeom prst="rect">
            <a:avLst/>
          </a:prstGeom>
        </p:spPr>
        <p:txBody>
          <a:bodyPr vert="horz" lIns="91440" tIns="45720" rIns="91440" bIns="45720" rtlCol="0">
            <a:normAutofit/>
          </a:bodyPr>
          <a:lstStyle/>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m&lt;-lm(</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dist~speed</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data=cars)</a:t>
            </a:r>
          </a:p>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summary(m)</a:t>
            </a:r>
          </a:p>
        </p:txBody>
      </p:sp>
      <p:pic>
        <p:nvPicPr>
          <p:cNvPr id="6" name="圖片 5"/>
          <p:cNvPicPr>
            <a:picLocks noChangeAspect="1"/>
          </p:cNvPicPr>
          <p:nvPr/>
        </p:nvPicPr>
        <p:blipFill>
          <a:blip r:embed="rId3"/>
          <a:stretch>
            <a:fillRect/>
          </a:stretch>
        </p:blipFill>
        <p:spPr>
          <a:xfrm>
            <a:off x="468306" y="3355501"/>
            <a:ext cx="6617631" cy="3365974"/>
          </a:xfrm>
          <a:prstGeom prst="rect">
            <a:avLst/>
          </a:prstGeom>
        </p:spPr>
      </p:pic>
      <p:sp>
        <p:nvSpPr>
          <p:cNvPr id="11" name="矩形 10"/>
          <p:cNvSpPr/>
          <p:nvPr/>
        </p:nvSpPr>
        <p:spPr>
          <a:xfrm>
            <a:off x="6457626" y="2651443"/>
            <a:ext cx="5266068" cy="3689350"/>
          </a:xfrm>
          <a:prstGeom prst="rect">
            <a:avLst/>
          </a:prstGeom>
        </p:spPr>
        <p:txBody>
          <a:bodyPr vert="horz" lIns="91440" tIns="45720" rIns="91440" bIns="45720" rtlCol="0">
            <a:normAutofit/>
          </a:bodyPr>
          <a:lstStyle/>
          <a:p>
            <a:pPr marL="457200" indent="-457200">
              <a:buFont typeface="Arial" panose="020B0604020202020204" pitchFamily="34" charset="0"/>
              <a:buAutoNum type="arabicPeriod"/>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Call</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指出使用哪種公式進行線性迴歸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AutoNum type="arabicPeriod"/>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Residuals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顯示從實際資料觀測到的殘差</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AutoNum type="arabicPeriod"/>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Coefficients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顯示模型係數，以及係數的統計顯著性</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AutoNum type="arabicPeriod"/>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判定係數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(R-squared)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與調整後判定係數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(Adjusted R-squared)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代表模型對資料分散的解釋程度</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AutoNum type="arabicPeriod"/>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F</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統計量</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(F-statistic)</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描述模型具有的統計意義</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03789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變異數分析及模型比較</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25</a:t>
            </a:fld>
            <a:endParaRPr lang="zh-TW" altLang="en-US"/>
          </a:p>
        </p:txBody>
      </p:sp>
      <p:sp>
        <p:nvSpPr>
          <p:cNvPr id="5" name="矩形 4"/>
          <p:cNvSpPr/>
          <p:nvPr/>
        </p:nvSpPr>
        <p:spPr>
          <a:xfrm>
            <a:off x="838200" y="1422261"/>
            <a:ext cx="10515600" cy="97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在線性迴歸中，變異數分析用於評估模型或進行模型間比較。</a:t>
            </a:r>
          </a:p>
        </p:txBody>
      </p:sp>
      <p:sp>
        <p:nvSpPr>
          <p:cNvPr id="3" name="矩形 2"/>
          <p:cNvSpPr/>
          <p:nvPr/>
        </p:nvSpPr>
        <p:spPr>
          <a:xfrm>
            <a:off x="468306" y="2667000"/>
            <a:ext cx="5266068" cy="3689350"/>
          </a:xfrm>
          <a:prstGeom prst="rect">
            <a:avLst/>
          </a:prstGeom>
        </p:spPr>
        <p:txBody>
          <a:bodyPr vert="horz" lIns="91440" tIns="45720" rIns="91440" bIns="45720" rtlCol="0">
            <a:normAutofit/>
          </a:bodyPr>
          <a:lstStyle/>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m&lt;-lm(</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dist~speed</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data=cars)</a:t>
            </a:r>
          </a:p>
          <a:p>
            <a:pPr>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anova</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a:t>
            </a:r>
          </a:p>
        </p:txBody>
      </p:sp>
      <p:pic>
        <p:nvPicPr>
          <p:cNvPr id="7" name="圖片 6"/>
          <p:cNvPicPr>
            <a:picLocks noChangeAspect="1"/>
          </p:cNvPicPr>
          <p:nvPr/>
        </p:nvPicPr>
        <p:blipFill>
          <a:blip r:embed="rId3"/>
          <a:stretch>
            <a:fillRect/>
          </a:stretch>
        </p:blipFill>
        <p:spPr>
          <a:xfrm>
            <a:off x="468306" y="3627755"/>
            <a:ext cx="5877274" cy="1378198"/>
          </a:xfrm>
          <a:prstGeom prst="rect">
            <a:avLst/>
          </a:prstGeom>
        </p:spPr>
      </p:pic>
    </p:spTree>
    <p:extLst>
      <p:ext uri="{BB962C8B-B14F-4D97-AF65-F5344CB8AC3E}">
        <p14:creationId xmlns:p14="http://schemas.microsoft.com/office/powerpoint/2010/main" val="1023867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模型診斷圖形</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26</a:t>
            </a:fld>
            <a:endParaRPr lang="zh-TW" altLang="en-US"/>
          </a:p>
        </p:txBody>
      </p:sp>
      <p:sp>
        <p:nvSpPr>
          <p:cNvPr id="5" name="矩形 4"/>
          <p:cNvSpPr/>
          <p:nvPr/>
        </p:nvSpPr>
        <p:spPr>
          <a:xfrm>
            <a:off x="838200" y="1325880"/>
            <a:ext cx="10515600" cy="646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使用簡單的</a:t>
            </a:r>
            <a:r>
              <a:rPr lang="en-US" altLang="zh-TW" sz="2400" b="1" dirty="0">
                <a:latin typeface="微軟正黑體" panose="020B0604030504040204" pitchFamily="34" charset="-120"/>
                <a:ea typeface="微軟正黑體" panose="020B0604030504040204" pitchFamily="34" charset="-120"/>
              </a:rPr>
              <a:t>plot(m)</a:t>
            </a:r>
            <a:r>
              <a:rPr lang="zh-TW" altLang="en-US" sz="2400" b="1" dirty="0">
                <a:latin typeface="微軟正黑體" panose="020B0604030504040204" pitchFamily="34" charset="-120"/>
                <a:ea typeface="微軟正黑體" panose="020B0604030504040204" pitchFamily="34" charset="-120"/>
              </a:rPr>
              <a:t>函數可繪製用於評估線性迴歸模型的多種圖形</a:t>
            </a:r>
          </a:p>
        </p:txBody>
      </p:sp>
      <p:sp>
        <p:nvSpPr>
          <p:cNvPr id="3" name="矩形 2"/>
          <p:cNvSpPr/>
          <p:nvPr/>
        </p:nvSpPr>
        <p:spPr>
          <a:xfrm>
            <a:off x="468306" y="2007497"/>
            <a:ext cx="5266068" cy="4348853"/>
          </a:xfrm>
          <a:prstGeom prst="rect">
            <a:avLst/>
          </a:prstGeom>
        </p:spPr>
        <p:txBody>
          <a:bodyPr vert="horz" lIns="91440" tIns="45720" rIns="91440" bIns="45720" rtlCol="0">
            <a:normAutofit/>
          </a:bodyPr>
          <a:lstStyle/>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m&lt;-lm(</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dist~speed</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data=cars)</a:t>
            </a:r>
          </a:p>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plot(m)</a:t>
            </a:r>
          </a:p>
        </p:txBody>
      </p:sp>
      <p:pic>
        <p:nvPicPr>
          <p:cNvPr id="8" name="圖片 7"/>
          <p:cNvPicPr>
            <a:picLocks noChangeAspect="1"/>
          </p:cNvPicPr>
          <p:nvPr/>
        </p:nvPicPr>
        <p:blipFill>
          <a:blip r:embed="rId3"/>
          <a:stretch>
            <a:fillRect/>
          </a:stretch>
        </p:blipFill>
        <p:spPr>
          <a:xfrm>
            <a:off x="2121946" y="2364015"/>
            <a:ext cx="3917014" cy="1659100"/>
          </a:xfrm>
          <a:prstGeom prst="rect">
            <a:avLst/>
          </a:prstGeom>
        </p:spPr>
      </p:pic>
      <p:pic>
        <p:nvPicPr>
          <p:cNvPr id="9" name="圖片 8"/>
          <p:cNvPicPr>
            <a:picLocks noChangeAspect="1"/>
          </p:cNvPicPr>
          <p:nvPr/>
        </p:nvPicPr>
        <p:blipFill>
          <a:blip r:embed="rId4"/>
          <a:stretch>
            <a:fillRect/>
          </a:stretch>
        </p:blipFill>
        <p:spPr>
          <a:xfrm>
            <a:off x="6038960" y="2364015"/>
            <a:ext cx="3917012" cy="1659099"/>
          </a:xfrm>
          <a:prstGeom prst="rect">
            <a:avLst/>
          </a:prstGeom>
        </p:spPr>
      </p:pic>
      <p:pic>
        <p:nvPicPr>
          <p:cNvPr id="10" name="圖片 9"/>
          <p:cNvPicPr>
            <a:picLocks noChangeAspect="1"/>
          </p:cNvPicPr>
          <p:nvPr/>
        </p:nvPicPr>
        <p:blipFill>
          <a:blip r:embed="rId5"/>
          <a:stretch>
            <a:fillRect/>
          </a:stretch>
        </p:blipFill>
        <p:spPr>
          <a:xfrm>
            <a:off x="2121946" y="4498893"/>
            <a:ext cx="3917014" cy="1659100"/>
          </a:xfrm>
          <a:prstGeom prst="rect">
            <a:avLst/>
          </a:prstGeom>
        </p:spPr>
      </p:pic>
      <p:pic>
        <p:nvPicPr>
          <p:cNvPr id="11" name="圖片 10"/>
          <p:cNvPicPr>
            <a:picLocks noChangeAspect="1"/>
          </p:cNvPicPr>
          <p:nvPr/>
        </p:nvPicPr>
        <p:blipFill>
          <a:blip r:embed="rId6"/>
          <a:stretch>
            <a:fillRect/>
          </a:stretch>
        </p:blipFill>
        <p:spPr>
          <a:xfrm>
            <a:off x="6038960" y="4446377"/>
            <a:ext cx="4041001" cy="1711616"/>
          </a:xfrm>
          <a:prstGeom prst="rect">
            <a:avLst/>
          </a:prstGeom>
        </p:spPr>
      </p:pic>
      <p:sp>
        <p:nvSpPr>
          <p:cNvPr id="12" name="文字方塊 11"/>
          <p:cNvSpPr txBox="1"/>
          <p:nvPr/>
        </p:nvSpPr>
        <p:spPr>
          <a:xfrm>
            <a:off x="2398887" y="4058729"/>
            <a:ext cx="3640073" cy="646331"/>
          </a:xfrm>
          <a:prstGeom prst="rect">
            <a:avLst/>
          </a:prstGeom>
          <a:noFill/>
        </p:spPr>
        <p:txBody>
          <a:bodyPr wrap="square" rtlCol="0">
            <a:spAutoFit/>
          </a:bodyPr>
          <a:lstStyle/>
          <a:p>
            <a:r>
              <a:rPr lang="zh-TW" altLang="en-US" dirty="0">
                <a:solidFill>
                  <a:schemeClr val="bg1">
                    <a:lumMod val="50000"/>
                  </a:schemeClr>
                </a:solidFill>
                <a:latin typeface="微軟正黑體" panose="020B0604030504040204" pitchFamily="34" charset="-120"/>
                <a:ea typeface="微軟正黑體" panose="020B0604030504040204" pitchFamily="34" charset="-120"/>
              </a:rPr>
              <a:t>誤差服從平均數為</a:t>
            </a:r>
            <a:r>
              <a:rPr lang="en-US" altLang="zh-TW" dirty="0">
                <a:solidFill>
                  <a:schemeClr val="bg1">
                    <a:lumMod val="50000"/>
                  </a:schemeClr>
                </a:solidFill>
                <a:latin typeface="微軟正黑體" panose="020B0604030504040204" pitchFamily="34" charset="-120"/>
                <a:ea typeface="微軟正黑體" panose="020B0604030504040204" pitchFamily="34" charset="-120"/>
              </a:rPr>
              <a:t>0</a:t>
            </a:r>
            <a:r>
              <a:rPr lang="zh-TW" altLang="en-US" dirty="0">
                <a:solidFill>
                  <a:schemeClr val="bg1">
                    <a:lumMod val="50000"/>
                  </a:schemeClr>
                </a:solidFill>
                <a:latin typeface="微軟正黑體" panose="020B0604030504040204" pitchFamily="34" charset="-120"/>
                <a:ea typeface="微軟正黑體" panose="020B0604030504040204" pitchFamily="34" charset="-120"/>
              </a:rPr>
              <a:t>的常態分布</a:t>
            </a:r>
            <a:endParaRPr lang="en-US" altLang="zh-TW" dirty="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dirty="0">
                <a:solidFill>
                  <a:schemeClr val="bg1">
                    <a:lumMod val="50000"/>
                  </a:schemeClr>
                </a:solidFill>
                <a:latin typeface="微軟正黑體" panose="020B0604030504040204" pitchFamily="34" charset="-120"/>
                <a:ea typeface="微軟正黑體" panose="020B0604030504040204" pitchFamily="34" charset="-120"/>
              </a:rPr>
              <a:t>理想狀態：一條斜率為</a:t>
            </a:r>
            <a:r>
              <a:rPr lang="en-US" altLang="zh-TW" dirty="0">
                <a:solidFill>
                  <a:schemeClr val="bg1">
                    <a:lumMod val="50000"/>
                  </a:schemeClr>
                </a:solidFill>
                <a:latin typeface="微軟正黑體" panose="020B0604030504040204" pitchFamily="34" charset="-120"/>
                <a:ea typeface="微軟正黑體" panose="020B0604030504040204" pitchFamily="34" charset="-120"/>
              </a:rPr>
              <a:t>0</a:t>
            </a:r>
            <a:r>
              <a:rPr lang="zh-TW" altLang="en-US" dirty="0">
                <a:solidFill>
                  <a:schemeClr val="bg1">
                    <a:lumMod val="50000"/>
                  </a:schemeClr>
                </a:solidFill>
                <a:latin typeface="微軟正黑體" panose="020B0604030504040204" pitchFamily="34" charset="-120"/>
                <a:ea typeface="微軟正黑體" panose="020B0604030504040204" pitchFamily="34" charset="-120"/>
              </a:rPr>
              <a:t>的直線</a:t>
            </a:r>
          </a:p>
        </p:txBody>
      </p:sp>
      <p:sp>
        <p:nvSpPr>
          <p:cNvPr id="13" name="文字方塊 12"/>
          <p:cNvSpPr txBox="1"/>
          <p:nvPr/>
        </p:nvSpPr>
        <p:spPr>
          <a:xfrm>
            <a:off x="6295697" y="4039628"/>
            <a:ext cx="3640073" cy="646331"/>
          </a:xfrm>
          <a:prstGeom prst="rect">
            <a:avLst/>
          </a:prstGeom>
          <a:noFill/>
        </p:spPr>
        <p:txBody>
          <a:bodyPr wrap="square" rtlCol="0">
            <a:spAutoFit/>
          </a:bodyPr>
          <a:lstStyle/>
          <a:p>
            <a:r>
              <a:rPr lang="zh-TW" altLang="en-US" dirty="0">
                <a:solidFill>
                  <a:schemeClr val="bg1">
                    <a:lumMod val="50000"/>
                  </a:schemeClr>
                </a:solidFill>
                <a:latin typeface="微軟正黑體" panose="020B0604030504040204" pitchFamily="34" charset="-120"/>
                <a:ea typeface="微軟正黑體" panose="020B0604030504040204" pitchFamily="34" charset="-120"/>
              </a:rPr>
              <a:t>查看殘差是否符合常態分布</a:t>
            </a:r>
            <a:endParaRPr lang="en-US" altLang="zh-TW" dirty="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dirty="0">
                <a:solidFill>
                  <a:schemeClr val="bg1">
                    <a:lumMod val="50000"/>
                  </a:schemeClr>
                </a:solidFill>
                <a:latin typeface="微軟正黑體" panose="020B0604030504040204" pitchFamily="34" charset="-120"/>
                <a:ea typeface="微軟正黑體" panose="020B0604030504040204" pitchFamily="34" charset="-120"/>
              </a:rPr>
              <a:t>理想狀態：一條斜率為</a:t>
            </a:r>
            <a:r>
              <a:rPr lang="en-US" altLang="zh-TW" dirty="0">
                <a:solidFill>
                  <a:schemeClr val="bg1">
                    <a:lumMod val="50000"/>
                  </a:schemeClr>
                </a:solidFill>
                <a:latin typeface="微軟正黑體" panose="020B0604030504040204" pitchFamily="34" charset="-120"/>
                <a:ea typeface="微軟正黑體" panose="020B0604030504040204" pitchFamily="34" charset="-120"/>
              </a:rPr>
              <a:t>1</a:t>
            </a:r>
            <a:r>
              <a:rPr lang="zh-TW" altLang="en-US" dirty="0">
                <a:solidFill>
                  <a:schemeClr val="bg1">
                    <a:lumMod val="50000"/>
                  </a:schemeClr>
                </a:solidFill>
                <a:latin typeface="微軟正黑體" panose="020B0604030504040204" pitchFamily="34" charset="-120"/>
                <a:ea typeface="微軟正黑體" panose="020B0604030504040204" pitchFamily="34" charset="-120"/>
              </a:rPr>
              <a:t>的直線</a:t>
            </a:r>
          </a:p>
        </p:txBody>
      </p:sp>
      <p:sp>
        <p:nvSpPr>
          <p:cNvPr id="14" name="文字方塊 13"/>
          <p:cNvSpPr txBox="1"/>
          <p:nvPr/>
        </p:nvSpPr>
        <p:spPr>
          <a:xfrm>
            <a:off x="2398887" y="6193596"/>
            <a:ext cx="3640073" cy="369332"/>
          </a:xfrm>
          <a:prstGeom prst="rect">
            <a:avLst/>
          </a:prstGeom>
          <a:noFill/>
        </p:spPr>
        <p:txBody>
          <a:bodyPr wrap="square" rtlCol="0">
            <a:spAutoFit/>
          </a:bodyPr>
          <a:lstStyle/>
          <a:p>
            <a:r>
              <a:rPr lang="en-US" altLang="zh-TW" dirty="0">
                <a:solidFill>
                  <a:schemeClr val="bg1">
                    <a:lumMod val="50000"/>
                  </a:schemeClr>
                </a:solidFill>
                <a:latin typeface="微軟正黑體" panose="020B0604030504040204" pitchFamily="34" charset="-120"/>
                <a:ea typeface="微軟正黑體" panose="020B0604030504040204" pitchFamily="34" charset="-120"/>
              </a:rPr>
              <a:t>x</a:t>
            </a:r>
            <a:r>
              <a:rPr lang="zh-TW" altLang="en-US" dirty="0">
                <a:solidFill>
                  <a:schemeClr val="bg1">
                    <a:lumMod val="50000"/>
                  </a:schemeClr>
                </a:solidFill>
                <a:latin typeface="微軟正黑體" panose="020B0604030504040204" pitchFamily="34" charset="-120"/>
                <a:ea typeface="微軟正黑體" panose="020B0604030504040204" pitchFamily="34" charset="-120"/>
              </a:rPr>
              <a:t>軸為</a:t>
            </a:r>
            <a:r>
              <a:rPr lang="en-US" altLang="zh-TW" dirty="0">
                <a:solidFill>
                  <a:schemeClr val="bg1">
                    <a:lumMod val="50000"/>
                  </a:schemeClr>
                </a:solidFill>
                <a:latin typeface="微軟正黑體" panose="020B0604030504040204" pitchFamily="34" charset="-120"/>
                <a:ea typeface="微軟正黑體" panose="020B0604030504040204" pitchFamily="34" charset="-120"/>
              </a:rPr>
              <a:t>Y</a:t>
            </a:r>
            <a:r>
              <a:rPr lang="zh-TW" altLang="en-US" dirty="0">
                <a:solidFill>
                  <a:schemeClr val="bg1">
                    <a:lumMod val="50000"/>
                  </a:schemeClr>
                </a:solidFill>
                <a:latin typeface="微軟正黑體" panose="020B0604030504040204" pitchFamily="34" charset="-120"/>
                <a:ea typeface="微軟正黑體" panose="020B0604030504040204" pitchFamily="34" charset="-120"/>
              </a:rPr>
              <a:t>值，</a:t>
            </a:r>
            <a:r>
              <a:rPr lang="en-US" altLang="zh-TW" dirty="0">
                <a:solidFill>
                  <a:schemeClr val="bg1">
                    <a:lumMod val="50000"/>
                  </a:schemeClr>
                </a:solidFill>
                <a:latin typeface="微軟正黑體" panose="020B0604030504040204" pitchFamily="34" charset="-120"/>
                <a:ea typeface="微軟正黑體" panose="020B0604030504040204" pitchFamily="34" charset="-120"/>
              </a:rPr>
              <a:t>Y</a:t>
            </a:r>
            <a:r>
              <a:rPr lang="zh-TW" altLang="en-US" dirty="0">
                <a:solidFill>
                  <a:schemeClr val="bg1">
                    <a:lumMod val="50000"/>
                  </a:schemeClr>
                </a:solidFill>
                <a:latin typeface="微軟正黑體" panose="020B0604030504040204" pitchFamily="34" charset="-120"/>
                <a:ea typeface="微軟正黑體" panose="020B0604030504040204" pitchFamily="34" charset="-120"/>
              </a:rPr>
              <a:t>軸為標準化殘差</a:t>
            </a:r>
          </a:p>
        </p:txBody>
      </p:sp>
      <p:sp>
        <p:nvSpPr>
          <p:cNvPr id="15" name="文字方塊 14"/>
          <p:cNvSpPr txBox="1"/>
          <p:nvPr/>
        </p:nvSpPr>
        <p:spPr>
          <a:xfrm>
            <a:off x="6580292" y="6168132"/>
            <a:ext cx="3640073" cy="646331"/>
          </a:xfrm>
          <a:prstGeom prst="rect">
            <a:avLst/>
          </a:prstGeom>
          <a:noFill/>
        </p:spPr>
        <p:txBody>
          <a:bodyPr wrap="square" rtlCol="0">
            <a:spAutoFit/>
          </a:bodyPr>
          <a:lstStyle/>
          <a:p>
            <a:r>
              <a:rPr lang="zh-TW" altLang="en-US" dirty="0">
                <a:solidFill>
                  <a:schemeClr val="bg1">
                    <a:lumMod val="50000"/>
                  </a:schemeClr>
                </a:solidFill>
                <a:latin typeface="微軟正黑體" panose="020B0604030504040204" pitchFamily="34" charset="-120"/>
                <a:ea typeface="微軟正黑體" panose="020B0604030504040204" pitchFamily="34" charset="-120"/>
              </a:rPr>
              <a:t>右上與右下位置查找對迴歸直線形狀影響很大的點</a:t>
            </a:r>
          </a:p>
        </p:txBody>
      </p:sp>
    </p:spTree>
    <p:extLst>
      <p:ext uri="{BB962C8B-B14F-4D97-AF65-F5344CB8AC3E}">
        <p14:creationId xmlns:p14="http://schemas.microsoft.com/office/powerpoint/2010/main" val="27906084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迴歸直線的視覺化</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27</a:t>
            </a:fld>
            <a:endParaRPr lang="zh-TW" altLang="en-US"/>
          </a:p>
        </p:txBody>
      </p:sp>
      <p:sp>
        <p:nvSpPr>
          <p:cNvPr id="5" name="矩形 4"/>
          <p:cNvSpPr/>
          <p:nvPr/>
        </p:nvSpPr>
        <p:spPr>
          <a:xfrm>
            <a:off x="838200" y="1325880"/>
            <a:ext cx="10515600" cy="1279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資料的散布圖與迴歸直線都可用</a:t>
            </a:r>
            <a:r>
              <a:rPr lang="en-US" altLang="zh-TW" sz="2400" b="1" dirty="0">
                <a:latin typeface="微軟正黑體" panose="020B0604030504040204" pitchFamily="34" charset="-120"/>
                <a:ea typeface="微軟正黑體" panose="020B0604030504040204" pitchFamily="34" charset="-120"/>
              </a:rPr>
              <a:t>plot()</a:t>
            </a:r>
            <a:r>
              <a:rPr lang="zh-TW" altLang="en-US" sz="2400" b="1" dirty="0">
                <a:latin typeface="微軟正黑體" panose="020B0604030504040204" pitchFamily="34" charset="-120"/>
                <a:ea typeface="微軟正黑體" panose="020B0604030504040204" pitchFamily="34" charset="-120"/>
              </a:rPr>
              <a:t>函數繪製，</a:t>
            </a:r>
            <a:r>
              <a:rPr lang="en-US" altLang="zh-TW" sz="2400" b="1" dirty="0" err="1">
                <a:latin typeface="微軟正黑體" panose="020B0604030504040204" pitchFamily="34" charset="-120"/>
                <a:ea typeface="微軟正黑體" panose="020B0604030504040204" pitchFamily="34" charset="-120"/>
              </a:rPr>
              <a:t>coef</a:t>
            </a:r>
            <a:r>
              <a:rPr lang="zh-TW" altLang="en-US" sz="2400" b="1" dirty="0">
                <a:latin typeface="微軟正黑體" panose="020B0604030504040204" pitchFamily="34" charset="-120"/>
                <a:ea typeface="微軟正黑體" panose="020B0604030504040204" pitchFamily="34" charset="-120"/>
              </a:rPr>
              <a:t>函數用於提取線性迴歸模型的截距與斜率，</a:t>
            </a:r>
            <a:r>
              <a:rPr lang="en-US" altLang="zh-TW" sz="2400" b="1" dirty="0" err="1">
                <a:latin typeface="微軟正黑體" panose="020B0604030504040204" pitchFamily="34" charset="-120"/>
                <a:ea typeface="微軟正黑體" panose="020B0604030504040204" pitchFamily="34" charset="-120"/>
              </a:rPr>
              <a:t>abline</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函數用於根據給定截距與斜率繪製直線。</a:t>
            </a:r>
          </a:p>
        </p:txBody>
      </p:sp>
      <p:sp>
        <p:nvSpPr>
          <p:cNvPr id="3" name="矩形 2"/>
          <p:cNvSpPr/>
          <p:nvPr/>
        </p:nvSpPr>
        <p:spPr>
          <a:xfrm>
            <a:off x="468306" y="2651443"/>
            <a:ext cx="5266068" cy="3704907"/>
          </a:xfrm>
          <a:prstGeom prst="rect">
            <a:avLst/>
          </a:prstGeom>
        </p:spPr>
        <p:txBody>
          <a:bodyPr vert="horz" lIns="91440" tIns="45720" rIns="91440" bIns="45720" rtlCol="0">
            <a:normAutofit/>
          </a:bodyPr>
          <a:lstStyle/>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m&lt;-lm(</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dist~speed</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data=cars)</a:t>
            </a:r>
          </a:p>
          <a:p>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plot(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cars$speed,cars$dist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abline</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coef</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a:t>
            </a:r>
          </a:p>
        </p:txBody>
      </p:sp>
      <p:pic>
        <p:nvPicPr>
          <p:cNvPr id="6" name="圖片 5"/>
          <p:cNvPicPr>
            <a:picLocks noChangeAspect="1"/>
          </p:cNvPicPr>
          <p:nvPr/>
        </p:nvPicPr>
        <p:blipFill>
          <a:blip r:embed="rId3"/>
          <a:stretch>
            <a:fillRect/>
          </a:stretch>
        </p:blipFill>
        <p:spPr>
          <a:xfrm>
            <a:off x="2210772" y="3245285"/>
            <a:ext cx="7771428" cy="3476190"/>
          </a:xfrm>
          <a:prstGeom prst="rect">
            <a:avLst/>
          </a:prstGeom>
        </p:spPr>
      </p:pic>
    </p:spTree>
    <p:extLst>
      <p:ext uri="{BB962C8B-B14F-4D97-AF65-F5344CB8AC3E}">
        <p14:creationId xmlns:p14="http://schemas.microsoft.com/office/powerpoint/2010/main" val="23903121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多元迴歸分析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28</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迴歸分析是以一個或一組自變數（解釋變數、預測變項，</a:t>
            </a:r>
            <a:r>
              <a:rPr lang="en-US" altLang="zh-TW" sz="2400" b="1" dirty="0">
                <a:latin typeface="微軟正黑體" panose="020B0604030504040204" pitchFamily="34" charset="-120"/>
                <a:ea typeface="微軟正黑體" panose="020B0604030504040204" pitchFamily="34" charset="-120"/>
              </a:rPr>
              <a:t>Xi</a:t>
            </a:r>
            <a:r>
              <a:rPr lang="zh-TW" altLang="en-US" sz="2400" b="1" dirty="0">
                <a:latin typeface="微軟正黑體" panose="020B0604030504040204" pitchFamily="34" charset="-120"/>
                <a:ea typeface="微軟正黑體" panose="020B0604030504040204" pitchFamily="34" charset="-120"/>
              </a:rPr>
              <a:t>），來預測一個數值性的因變數（依變數、應變數、被預測變項，</a:t>
            </a:r>
            <a:r>
              <a:rPr lang="en-US" altLang="zh-TW" sz="2400" b="1" dirty="0">
                <a:latin typeface="微軟正黑體" panose="020B0604030504040204" pitchFamily="34" charset="-120"/>
                <a:ea typeface="微軟正黑體" panose="020B0604030504040204" pitchFamily="34" charset="-120"/>
              </a:rPr>
              <a:t>Y</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468306" y="2957462"/>
            <a:ext cx="5374556" cy="3398888"/>
          </a:xfrm>
          <a:prstGeom prst="rect">
            <a:avLst/>
          </a:prstGeom>
        </p:spPr>
        <p:txBody>
          <a:bodyPr vert="horz" lIns="91440" tIns="45720" rIns="91440" bIns="45720" rtlCol="0">
            <a:normAutofit fontScale="92500" lnSpcReduction="10000"/>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以</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Sepal.Length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為依變數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(Y)</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以</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Sepal.Width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Petal.Length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Petal.Width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為自變數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(X)</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，進行迴歸分析：</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model &lt;- lm(formula=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Sepal.Length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Sepal.Width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Petal.Length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Petal.Width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data=iris)</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summary(model)</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5842862" y="2957462"/>
            <a:ext cx="6222245" cy="3398888"/>
          </a:xfrm>
          <a:prstGeom prst="rect">
            <a:avLst/>
          </a:prstGeom>
        </p:spPr>
      </p:pic>
    </p:spTree>
    <p:extLst>
      <p:ext uri="{BB962C8B-B14F-4D97-AF65-F5344CB8AC3E}">
        <p14:creationId xmlns:p14="http://schemas.microsoft.com/office/powerpoint/2010/main" val="41023802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迴歸分析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29</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從上面的報表，我們可以獲得以下資訊：</a:t>
            </a:r>
          </a:p>
        </p:txBody>
      </p:sp>
      <p:sp>
        <p:nvSpPr>
          <p:cNvPr id="3" name="矩形 2"/>
          <p:cNvSpPr/>
          <p:nvPr/>
        </p:nvSpPr>
        <p:spPr>
          <a:xfrm>
            <a:off x="340963" y="2957462"/>
            <a:ext cx="11422251"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Sepal.Length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 1.85600 + 0.65084xSepal.Width + 0.70913xPetal.Length -0.55648xPetal.Width</a:t>
            </a: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根據</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p-value</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，三個自變數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(X)</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對</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Y</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都表示顯著。</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R-squared: 0.8586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Adj</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R-squared: 0.8557</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，表示模型預測能力不錯。</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Residual standard error: 0.3145</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196311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b="1" dirty="0">
                <a:solidFill>
                  <a:schemeClr val="bg1">
                    <a:lumMod val="50000"/>
                  </a:schemeClr>
                </a:solidFill>
                <a:latin typeface="微軟正黑體" panose="020B0604030504040204" pitchFamily="34" charset="-120"/>
                <a:ea typeface="微軟正黑體" panose="020B0604030504040204" pitchFamily="34" charset="-120"/>
              </a:rPr>
              <a:t> AI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起手式一：</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語言上手</a:t>
            </a:r>
            <a:br>
              <a:rPr lang="en-US" altLang="zh-TW" b="1" dirty="0">
                <a:solidFill>
                  <a:schemeClr val="bg1">
                    <a:lumMod val="50000"/>
                  </a:schemeClr>
                </a:solidFill>
                <a:latin typeface="微軟正黑體" panose="020B0604030504040204" pitchFamily="34" charset="-120"/>
                <a:ea typeface="微軟正黑體" panose="020B0604030504040204" pitchFamily="34" charset="-120"/>
              </a:rPr>
            </a:br>
            <a:endParaRPr lang="zh-TW" altLang="en-US" dirty="0"/>
          </a:p>
        </p:txBody>
      </p:sp>
      <p:sp>
        <p:nvSpPr>
          <p:cNvPr id="5" name="文字版面配置區 4"/>
          <p:cNvSpPr>
            <a:spLocks noGrp="1"/>
          </p:cNvSpPr>
          <p:nvPr>
            <p:ph type="body" idx="1"/>
          </p:nvPr>
        </p:nvSpPr>
        <p:spPr/>
        <p:txBody>
          <a:bodyPr/>
          <a:lstStyle/>
          <a:p>
            <a:r>
              <a:rPr lang="en-US" altLang="zh-TW" b="1" dirty="0">
                <a:solidFill>
                  <a:schemeClr val="bg1">
                    <a:lumMod val="50000"/>
                  </a:schemeClr>
                </a:solidFill>
                <a:latin typeface="微軟正黑體" panose="020B0604030504040204" pitchFamily="34" charset="-120"/>
                <a:ea typeface="微軟正黑體" panose="020B0604030504040204" pitchFamily="34" charset="-120"/>
              </a:rPr>
              <a:t>AI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資料科學專業人才養成班  基礎課程</a:t>
            </a:r>
            <a:endParaRPr lang="zh-TW" altLang="en-US" dirty="0"/>
          </a:p>
        </p:txBody>
      </p:sp>
      <p:sp>
        <p:nvSpPr>
          <p:cNvPr id="3" name="投影片編號版面配置區 2"/>
          <p:cNvSpPr>
            <a:spLocks noGrp="1"/>
          </p:cNvSpPr>
          <p:nvPr>
            <p:ph type="sldNum" sz="quarter" idx="12"/>
          </p:nvPr>
        </p:nvSpPr>
        <p:spPr/>
        <p:txBody>
          <a:bodyPr/>
          <a:lstStyle/>
          <a:p>
            <a:fld id="{85D669CA-1A0D-4340-9B49-0195C4708948}" type="slidenum">
              <a:rPr lang="zh-TW" altLang="en-US" smtClean="0"/>
              <a:t>3</a:t>
            </a:fld>
            <a:endParaRPr lang="zh-TW" altLang="en-US"/>
          </a:p>
        </p:txBody>
      </p:sp>
    </p:spTree>
    <p:extLst>
      <p:ext uri="{BB962C8B-B14F-4D97-AF65-F5344CB8AC3E}">
        <p14:creationId xmlns:p14="http://schemas.microsoft.com/office/powerpoint/2010/main" val="40703022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殘差基本假設</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30</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建立出一個線性迴歸時，必須要確認其殘差</a:t>
            </a:r>
            <a:r>
              <a:rPr lang="en-US" altLang="zh-TW" sz="2400" b="1" dirty="0">
                <a:latin typeface="微軟正黑體" panose="020B0604030504040204" pitchFamily="34" charset="-120"/>
                <a:ea typeface="微軟正黑體" panose="020B0604030504040204" pitchFamily="34" charset="-120"/>
              </a:rPr>
              <a:t>(residual)</a:t>
            </a:r>
            <a:r>
              <a:rPr lang="zh-TW" altLang="en-US" sz="2400" b="1" dirty="0">
                <a:latin typeface="微軟正黑體" panose="020B0604030504040204" pitchFamily="34" charset="-120"/>
                <a:ea typeface="微軟正黑體" panose="020B0604030504040204" pitchFamily="34" charset="-120"/>
              </a:rPr>
              <a:t>是否符合下面三個假設：</a:t>
            </a:r>
          </a:p>
        </p:txBody>
      </p:sp>
      <p:sp>
        <p:nvSpPr>
          <p:cNvPr id="3" name="矩形 2"/>
          <p:cNvSpPr/>
          <p:nvPr/>
        </p:nvSpPr>
        <p:spPr>
          <a:xfrm>
            <a:off x="340963" y="2957462"/>
            <a:ext cx="11422251"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常態性</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(Normality)</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獨立性</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(Independence)</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變異數同質性</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(Homogeneity of Variance)</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88476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殘差基本假設</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31</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建立出一個線性迴歸時，必須要確認其殘差</a:t>
            </a:r>
            <a:r>
              <a:rPr lang="en-US" altLang="zh-TW" sz="2400" b="1" dirty="0">
                <a:latin typeface="微軟正黑體" panose="020B0604030504040204" pitchFamily="34" charset="-120"/>
                <a:ea typeface="微軟正黑體" panose="020B0604030504040204" pitchFamily="34" charset="-120"/>
              </a:rPr>
              <a:t>(residual)</a:t>
            </a:r>
            <a:r>
              <a:rPr lang="zh-TW" altLang="en-US" sz="2400" b="1" dirty="0">
                <a:latin typeface="微軟正黑體" panose="020B0604030504040204" pitchFamily="34" charset="-120"/>
                <a:ea typeface="微軟正黑體" panose="020B0604030504040204" pitchFamily="34" charset="-120"/>
              </a:rPr>
              <a:t>是否符合下面三個假設：</a:t>
            </a:r>
          </a:p>
        </p:txBody>
      </p:sp>
      <p:sp>
        <p:nvSpPr>
          <p:cNvPr id="3" name="矩形 2"/>
          <p:cNvSpPr/>
          <p:nvPr/>
        </p:nvSpPr>
        <p:spPr>
          <a:xfrm>
            <a:off x="340963" y="2957462"/>
            <a:ext cx="11422251"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1</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、從迴歸模型中找到殘差的值，可以使用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names()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函式，查看模型內具有的資訊：</a:t>
            </a:r>
          </a:p>
        </p:txBody>
      </p:sp>
      <p:pic>
        <p:nvPicPr>
          <p:cNvPr id="6" name="圖片 5"/>
          <p:cNvPicPr>
            <a:picLocks noChangeAspect="1"/>
          </p:cNvPicPr>
          <p:nvPr/>
        </p:nvPicPr>
        <p:blipFill>
          <a:blip r:embed="rId3"/>
          <a:stretch>
            <a:fillRect/>
          </a:stretch>
        </p:blipFill>
        <p:spPr>
          <a:xfrm>
            <a:off x="1384595" y="3553644"/>
            <a:ext cx="7439025" cy="1771650"/>
          </a:xfrm>
          <a:prstGeom prst="rect">
            <a:avLst/>
          </a:prstGeom>
        </p:spPr>
      </p:pic>
    </p:spTree>
    <p:extLst>
      <p:ext uri="{BB962C8B-B14F-4D97-AF65-F5344CB8AC3E}">
        <p14:creationId xmlns:p14="http://schemas.microsoft.com/office/powerpoint/2010/main" val="40190836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殘差基本假設</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32</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建立出一個線性迴歸時，必須要確認其殘差</a:t>
            </a:r>
            <a:r>
              <a:rPr lang="en-US" altLang="zh-TW" sz="2400" b="1" dirty="0">
                <a:latin typeface="微軟正黑體" panose="020B0604030504040204" pitchFamily="34" charset="-120"/>
                <a:ea typeface="微軟正黑體" panose="020B0604030504040204" pitchFamily="34" charset="-120"/>
              </a:rPr>
              <a:t>(residual)</a:t>
            </a:r>
            <a:r>
              <a:rPr lang="zh-TW" altLang="en-US" sz="2400" b="1" dirty="0">
                <a:latin typeface="微軟正黑體" panose="020B0604030504040204" pitchFamily="34" charset="-120"/>
                <a:ea typeface="微軟正黑體" panose="020B0604030504040204" pitchFamily="34" charset="-120"/>
              </a:rPr>
              <a:t>是否符合下面三個假設：</a:t>
            </a:r>
          </a:p>
        </p:txBody>
      </p:sp>
      <p:sp>
        <p:nvSpPr>
          <p:cNvPr id="3" name="矩形 2"/>
          <p:cNvSpPr/>
          <p:nvPr/>
        </p:nvSpPr>
        <p:spPr>
          <a:xfrm>
            <a:off x="340963" y="2957462"/>
            <a:ext cx="11422251"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2</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residuals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就是指殘差的值</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(coefficients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代表係數</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，因此我們可以取出來後進行上面三個假設的檢定：</a:t>
            </a:r>
          </a:p>
        </p:txBody>
      </p:sp>
      <p:pic>
        <p:nvPicPr>
          <p:cNvPr id="7" name="圖片 6"/>
          <p:cNvPicPr>
            <a:picLocks noChangeAspect="1"/>
          </p:cNvPicPr>
          <p:nvPr/>
        </p:nvPicPr>
        <p:blipFill rotWithShape="1">
          <a:blip r:embed="rId3"/>
          <a:srcRect b="27686"/>
          <a:stretch/>
        </p:blipFill>
        <p:spPr>
          <a:xfrm>
            <a:off x="2362200" y="3432124"/>
            <a:ext cx="7467600" cy="3030669"/>
          </a:xfrm>
          <a:prstGeom prst="rect">
            <a:avLst/>
          </a:prstGeom>
        </p:spPr>
      </p:pic>
    </p:spTree>
    <p:extLst>
      <p:ext uri="{BB962C8B-B14F-4D97-AF65-F5344CB8AC3E}">
        <p14:creationId xmlns:p14="http://schemas.microsoft.com/office/powerpoint/2010/main" val="2644594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殘差基本假設</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33</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建立出一個線性迴歸時，必須要確認其殘差</a:t>
            </a:r>
            <a:r>
              <a:rPr lang="en-US" altLang="zh-TW" sz="2400" b="1" dirty="0">
                <a:latin typeface="微軟正黑體" panose="020B0604030504040204" pitchFamily="34" charset="-120"/>
                <a:ea typeface="微軟正黑體" panose="020B0604030504040204" pitchFamily="34" charset="-120"/>
              </a:rPr>
              <a:t>(residual)</a:t>
            </a:r>
            <a:r>
              <a:rPr lang="zh-TW" altLang="en-US" sz="2400" b="1" dirty="0">
                <a:latin typeface="微軟正黑體" panose="020B0604030504040204" pitchFamily="34" charset="-120"/>
                <a:ea typeface="微軟正黑體" panose="020B0604030504040204" pitchFamily="34" charset="-120"/>
              </a:rPr>
              <a:t>是否符合下面三個假設：</a:t>
            </a:r>
          </a:p>
        </p:txBody>
      </p:sp>
      <p:sp>
        <p:nvSpPr>
          <p:cNvPr id="3" name="矩形 2"/>
          <p:cNvSpPr/>
          <p:nvPr/>
        </p:nvSpPr>
        <p:spPr>
          <a:xfrm>
            <a:off x="340964" y="2957462"/>
            <a:ext cx="5501897"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3</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、常態性假設</a:t>
            </a: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shapiro.test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函式可以用來檢驗殘差的常態性：</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虛無假設</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殘差服從常態分配</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因為</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p-value &gt; 0.05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，代表無法拒絕</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p>
        </p:txBody>
      </p:sp>
      <p:pic>
        <p:nvPicPr>
          <p:cNvPr id="6" name="圖片 5"/>
          <p:cNvPicPr>
            <a:picLocks noChangeAspect="1"/>
          </p:cNvPicPr>
          <p:nvPr/>
        </p:nvPicPr>
        <p:blipFill rotWithShape="1">
          <a:blip r:embed="rId3"/>
          <a:srcRect l="1208"/>
          <a:stretch/>
        </p:blipFill>
        <p:spPr>
          <a:xfrm>
            <a:off x="511444" y="3933774"/>
            <a:ext cx="4514699" cy="969774"/>
          </a:xfrm>
          <a:prstGeom prst="rect">
            <a:avLst/>
          </a:prstGeom>
        </p:spPr>
      </p:pic>
      <p:sp>
        <p:nvSpPr>
          <p:cNvPr id="8" name="矩形 7"/>
          <p:cNvSpPr/>
          <p:nvPr/>
        </p:nvSpPr>
        <p:spPr>
          <a:xfrm>
            <a:off x="6307812" y="2957462"/>
            <a:ext cx="5501897"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4</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、獨立性假設</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檢驗殘差的獨立性，需要使用套件</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car</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中的</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durbinWatsonTest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函式：</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虛無假設</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殘差間相互獨立</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因為</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p-value &gt; 0.05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，代表不會拒絕</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p>
        </p:txBody>
      </p:sp>
      <p:pic>
        <p:nvPicPr>
          <p:cNvPr id="9" name="圖片 8"/>
          <p:cNvPicPr>
            <a:picLocks noChangeAspect="1"/>
          </p:cNvPicPr>
          <p:nvPr/>
        </p:nvPicPr>
        <p:blipFill>
          <a:blip r:embed="rId4"/>
          <a:stretch>
            <a:fillRect/>
          </a:stretch>
        </p:blipFill>
        <p:spPr>
          <a:xfrm>
            <a:off x="6307812" y="4315741"/>
            <a:ext cx="4276536" cy="789333"/>
          </a:xfrm>
          <a:prstGeom prst="rect">
            <a:avLst/>
          </a:prstGeom>
        </p:spPr>
      </p:pic>
    </p:spTree>
    <p:extLst>
      <p:ext uri="{BB962C8B-B14F-4D97-AF65-F5344CB8AC3E}">
        <p14:creationId xmlns:p14="http://schemas.microsoft.com/office/powerpoint/2010/main" val="9424686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殘差基本假設</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34</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建立出一個線性迴歸時，必須要確認其殘差</a:t>
            </a:r>
            <a:r>
              <a:rPr lang="en-US" altLang="zh-TW" sz="2400" b="1" dirty="0">
                <a:latin typeface="微軟正黑體" panose="020B0604030504040204" pitchFamily="34" charset="-120"/>
                <a:ea typeface="微軟正黑體" panose="020B0604030504040204" pitchFamily="34" charset="-120"/>
              </a:rPr>
              <a:t>(residual)</a:t>
            </a:r>
            <a:r>
              <a:rPr lang="zh-TW" altLang="en-US" sz="2400" b="1" dirty="0">
                <a:latin typeface="微軟正黑體" panose="020B0604030504040204" pitchFamily="34" charset="-120"/>
                <a:ea typeface="微軟正黑體" panose="020B0604030504040204" pitchFamily="34" charset="-120"/>
              </a:rPr>
              <a:t>是否符合下面三個假設：</a:t>
            </a:r>
          </a:p>
        </p:txBody>
      </p:sp>
      <p:sp>
        <p:nvSpPr>
          <p:cNvPr id="3" name="矩形 2"/>
          <p:cNvSpPr/>
          <p:nvPr/>
        </p:nvSpPr>
        <p:spPr>
          <a:xfrm>
            <a:off x="340964" y="2957461"/>
            <a:ext cx="5501897" cy="3900539"/>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、變異數同質性假設</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檢驗殘差的變異數同質性，需要使用套件</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car</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中的</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ncvTest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函式：：</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虛無假設</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殘差變異數具有同質性</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因為</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p-value &lt; 0.05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，代表拒絕</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這表示上面的線性模型無法使用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8" name="矩形 7"/>
          <p:cNvSpPr/>
          <p:nvPr/>
        </p:nvSpPr>
        <p:spPr>
          <a:xfrm>
            <a:off x="6307812" y="2957462"/>
            <a:ext cx="5501897" cy="390053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6</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、預測</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將一筆新的觀測值，輸入</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Sepal.Width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Petal.Length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Petal.Width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，就可以用建好的迴歸模型，預測出</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Sepal.Length</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的值，這時使用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predict()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函式：</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new.iris</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&lt;-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data.frame</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Sepal.Width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=3.456,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Petal.Length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=1.535,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Petal.Width</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=0.341)</a:t>
            </a:r>
          </a:p>
          <a:p>
            <a:pPr>
              <a:lnSpc>
                <a:spcPct val="120000"/>
              </a:lnSpc>
              <a:spcBef>
                <a:spcPts val="1000"/>
              </a:spcBef>
              <a:buFont typeface="Arial" panose="020B0604020202020204" pitchFamily="34" charset="0"/>
              <a:buNone/>
            </a:pP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new.iris</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predict(model, </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new.iris</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a:stretch>
            <a:fillRect/>
          </a:stretch>
        </p:blipFill>
        <p:spPr>
          <a:xfrm>
            <a:off x="340964" y="4314006"/>
            <a:ext cx="4724434" cy="791068"/>
          </a:xfrm>
          <a:prstGeom prst="rect">
            <a:avLst/>
          </a:prstGeom>
        </p:spPr>
      </p:pic>
    </p:spTree>
    <p:extLst>
      <p:ext uri="{BB962C8B-B14F-4D97-AF65-F5344CB8AC3E}">
        <p14:creationId xmlns:p14="http://schemas.microsoft.com/office/powerpoint/2010/main" val="21928359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變異數分析</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35</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視覺化圖表顯示三個品種鳶尾花的</a:t>
            </a:r>
            <a:r>
              <a:rPr lang="en-US" altLang="zh-TW" sz="2400" b="1" dirty="0" err="1">
                <a:latin typeface="微軟正黑體" panose="020B0604030504040204" pitchFamily="34" charset="-120"/>
                <a:ea typeface="微軟正黑體" panose="020B0604030504040204" pitchFamily="34" charset="-120"/>
              </a:rPr>
              <a:t>Petal.Width</a:t>
            </a:r>
            <a:r>
              <a:rPr lang="zh-TW" altLang="en-US" sz="2400" b="1" dirty="0">
                <a:latin typeface="微軟正黑體" panose="020B0604030504040204" pitchFamily="34" charset="-120"/>
                <a:ea typeface="微軟正黑體" panose="020B0604030504040204" pitchFamily="34" charset="-120"/>
              </a:rPr>
              <a:t>或</a:t>
            </a:r>
            <a:r>
              <a:rPr lang="en-US" altLang="zh-TW" sz="2400" b="1" dirty="0" err="1">
                <a:latin typeface="微軟正黑體" panose="020B0604030504040204" pitchFamily="34" charset="-120"/>
                <a:ea typeface="微軟正黑體" panose="020B0604030504040204" pitchFamily="34" charset="-120"/>
              </a:rPr>
              <a:t>Petal.Length</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平均數</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可能有差異。要進一步地確認，需要用變異數分析</a:t>
            </a:r>
            <a:r>
              <a:rPr lang="en-US" altLang="zh-TW" sz="2400" b="1" dirty="0">
                <a:latin typeface="微軟正黑體" panose="020B0604030504040204" pitchFamily="34" charset="-120"/>
                <a:ea typeface="微軟正黑體" panose="020B0604030504040204" pitchFamily="34" charset="-120"/>
              </a:rPr>
              <a:t>(ANOVA)</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340963" y="2957462"/>
            <a:ext cx="11422251"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假設檢定的對應</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和</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H1</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分別如下：</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H0: </a:t>
            </a:r>
            <a:r>
              <a:rPr lang="el-GR" altLang="zh-TW" sz="2000" dirty="0">
                <a:solidFill>
                  <a:schemeClr val="bg1">
                    <a:lumMod val="50000"/>
                  </a:schemeClr>
                </a:solidFill>
                <a:latin typeface="微軟正黑體" panose="020B0604030504040204" pitchFamily="34" charset="-120"/>
                <a:ea typeface="微軟正黑體" panose="020B0604030504040204" pitchFamily="34" charset="-120"/>
              </a:rPr>
              <a:t>μ(</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Setosa</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 </a:t>
            </a:r>
            <a:r>
              <a:rPr lang="el-GR" altLang="zh-TW" sz="2000" dirty="0">
                <a:solidFill>
                  <a:schemeClr val="bg1">
                    <a:lumMod val="50000"/>
                  </a:schemeClr>
                </a:solidFill>
                <a:latin typeface="微軟正黑體" panose="020B0604030504040204" pitchFamily="34" charset="-120"/>
                <a:ea typeface="微軟正黑體" panose="020B0604030504040204" pitchFamily="34" charset="-120"/>
              </a:rPr>
              <a:t>μ(</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Versicolor) = </a:t>
            </a:r>
            <a:r>
              <a:rPr lang="el-GR" altLang="zh-TW" sz="2000" dirty="0">
                <a:solidFill>
                  <a:schemeClr val="bg1">
                    <a:lumMod val="50000"/>
                  </a:schemeClr>
                </a:solidFill>
                <a:latin typeface="微軟正黑體" panose="020B0604030504040204" pitchFamily="34" charset="-120"/>
                <a:ea typeface="微軟正黑體" panose="020B0604030504040204" pitchFamily="34" charset="-120"/>
              </a:rPr>
              <a:t>μ(</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Virginica</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p>
          <a:p>
            <a:pPr>
              <a:lnSpc>
                <a:spcPct val="120000"/>
              </a:lnSpc>
              <a:spcBef>
                <a:spcPts val="1000"/>
              </a:spcBef>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H1: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至少有一種平均數和其他品種不相等</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p-value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遠小於</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0.05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表示不同品種間確實有顯著差異。</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5750679" y="2667000"/>
            <a:ext cx="10390474" cy="4243438"/>
          </a:xfrm>
          <a:prstGeom prst="rect">
            <a:avLst/>
          </a:prstGeom>
        </p:spPr>
      </p:pic>
    </p:spTree>
    <p:extLst>
      <p:ext uri="{BB962C8B-B14F-4D97-AF65-F5344CB8AC3E}">
        <p14:creationId xmlns:p14="http://schemas.microsoft.com/office/powerpoint/2010/main" val="8146230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5D669CA-1A0D-4340-9B49-0195C4708948}" type="slidenum">
              <a:rPr lang="zh-TW" altLang="en-US" smtClean="0"/>
              <a:pPr/>
              <a:t>36</a:t>
            </a:fld>
            <a:endParaRPr lang="zh-TW" altLang="en-US"/>
          </a:p>
        </p:txBody>
      </p:sp>
      <p:sp>
        <p:nvSpPr>
          <p:cNvPr id="13" name="標題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 資料分析學習路徑</a:t>
            </a:r>
          </a:p>
        </p:txBody>
      </p:sp>
      <p:pic>
        <p:nvPicPr>
          <p:cNvPr id="1026" name="Picture 2" descr="You Are Here PNG HD Transparent You Are Here HD.PNG Images. | Pl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1849" y="1690053"/>
            <a:ext cx="1065213" cy="1065213"/>
          </a:xfrm>
          <a:prstGeom prst="rect">
            <a:avLst/>
          </a:prstGeom>
          <a:noFill/>
          <a:extLst>
            <a:ext uri="{909E8E84-426E-40DD-AFC4-6F175D3DCCD1}">
              <a14:hiddenFill xmlns:a14="http://schemas.microsoft.com/office/drawing/2010/main">
                <a:solidFill>
                  <a:srgbClr val="FFFFFF"/>
                </a:solidFill>
              </a14:hiddenFill>
            </a:ext>
          </a:extLst>
        </p:spPr>
      </p:pic>
      <p:sp>
        <p:nvSpPr>
          <p:cNvPr id="14" name="圓角矩形 13"/>
          <p:cNvSpPr/>
          <p:nvPr/>
        </p:nvSpPr>
        <p:spPr>
          <a:xfrm>
            <a:off x="32004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學會安裝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與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Studio</a:t>
            </a:r>
            <a:endParaRPr lang="zh-TW" altLang="en-US"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5" name="圓角矩形 14"/>
          <p:cNvSpPr/>
          <p:nvPr/>
        </p:nvSpPr>
        <p:spPr>
          <a:xfrm>
            <a:off x="178743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認識</a:t>
            </a:r>
            <a:endParaRPr lang="en-US" altLang="zh-TW"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函式</a:t>
            </a:r>
          </a:p>
        </p:txBody>
      </p:sp>
      <p:sp>
        <p:nvSpPr>
          <p:cNvPr id="16" name="圓角矩形 15"/>
          <p:cNvSpPr/>
          <p:nvPr/>
        </p:nvSpPr>
        <p:spPr>
          <a:xfrm>
            <a:off x="3254828"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資料處理</a:t>
            </a:r>
          </a:p>
        </p:txBody>
      </p:sp>
      <p:sp>
        <p:nvSpPr>
          <p:cNvPr id="17" name="圓角矩形 16"/>
          <p:cNvSpPr/>
          <p:nvPr/>
        </p:nvSpPr>
        <p:spPr>
          <a:xfrm>
            <a:off x="4722222"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資料分析</a:t>
            </a:r>
          </a:p>
        </p:txBody>
      </p:sp>
      <p:sp>
        <p:nvSpPr>
          <p:cNvPr id="18" name="圓角矩形 17"/>
          <p:cNvSpPr/>
          <p:nvPr/>
        </p:nvSpPr>
        <p:spPr>
          <a:xfrm>
            <a:off x="6189616"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假設檢定</a:t>
            </a:r>
          </a:p>
        </p:txBody>
      </p:sp>
      <p:sp>
        <p:nvSpPr>
          <p:cNvPr id="19" name="圓角矩形 18"/>
          <p:cNvSpPr/>
          <p:nvPr/>
        </p:nvSpPr>
        <p:spPr>
          <a:xfrm>
            <a:off x="765701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關聯式規則與決策樹</a:t>
            </a:r>
          </a:p>
        </p:txBody>
      </p:sp>
      <p:sp>
        <p:nvSpPr>
          <p:cNvPr id="20" name="圓角矩形 19"/>
          <p:cNvSpPr/>
          <p:nvPr/>
        </p:nvSpPr>
        <p:spPr>
          <a:xfrm>
            <a:off x="912440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類神經網路</a:t>
            </a:r>
          </a:p>
        </p:txBody>
      </p:sp>
      <p:sp>
        <p:nvSpPr>
          <p:cNvPr id="21" name="圓角矩形 20"/>
          <p:cNvSpPr/>
          <p:nvPr/>
        </p:nvSpPr>
        <p:spPr>
          <a:xfrm>
            <a:off x="1059180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分群分析</a:t>
            </a:r>
          </a:p>
        </p:txBody>
      </p:sp>
    </p:spTree>
    <p:extLst>
      <p:ext uri="{BB962C8B-B14F-4D97-AF65-F5344CB8AC3E}">
        <p14:creationId xmlns:p14="http://schemas.microsoft.com/office/powerpoint/2010/main" val="18919928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37</a:t>
            </a:fld>
            <a:endParaRPr lang="zh-TW" altLang="en-US"/>
          </a:p>
        </p:txBody>
      </p:sp>
      <p:pic>
        <p:nvPicPr>
          <p:cNvPr id="5" name="圖片 4"/>
          <p:cNvPicPr>
            <a:picLocks noChangeAspect="1"/>
          </p:cNvPicPr>
          <p:nvPr/>
        </p:nvPicPr>
        <p:blipFill rotWithShape="1">
          <a:blip r:embed="rId2"/>
          <a:srcRect b="23729"/>
          <a:stretch/>
        </p:blipFill>
        <p:spPr>
          <a:xfrm>
            <a:off x="0" y="0"/>
            <a:ext cx="12192000" cy="6858000"/>
          </a:xfrm>
          <a:prstGeom prst="rect">
            <a:avLst/>
          </a:prstGeom>
        </p:spPr>
      </p:pic>
      <p:sp>
        <p:nvSpPr>
          <p:cNvPr id="6" name="矩形 5"/>
          <p:cNvSpPr/>
          <p:nvPr/>
        </p:nvSpPr>
        <p:spPr>
          <a:xfrm>
            <a:off x="1332854" y="697424"/>
            <a:ext cx="9577953" cy="11282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4800" dirty="0">
                <a:latin typeface="微軟正黑體" panose="020B0604030504040204" pitchFamily="34" charset="-120"/>
                <a:ea typeface="微軟正黑體" panose="020B0604030504040204" pitchFamily="34" charset="-120"/>
              </a:rPr>
              <a:t>利用鐵達尼號資料練習機器學習</a:t>
            </a:r>
          </a:p>
        </p:txBody>
      </p:sp>
      <p:sp>
        <p:nvSpPr>
          <p:cNvPr id="7" name="矩形 6"/>
          <p:cNvSpPr/>
          <p:nvPr/>
        </p:nvSpPr>
        <p:spPr>
          <a:xfrm>
            <a:off x="0" y="6393696"/>
            <a:ext cx="4989251" cy="369332"/>
          </a:xfrm>
          <a:prstGeom prst="rect">
            <a:avLst/>
          </a:prstGeom>
        </p:spPr>
        <p:txBody>
          <a:bodyPr wrap="none">
            <a:spAutoFit/>
          </a:bodyPr>
          <a:lstStyle/>
          <a:p>
            <a:r>
              <a:rPr lang="en-US" altLang="zh-TW" b="1" dirty="0">
                <a:solidFill>
                  <a:srgbClr val="FFFF00"/>
                </a:solidFill>
              </a:rPr>
              <a:t>https://www.youtube.com/watch?v=-pnJBy-m1xg</a:t>
            </a:r>
            <a:endParaRPr lang="zh-TW" altLang="en-US" b="1" dirty="0">
              <a:solidFill>
                <a:srgbClr val="FFFF00"/>
              </a:solidFill>
            </a:endParaRPr>
          </a:p>
        </p:txBody>
      </p:sp>
      <p:sp>
        <p:nvSpPr>
          <p:cNvPr id="8" name="矩形 7"/>
          <p:cNvSpPr/>
          <p:nvPr/>
        </p:nvSpPr>
        <p:spPr>
          <a:xfrm>
            <a:off x="1332853" y="1835031"/>
            <a:ext cx="9577953" cy="707886"/>
          </a:xfrm>
          <a:prstGeom prst="rect">
            <a:avLst/>
          </a:prstGeom>
        </p:spPr>
        <p:txBody>
          <a:bodyPr wrap="square">
            <a:spAutoFit/>
          </a:bodyPr>
          <a:lstStyle/>
          <a:p>
            <a:r>
              <a:rPr lang="zh-TW" altLang="en-US" sz="2000" b="1" dirty="0">
                <a:solidFill>
                  <a:schemeClr val="bg1">
                    <a:lumMod val="50000"/>
                  </a:schemeClr>
                </a:solidFill>
                <a:latin typeface="微軟正黑體" panose="020B0604030504040204" pitchFamily="34" charset="-120"/>
                <a:ea typeface="微軟正黑體" panose="020B0604030504040204" pitchFamily="34" charset="-120"/>
              </a:rPr>
              <a:t>這是一場發生在 </a:t>
            </a:r>
            <a:r>
              <a:rPr lang="en-US" altLang="zh-TW" sz="2000" b="1" dirty="0">
                <a:solidFill>
                  <a:schemeClr val="bg1">
                    <a:lumMod val="50000"/>
                  </a:schemeClr>
                </a:solidFill>
                <a:latin typeface="微軟正黑體" panose="020B0604030504040204" pitchFamily="34" charset="-120"/>
                <a:ea typeface="微軟正黑體" panose="020B0604030504040204" pitchFamily="34" charset="-120"/>
              </a:rPr>
              <a:t>1912 </a:t>
            </a:r>
            <a:r>
              <a:rPr lang="zh-TW" altLang="en-US" sz="2000" b="1" dirty="0">
                <a:solidFill>
                  <a:schemeClr val="bg1">
                    <a:lumMod val="50000"/>
                  </a:schemeClr>
                </a:solidFill>
                <a:latin typeface="微軟正黑體" panose="020B0604030504040204" pitchFamily="34" charset="-120"/>
                <a:ea typeface="微軟正黑體" panose="020B0604030504040204" pitchFamily="34" charset="-120"/>
              </a:rPr>
              <a:t>年的災難，這場災難波及到的乘客和機組成員共 </a:t>
            </a:r>
            <a:r>
              <a:rPr lang="en-US" altLang="zh-TW" sz="2000" b="1" dirty="0">
                <a:solidFill>
                  <a:schemeClr val="bg1">
                    <a:lumMod val="50000"/>
                  </a:schemeClr>
                </a:solidFill>
                <a:latin typeface="微軟正黑體" panose="020B0604030504040204" pitchFamily="34" charset="-120"/>
                <a:ea typeface="微軟正黑體" panose="020B0604030504040204" pitchFamily="34" charset="-120"/>
              </a:rPr>
              <a:t>2224 </a:t>
            </a:r>
            <a:r>
              <a:rPr lang="zh-TW" altLang="en-US" sz="2000" b="1" dirty="0">
                <a:solidFill>
                  <a:schemeClr val="bg1">
                    <a:lumMod val="50000"/>
                  </a:schemeClr>
                </a:solidFill>
                <a:latin typeface="微軟正黑體" panose="020B0604030504040204" pitchFamily="34" charset="-120"/>
                <a:ea typeface="微軟正黑體" panose="020B0604030504040204" pitchFamily="34" charset="-120"/>
              </a:rPr>
              <a:t>人，其中 </a:t>
            </a:r>
            <a:r>
              <a:rPr lang="en-US" altLang="zh-TW" sz="2000" b="1" dirty="0">
                <a:solidFill>
                  <a:schemeClr val="bg1">
                    <a:lumMod val="50000"/>
                  </a:schemeClr>
                </a:solidFill>
                <a:latin typeface="微軟正黑體" panose="020B0604030504040204" pitchFamily="34" charset="-120"/>
                <a:ea typeface="微軟正黑體" panose="020B0604030504040204" pitchFamily="34" charset="-120"/>
              </a:rPr>
              <a:t>1502 </a:t>
            </a:r>
            <a:r>
              <a:rPr lang="zh-TW" altLang="en-US" sz="2000" b="1" dirty="0">
                <a:solidFill>
                  <a:schemeClr val="bg1">
                    <a:lumMod val="50000"/>
                  </a:schemeClr>
                </a:solidFill>
                <a:latin typeface="微軟正黑體" panose="020B0604030504040204" pitchFamily="34" charset="-120"/>
                <a:ea typeface="微軟正黑體" panose="020B0604030504040204" pitchFamily="34" charset="-120"/>
              </a:rPr>
              <a:t>人遇難死亡。</a:t>
            </a:r>
          </a:p>
        </p:txBody>
      </p:sp>
    </p:spTree>
    <p:extLst>
      <p:ext uri="{BB962C8B-B14F-4D97-AF65-F5344CB8AC3E}">
        <p14:creationId xmlns:p14="http://schemas.microsoft.com/office/powerpoint/2010/main" val="3599233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latin typeface="微軟正黑體" panose="020B0604030504040204" pitchFamily="34" charset="-120"/>
                <a:ea typeface="微軟正黑體" panose="020B0604030504040204" pitchFamily="34" charset="-120"/>
              </a:rPr>
              <a:t>如果你</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妳搭上鐵達尼號，會活著回來嗎？</a:t>
            </a:r>
          </a:p>
        </p:txBody>
      </p:sp>
      <p:sp>
        <p:nvSpPr>
          <p:cNvPr id="3" name="內容版面配置區 2"/>
          <p:cNvSpPr>
            <a:spLocks noGrp="1"/>
          </p:cNvSpPr>
          <p:nvPr>
            <p:ph idx="1"/>
          </p:nvPr>
        </p:nvSpPr>
        <p:spPr/>
        <p:txBody>
          <a:bodyPr>
            <a:normAutofit/>
          </a:bodyPr>
          <a:lstStyle/>
          <a:p>
            <a:r>
              <a:rPr lang="en-US" altLang="zh-TW" dirty="0">
                <a:hlinkClick r:id="rId3"/>
              </a:rPr>
              <a:t>http://demos.datasciencedojo.com/demo/titanic/</a:t>
            </a:r>
            <a:endParaRPr lang="en-US" altLang="zh-TW" dirty="0"/>
          </a:p>
          <a:p>
            <a:endParaRPr lang="zh-TW" altLang="en-US" dirty="0"/>
          </a:p>
        </p:txBody>
      </p:sp>
      <p:pic>
        <p:nvPicPr>
          <p:cNvPr id="4" name="圖片 3"/>
          <p:cNvPicPr>
            <a:picLocks noChangeAspect="1"/>
          </p:cNvPicPr>
          <p:nvPr/>
        </p:nvPicPr>
        <p:blipFill>
          <a:blip r:embed="rId4"/>
          <a:stretch>
            <a:fillRect/>
          </a:stretch>
        </p:blipFill>
        <p:spPr>
          <a:xfrm>
            <a:off x="5447929" y="2245260"/>
            <a:ext cx="4842683" cy="3632012"/>
          </a:xfrm>
          <a:prstGeom prst="rect">
            <a:avLst/>
          </a:prstGeom>
        </p:spPr>
      </p:pic>
      <p:sp>
        <p:nvSpPr>
          <p:cNvPr id="5" name="矩形 4"/>
          <p:cNvSpPr/>
          <p:nvPr/>
        </p:nvSpPr>
        <p:spPr>
          <a:xfrm>
            <a:off x="1074058" y="2245260"/>
            <a:ext cx="4358862" cy="2677656"/>
          </a:xfrm>
          <a:prstGeom prst="rect">
            <a:avLst/>
          </a:prstGeom>
        </p:spPr>
        <p:txBody>
          <a:bodyPr wrap="square">
            <a:spAutoFit/>
          </a:bodyPr>
          <a:lstStyle/>
          <a:p>
            <a:r>
              <a:rPr lang="zh-TW" altLang="en-US" sz="2400" dirty="0">
                <a:latin typeface="微軟正黑體" panose="020B0604030504040204" pitchFamily="34" charset="-120"/>
                <a:ea typeface="微軟正黑體" panose="020B0604030504040204" pitchFamily="34" charset="-120"/>
              </a:rPr>
              <a:t>依次選擇艙等、性別、年齡、有幾個同行親屬、購買的票價、由哪個港口出發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不知道的話就隨便選</a:t>
            </a:r>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然後 </a:t>
            </a:r>
            <a:r>
              <a:rPr lang="en-US" altLang="zh-TW" sz="2400" dirty="0">
                <a:latin typeface="微軟正黑體" panose="020B0604030504040204" pitchFamily="34" charset="-120"/>
                <a:ea typeface="微軟正黑體" panose="020B0604030504040204" pitchFamily="34" charset="-120"/>
              </a:rPr>
              <a:t>Submit</a:t>
            </a:r>
            <a:r>
              <a:rPr lang="zh-TW" altLang="en-US" sz="2400" dirty="0">
                <a:latin typeface="微軟正黑體" panose="020B0604030504040204" pitchFamily="34" charset="-120"/>
                <a:ea typeface="微軟正黑體" panose="020B0604030504040204" pitchFamily="34" charset="-120"/>
              </a:rPr>
              <a:t>，就能得到你的生還機率了。所以您可以多方嘗試，看看哪一種乘客是最有可能存活的。</a:t>
            </a:r>
          </a:p>
        </p:txBody>
      </p:sp>
    </p:spTree>
    <p:extLst>
      <p:ext uri="{BB962C8B-B14F-4D97-AF65-F5344CB8AC3E}">
        <p14:creationId xmlns:p14="http://schemas.microsoft.com/office/powerpoint/2010/main" val="1293145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關聯式規則</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(Association Rules)</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39</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關聯式規則的目的就是在一個數據集中找出項與項之間的關聯性，也被稱之為「購物籃分析</a:t>
            </a:r>
            <a:r>
              <a:rPr lang="en-US" altLang="zh-TW" sz="2400" b="1" dirty="0">
                <a:latin typeface="微軟正黑體" panose="020B0604030504040204" pitchFamily="34" charset="-120"/>
                <a:ea typeface="微軟正黑體" panose="020B0604030504040204" pitchFamily="34" charset="-120"/>
              </a:rPr>
              <a:t>(Market Basket analysis)</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340964" y="2957462"/>
            <a:ext cx="7423688" cy="3398888"/>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1</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、用函式把資料匯入到</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裡面，使用的函式是</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load()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2</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、用</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str</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看這筆資料的狀態</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7" name="Rectangle 1"/>
          <p:cNvSpPr>
            <a:spLocks noChangeArrowheads="1"/>
          </p:cNvSpPr>
          <p:nvPr/>
        </p:nvSpPr>
        <p:spPr bwMode="auto">
          <a:xfrm>
            <a:off x="1332853" y="3465747"/>
            <a:ext cx="7594170" cy="9360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1" u="none" strike="noStrike" cap="none" normalizeH="0" baseline="0" dirty="0">
                <a:ln>
                  <a:noFill/>
                </a:ln>
                <a:solidFill>
                  <a:srgbClr val="969896"/>
                </a:solidFill>
                <a:effectLst/>
                <a:latin typeface="微軟正黑體" panose="020B0604030504040204" pitchFamily="34" charset="-120"/>
                <a:ea typeface="微軟正黑體" panose="020B0604030504040204" pitchFamily="34" charset="-120"/>
                <a:cs typeface="Consolas" panose="020B0609020204030204" pitchFamily="49" charset="0"/>
              </a:rPr>
              <a:t># 記得要給定資料所在的路徑(path)，例如：我把下載的資料放在C槽下：</a:t>
            </a:r>
            <a:r>
              <a:rPr kumimoji="0" lang="zh-TW" altLang="zh-TW" sz="2000" b="0" i="0" u="none" strike="noStrike" cap="none" normalizeH="0" baseline="0" dirty="0">
                <a:ln>
                  <a:noFill/>
                </a:ln>
                <a:solidFill>
                  <a:srgbClr val="525252"/>
                </a:solidFill>
                <a:effectLst/>
                <a:latin typeface="微軟正黑體" panose="020B0604030504040204" pitchFamily="34" charset="-120"/>
                <a:ea typeface="微軟正黑體" panose="020B0604030504040204" pitchFamily="34" charset="-120"/>
                <a:cs typeface="Consolas" panose="020B0609020204030204" pitchFamily="49" charset="0"/>
              </a:rPr>
              <a:t> </a:t>
            </a:r>
            <a:r>
              <a:rPr kumimoji="0" lang="zh-TW" altLang="zh-TW" sz="2000" b="0" i="0" u="none" strike="noStrike" cap="none" normalizeH="0" baseline="0" dirty="0">
                <a:ln>
                  <a:noFill/>
                </a:ln>
                <a:solidFill>
                  <a:srgbClr val="A71D5D"/>
                </a:solidFill>
                <a:effectLst/>
                <a:latin typeface="微軟正黑體" panose="020B0604030504040204" pitchFamily="34" charset="-120"/>
                <a:ea typeface="微軟正黑體" panose="020B0604030504040204" pitchFamily="34" charset="-120"/>
                <a:cs typeface="Consolas" panose="020B0609020204030204" pitchFamily="49" charset="0"/>
              </a:rPr>
              <a:t>load</a:t>
            </a:r>
            <a:r>
              <a:rPr kumimoji="0" lang="zh-TW" altLang="zh-TW" sz="2000" b="0" i="0" u="none" strike="noStrike" cap="none" normalizeH="0" baseline="0" dirty="0">
                <a:ln>
                  <a:noFill/>
                </a:ln>
                <a:solidFill>
                  <a:srgbClr val="525252"/>
                </a:solidFill>
                <a:effectLst/>
                <a:latin typeface="微軟正黑體" panose="020B0604030504040204" pitchFamily="34" charset="-120"/>
                <a:ea typeface="微軟正黑體" panose="020B0604030504040204" pitchFamily="34" charset="-120"/>
                <a:cs typeface="Consolas" panose="020B0609020204030204" pitchFamily="49" charset="0"/>
              </a:rPr>
              <a:t>(</a:t>
            </a:r>
            <a:r>
              <a:rPr kumimoji="0" lang="zh-TW" altLang="zh-TW" sz="2000" b="0" i="0" u="none" strike="noStrike" cap="none" normalizeH="0" baseline="0" dirty="0">
                <a:ln>
                  <a:noFill/>
                </a:ln>
                <a:solidFill>
                  <a:srgbClr val="183691"/>
                </a:solidFill>
                <a:effectLst/>
                <a:latin typeface="微軟正黑體" panose="020B0604030504040204" pitchFamily="34" charset="-120"/>
                <a:ea typeface="微軟正黑體" panose="020B0604030504040204" pitchFamily="34" charset="-120"/>
                <a:cs typeface="Consolas" panose="020B0609020204030204" pitchFamily="49" charset="0"/>
              </a:rPr>
              <a:t>“</a:t>
            </a:r>
            <a:r>
              <a:rPr kumimoji="0" lang="en-US" altLang="zh-TW" sz="2000" b="0" i="0" u="none" strike="noStrike" cap="none" normalizeH="0" baseline="0" dirty="0">
                <a:ln>
                  <a:noFill/>
                </a:ln>
                <a:solidFill>
                  <a:srgbClr val="183691"/>
                </a:solidFill>
                <a:effectLst/>
                <a:latin typeface="微軟正黑體" panose="020B0604030504040204" pitchFamily="34" charset="-120"/>
                <a:ea typeface="微軟正黑體" panose="020B0604030504040204" pitchFamily="34" charset="-120"/>
                <a:cs typeface="Consolas" panose="020B0609020204030204" pitchFamily="49" charset="0"/>
              </a:rPr>
              <a:t>C:/</a:t>
            </a:r>
            <a:r>
              <a:rPr kumimoji="0" lang="zh-TW" altLang="zh-TW" sz="2000" b="0" i="0" u="none" strike="noStrike" cap="none" normalizeH="0" baseline="0" dirty="0">
                <a:ln>
                  <a:noFill/>
                </a:ln>
                <a:solidFill>
                  <a:srgbClr val="183691"/>
                </a:solidFill>
                <a:effectLst/>
                <a:latin typeface="微軟正黑體" panose="020B0604030504040204" pitchFamily="34" charset="-120"/>
                <a:ea typeface="微軟正黑體" panose="020B0604030504040204" pitchFamily="34" charset="-120"/>
                <a:cs typeface="Consolas" panose="020B0609020204030204" pitchFamily="49" charset="0"/>
              </a:rPr>
              <a:t>titanic.raw.rdata"</a:t>
            </a:r>
            <a:r>
              <a:rPr kumimoji="0" lang="zh-TW" altLang="zh-TW" sz="2000" b="0" i="0" u="none" strike="noStrike" cap="none" normalizeH="0" baseline="0" dirty="0">
                <a:ln>
                  <a:noFill/>
                </a:ln>
                <a:solidFill>
                  <a:srgbClr val="525252"/>
                </a:solidFill>
                <a:effectLst/>
                <a:latin typeface="微軟正黑體" panose="020B0604030504040204" pitchFamily="34" charset="-120"/>
                <a:ea typeface="微軟正黑體" panose="020B0604030504040204" pitchFamily="34" charset="-120"/>
                <a:cs typeface="Consolas" panose="020B0609020204030204" pitchFamily="49" charset="0"/>
              </a:rPr>
              <a:t>) </a:t>
            </a:r>
            <a:r>
              <a:rPr kumimoji="0" lang="zh-TW" altLang="zh-TW" sz="2000" b="0" i="1" u="none" strike="noStrike" cap="none" normalizeH="0" baseline="0" dirty="0">
                <a:ln>
                  <a:noFill/>
                </a:ln>
                <a:solidFill>
                  <a:srgbClr val="969896"/>
                </a:solidFill>
                <a:effectLst/>
                <a:latin typeface="微軟正黑體" panose="020B0604030504040204" pitchFamily="34" charset="-120"/>
                <a:ea typeface="微軟正黑體" panose="020B0604030504040204" pitchFamily="34" charset="-120"/>
                <a:cs typeface="Consolas" panose="020B0609020204030204" pitchFamily="49" charset="0"/>
              </a:rPr>
              <a:t>#匯入.rdata檔</a:t>
            </a:r>
            <a:r>
              <a:rPr kumimoji="0" lang="zh-TW" altLang="zh-TW"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rPr>
              <a:t> </a:t>
            </a:r>
          </a:p>
        </p:txBody>
      </p:sp>
      <p:pic>
        <p:nvPicPr>
          <p:cNvPr id="8" name="圖片 7"/>
          <p:cNvPicPr>
            <a:picLocks noChangeAspect="1"/>
          </p:cNvPicPr>
          <p:nvPr/>
        </p:nvPicPr>
        <p:blipFill>
          <a:blip r:embed="rId3"/>
          <a:stretch>
            <a:fillRect/>
          </a:stretch>
        </p:blipFill>
        <p:spPr>
          <a:xfrm>
            <a:off x="1332853" y="4910085"/>
            <a:ext cx="6431798" cy="1893626"/>
          </a:xfrm>
          <a:prstGeom prst="rect">
            <a:avLst/>
          </a:prstGeom>
        </p:spPr>
      </p:pic>
      <p:sp>
        <p:nvSpPr>
          <p:cNvPr id="9" name="矩形 8"/>
          <p:cNvSpPr/>
          <p:nvPr/>
        </p:nvSpPr>
        <p:spPr>
          <a:xfrm>
            <a:off x="7764651" y="4901189"/>
            <a:ext cx="3589149" cy="1621624"/>
          </a:xfrm>
          <a:prstGeom prst="rect">
            <a:avLst/>
          </a:prstGeom>
        </p:spPr>
        <p:txBody>
          <a:bodyPr vert="horz" lIns="91440" tIns="45720" rIns="91440" bIns="45720" rtlCol="0">
            <a:normAutofit/>
          </a:bodyPr>
          <a:lstStyle/>
          <a:p>
            <a:pPr>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資料裡面有</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4</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個欄位：</a:t>
            </a:r>
          </a:p>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Class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：乘客的艙位等級</a:t>
            </a:r>
          </a:p>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Sex</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：乘客性別</a:t>
            </a:r>
          </a:p>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Age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：乘客年齡</a:t>
            </a:r>
          </a:p>
          <a:p>
            <a:pPr>
              <a:buFont typeface="Arial" panose="020B0604020202020204" pitchFamily="34" charset="0"/>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Survived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：乘客是否存活？</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841058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5D669CA-1A0D-4340-9B49-0195C4708948}" type="slidenum">
              <a:rPr lang="zh-TW" altLang="en-US" smtClean="0"/>
              <a:pPr/>
              <a:t>4</a:t>
            </a:fld>
            <a:endParaRPr lang="zh-TW" altLang="en-US"/>
          </a:p>
        </p:txBody>
      </p:sp>
      <p:sp>
        <p:nvSpPr>
          <p:cNvPr id="5" name="橢圓 4"/>
          <p:cNvSpPr/>
          <p:nvPr/>
        </p:nvSpPr>
        <p:spPr>
          <a:xfrm>
            <a:off x="309968" y="1503336"/>
            <a:ext cx="3600000" cy="36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5400" b="1" dirty="0">
                <a:solidFill>
                  <a:schemeClr val="bg1">
                    <a:lumMod val="50000"/>
                  </a:schemeClr>
                </a:solidFill>
                <a:latin typeface="微軟正黑體" panose="020B0604030504040204" pitchFamily="34" charset="-120"/>
                <a:ea typeface="微軟正黑體" panose="020B0604030504040204" pitchFamily="34" charset="-120"/>
              </a:rPr>
              <a:t>函式</a:t>
            </a:r>
            <a:endParaRPr lang="en-US" altLang="zh-TW" sz="2800"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sz="2800" b="1" dirty="0">
                <a:solidFill>
                  <a:schemeClr val="bg1">
                    <a:lumMod val="50000"/>
                  </a:schemeClr>
                </a:solidFill>
                <a:latin typeface="微軟正黑體" panose="020B0604030504040204" pitchFamily="34" charset="-120"/>
                <a:ea typeface="微軟正黑體" panose="020B0604030504040204" pitchFamily="34" charset="-120"/>
              </a:rPr>
              <a:t>Function</a:t>
            </a:r>
            <a:endParaRPr lang="zh-TW" altLang="en-US" sz="28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 name="橢圓 5"/>
          <p:cNvSpPr/>
          <p:nvPr/>
        </p:nvSpPr>
        <p:spPr>
          <a:xfrm>
            <a:off x="4277534" y="1503336"/>
            <a:ext cx="3600000" cy="36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5400" b="1" dirty="0">
                <a:solidFill>
                  <a:schemeClr val="bg1">
                    <a:lumMod val="50000"/>
                  </a:schemeClr>
                </a:solidFill>
                <a:latin typeface="微軟正黑體" panose="020B0604030504040204" pitchFamily="34" charset="-120"/>
                <a:ea typeface="微軟正黑體" panose="020B0604030504040204" pitchFamily="34" charset="-120"/>
              </a:rPr>
              <a:t>套件</a:t>
            </a:r>
            <a:endParaRPr lang="en-US" altLang="zh-TW" sz="2800"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sz="2800" b="1" dirty="0">
                <a:solidFill>
                  <a:schemeClr val="bg1">
                    <a:lumMod val="50000"/>
                  </a:schemeClr>
                </a:solidFill>
                <a:latin typeface="微軟正黑體" panose="020B0604030504040204" pitchFamily="34" charset="-120"/>
                <a:ea typeface="微軟正黑體" panose="020B0604030504040204" pitchFamily="34" charset="-120"/>
              </a:rPr>
              <a:t>Package</a:t>
            </a:r>
            <a:endParaRPr lang="zh-TW" altLang="en-US" sz="28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7" name="橢圓 6"/>
          <p:cNvSpPr/>
          <p:nvPr/>
        </p:nvSpPr>
        <p:spPr>
          <a:xfrm>
            <a:off x="8245100" y="1503336"/>
            <a:ext cx="3600000" cy="36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5400" b="1" dirty="0">
                <a:solidFill>
                  <a:schemeClr val="bg1">
                    <a:lumMod val="50000"/>
                  </a:schemeClr>
                </a:solidFill>
                <a:latin typeface="微軟正黑體" panose="020B0604030504040204" pitchFamily="34" charset="-120"/>
                <a:ea typeface="微軟正黑體" panose="020B0604030504040204" pitchFamily="34" charset="-120"/>
              </a:rPr>
              <a:t>資料集</a:t>
            </a:r>
            <a:endParaRPr lang="en-US" altLang="zh-TW" sz="2800"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sz="2800" b="1" dirty="0">
                <a:solidFill>
                  <a:schemeClr val="bg1">
                    <a:lumMod val="50000"/>
                  </a:schemeClr>
                </a:solidFill>
                <a:latin typeface="微軟正黑體" panose="020B0604030504040204" pitchFamily="34" charset="-120"/>
                <a:ea typeface="微軟正黑體" panose="020B0604030504040204" pitchFamily="34" charset="-120"/>
              </a:rPr>
              <a:t>Dataset</a:t>
            </a:r>
            <a:endParaRPr lang="zh-TW" altLang="en-US" sz="28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113336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關聯式規則</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(Association Rules)</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40</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關聯式規則的目的就是在一個數據集中找出項與項之間的關聯性，也被稱之為「購物籃分析</a:t>
            </a:r>
            <a:r>
              <a:rPr lang="en-US" altLang="zh-TW" sz="2400" b="1" dirty="0">
                <a:latin typeface="微軟正黑體" panose="020B0604030504040204" pitchFamily="34" charset="-120"/>
                <a:ea typeface="微軟正黑體" panose="020B0604030504040204" pitchFamily="34" charset="-120"/>
              </a:rPr>
              <a:t>(Market Basket analysis)</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340963" y="2957462"/>
            <a:ext cx="11391253" cy="1289074"/>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3</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、關聯式法則</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apriori</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對應的套件：</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arules)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940231" y="3457473"/>
            <a:ext cx="4850971" cy="498601"/>
          </a:xfrm>
          <a:prstGeom prst="rect">
            <a:avLst/>
          </a:prstGeom>
        </p:spPr>
      </p:pic>
      <p:sp>
        <p:nvSpPr>
          <p:cNvPr id="11" name="矩形 10"/>
          <p:cNvSpPr/>
          <p:nvPr/>
        </p:nvSpPr>
        <p:spPr>
          <a:xfrm>
            <a:off x="6639731" y="2976959"/>
            <a:ext cx="5200974" cy="1269577"/>
          </a:xfrm>
          <a:prstGeom prst="rect">
            <a:avLst/>
          </a:prstGeom>
        </p:spPr>
        <p:txBody>
          <a:bodyPr vert="horz" lIns="91440" tIns="45720" rIns="91440" bIns="45720" rtlCol="0">
            <a:normAutofit fontScale="77500" lnSpcReduction="20000"/>
          </a:bodyPr>
          <a:lstStyle/>
          <a:p>
            <a:pPr>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支持度</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(min support)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：「規則」在資料內具有普遍性，也就是這些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跟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B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同時出現的機率多少。</a:t>
            </a:r>
          </a:p>
          <a:p>
            <a:pPr>
              <a:buFont typeface="Arial" panose="020B0604020202020204" pitchFamily="34" charset="0"/>
              <a:buNone/>
            </a:pPr>
            <a:endParaRPr lang="zh-TW" altLang="en-US" sz="2000" dirty="0">
              <a:solidFill>
                <a:schemeClr val="bg1">
                  <a:lumMod val="50000"/>
                </a:schemeClr>
              </a:solidFill>
              <a:latin typeface="微軟正黑體" panose="020B0604030504040204" pitchFamily="34" charset="-120"/>
              <a:ea typeface="微軟正黑體" panose="020B0604030504040204" pitchFamily="34" charset="-120"/>
            </a:endParaRPr>
          </a:p>
          <a:p>
            <a:pPr>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信賴度</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(min confidence)</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：「規則」要有一定的信心水準，也就是當購買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狀態下，也會購買 </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B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的條件機率。</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4"/>
          <a:stretch>
            <a:fillRect/>
          </a:stretch>
        </p:blipFill>
        <p:spPr>
          <a:xfrm>
            <a:off x="5269424" y="3927254"/>
            <a:ext cx="5982345" cy="2339510"/>
          </a:xfrm>
          <a:prstGeom prst="rect">
            <a:avLst/>
          </a:prstGeom>
        </p:spPr>
      </p:pic>
      <p:sp>
        <p:nvSpPr>
          <p:cNvPr id="14" name="矩形 13"/>
          <p:cNvSpPr/>
          <p:nvPr/>
        </p:nvSpPr>
        <p:spPr>
          <a:xfrm>
            <a:off x="340963" y="4246536"/>
            <a:ext cx="4928461" cy="1902059"/>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4</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、我們想要探討的規則，形式如下：「在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情況下，會存活與否」換句話說，可以寫成</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 =&gt;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存活與否，所以把</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Survived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這個變數放在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=&gt;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的右手邊</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(right hand side)</a:t>
            </a:r>
          </a:p>
        </p:txBody>
      </p:sp>
    </p:spTree>
    <p:extLst>
      <p:ext uri="{BB962C8B-B14F-4D97-AF65-F5344CB8AC3E}">
        <p14:creationId xmlns:p14="http://schemas.microsoft.com/office/powerpoint/2010/main" val="42693624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關聯式規則</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(Association Rules)</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41</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關聯式規則的目的就是在一個數據集中找出項與項之間的關聯性，也被稱之為「購物籃分析</a:t>
            </a:r>
            <a:r>
              <a:rPr lang="en-US" altLang="zh-TW" sz="2400" b="1" dirty="0">
                <a:latin typeface="微軟正黑體" panose="020B0604030504040204" pitchFamily="34" charset="-120"/>
                <a:ea typeface="微軟正黑體" panose="020B0604030504040204" pitchFamily="34" charset="-120"/>
              </a:rPr>
              <a:t>(Market Basket analysis)</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340963" y="2957462"/>
            <a:ext cx="11391253" cy="1289074"/>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、要觀察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rule</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需要使用</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inspect()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的函式：</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a:stretch>
            <a:fillRect/>
          </a:stretch>
        </p:blipFill>
        <p:spPr>
          <a:xfrm>
            <a:off x="1433593" y="3518195"/>
            <a:ext cx="3569208" cy="446151"/>
          </a:xfrm>
          <a:prstGeom prst="rect">
            <a:avLst/>
          </a:prstGeom>
        </p:spPr>
      </p:pic>
      <p:pic>
        <p:nvPicPr>
          <p:cNvPr id="8" name="圖片 7"/>
          <p:cNvPicPr>
            <a:picLocks noChangeAspect="1"/>
          </p:cNvPicPr>
          <p:nvPr/>
        </p:nvPicPr>
        <p:blipFill>
          <a:blip r:embed="rId4"/>
          <a:stretch>
            <a:fillRect/>
          </a:stretch>
        </p:blipFill>
        <p:spPr>
          <a:xfrm>
            <a:off x="1433593" y="4087007"/>
            <a:ext cx="5277173" cy="2119180"/>
          </a:xfrm>
          <a:prstGeom prst="rect">
            <a:avLst/>
          </a:prstGeom>
        </p:spPr>
      </p:pic>
      <p:pic>
        <p:nvPicPr>
          <p:cNvPr id="9" name="圖片 8"/>
          <p:cNvPicPr>
            <a:picLocks noChangeAspect="1"/>
          </p:cNvPicPr>
          <p:nvPr/>
        </p:nvPicPr>
        <p:blipFill>
          <a:blip r:embed="rId5"/>
          <a:stretch>
            <a:fillRect/>
          </a:stretch>
        </p:blipFill>
        <p:spPr>
          <a:xfrm>
            <a:off x="7021297" y="3107096"/>
            <a:ext cx="3714750" cy="857250"/>
          </a:xfrm>
          <a:prstGeom prst="rect">
            <a:avLst/>
          </a:prstGeom>
        </p:spPr>
      </p:pic>
      <p:pic>
        <p:nvPicPr>
          <p:cNvPr id="10" name="圖片 9"/>
          <p:cNvPicPr>
            <a:picLocks noChangeAspect="1"/>
          </p:cNvPicPr>
          <p:nvPr/>
        </p:nvPicPr>
        <p:blipFill>
          <a:blip r:embed="rId6"/>
          <a:stretch>
            <a:fillRect/>
          </a:stretch>
        </p:blipFill>
        <p:spPr>
          <a:xfrm>
            <a:off x="7021297" y="4087007"/>
            <a:ext cx="4921688" cy="1816522"/>
          </a:xfrm>
          <a:prstGeom prst="rect">
            <a:avLst/>
          </a:prstGeom>
        </p:spPr>
      </p:pic>
    </p:spTree>
    <p:extLst>
      <p:ext uri="{BB962C8B-B14F-4D97-AF65-F5344CB8AC3E}">
        <p14:creationId xmlns:p14="http://schemas.microsoft.com/office/powerpoint/2010/main" val="22931053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關聯式規則</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(Association Rules)</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42</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關聯式規則的目的就是在一個數據集中找出項與項之間的關聯性，也被稱之為「購物籃分析</a:t>
            </a:r>
            <a:r>
              <a:rPr lang="en-US" altLang="zh-TW" sz="2400" b="1" dirty="0">
                <a:latin typeface="微軟正黑體" panose="020B0604030504040204" pitchFamily="34" charset="-120"/>
                <a:ea typeface="微軟正黑體" panose="020B0604030504040204" pitchFamily="34" charset="-120"/>
              </a:rPr>
              <a:t>(Market Basket analysis)</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340963" y="2957462"/>
            <a:ext cx="11391253" cy="1289074"/>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、可以將規則視覺化，知道當初災難發生以後，在什麼樣的條件下比較容易存活</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死亡：</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1433593" y="3397211"/>
            <a:ext cx="3933825" cy="409575"/>
          </a:xfrm>
          <a:prstGeom prst="rect">
            <a:avLst/>
          </a:prstGeom>
        </p:spPr>
      </p:pic>
      <p:pic>
        <p:nvPicPr>
          <p:cNvPr id="11" name="圖片 10"/>
          <p:cNvPicPr>
            <a:picLocks noChangeAspect="1"/>
          </p:cNvPicPr>
          <p:nvPr/>
        </p:nvPicPr>
        <p:blipFill>
          <a:blip r:embed="rId4"/>
          <a:stretch>
            <a:fillRect/>
          </a:stretch>
        </p:blipFill>
        <p:spPr>
          <a:xfrm>
            <a:off x="5620558" y="3397211"/>
            <a:ext cx="4654820" cy="3343283"/>
          </a:xfrm>
          <a:prstGeom prst="rect">
            <a:avLst/>
          </a:prstGeom>
        </p:spPr>
      </p:pic>
    </p:spTree>
    <p:extLst>
      <p:ext uri="{BB962C8B-B14F-4D97-AF65-F5344CB8AC3E}">
        <p14:creationId xmlns:p14="http://schemas.microsoft.com/office/powerpoint/2010/main" val="27691764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關聯式規則</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(Association Rules)</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43</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關聯式規則的目的就是在一個數據集中找出項與項之間的關聯性，也被稱之為「購物籃分析</a:t>
            </a:r>
            <a:r>
              <a:rPr lang="en-US" altLang="zh-TW" sz="2400" b="1" dirty="0">
                <a:latin typeface="微軟正黑體" panose="020B0604030504040204" pitchFamily="34" charset="-120"/>
                <a:ea typeface="微軟正黑體" panose="020B0604030504040204" pitchFamily="34" charset="-120"/>
              </a:rPr>
              <a:t>(Market Basket analysis)</a:t>
            </a:r>
            <a:r>
              <a:rPr lang="zh-TW" altLang="en-US" sz="2400" b="1" dirty="0">
                <a:latin typeface="微軟正黑體" panose="020B0604030504040204" pitchFamily="34" charset="-120"/>
                <a:ea typeface="微軟正黑體" panose="020B0604030504040204" pitchFamily="34" charset="-120"/>
              </a:rPr>
              <a:t>」</a:t>
            </a:r>
          </a:p>
        </p:txBody>
      </p:sp>
      <p:sp>
        <p:nvSpPr>
          <p:cNvPr id="3" name="矩形 2"/>
          <p:cNvSpPr/>
          <p:nvPr/>
        </p:nvSpPr>
        <p:spPr>
          <a:xfrm>
            <a:off x="340963" y="2957462"/>
            <a:ext cx="11391253" cy="1289074"/>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、可以將規則視覺化，知道當初災難發生以後，在什麼樣的條件下比較容易存活</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死亡：</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a:stretch>
            <a:fillRect/>
          </a:stretch>
        </p:blipFill>
        <p:spPr>
          <a:xfrm>
            <a:off x="1356101" y="3456304"/>
            <a:ext cx="5013436" cy="477470"/>
          </a:xfrm>
          <a:prstGeom prst="rect">
            <a:avLst/>
          </a:prstGeom>
        </p:spPr>
      </p:pic>
      <p:pic>
        <p:nvPicPr>
          <p:cNvPr id="8" name="圖片 7"/>
          <p:cNvPicPr>
            <a:picLocks noChangeAspect="1"/>
          </p:cNvPicPr>
          <p:nvPr/>
        </p:nvPicPr>
        <p:blipFill>
          <a:blip r:embed="rId4"/>
          <a:stretch>
            <a:fillRect/>
          </a:stretch>
        </p:blipFill>
        <p:spPr>
          <a:xfrm>
            <a:off x="6036589" y="3397211"/>
            <a:ext cx="4905785" cy="3324264"/>
          </a:xfrm>
          <a:prstGeom prst="rect">
            <a:avLst/>
          </a:prstGeom>
        </p:spPr>
      </p:pic>
    </p:spTree>
    <p:extLst>
      <p:ext uri="{BB962C8B-B14F-4D97-AF65-F5344CB8AC3E}">
        <p14:creationId xmlns:p14="http://schemas.microsoft.com/office/powerpoint/2010/main" val="8776352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決策樹</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(Decision Tree)</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44</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無論在分類或預測上，決策樹的演算法都有很好的效果。但它最強大的地方，莫過於樹狀分支的結構：可以明顯呈現分類的規則！與一些機器學習的方法</a:t>
            </a:r>
            <a:r>
              <a:rPr lang="en-US" altLang="zh-TW" sz="2400" b="1" dirty="0">
                <a:latin typeface="微軟正黑體" panose="020B0604030504040204" pitchFamily="34" charset="-120"/>
                <a:ea typeface="微軟正黑體" panose="020B0604030504040204" pitchFamily="34" charset="-120"/>
              </a:rPr>
              <a:t>(NN, SVM…)</a:t>
            </a:r>
            <a:r>
              <a:rPr lang="zh-TW" altLang="en-US" sz="2400" b="1" dirty="0">
                <a:latin typeface="微軟正黑體" panose="020B0604030504040204" pitchFamily="34" charset="-120"/>
                <a:ea typeface="微軟正黑體" panose="020B0604030504040204" pitchFamily="34" charset="-120"/>
              </a:rPr>
              <a:t>相比，相當容易進行解釋，以及分析規則之間的關係。</a:t>
            </a:r>
          </a:p>
        </p:txBody>
      </p:sp>
      <p:sp>
        <p:nvSpPr>
          <p:cNvPr id="3" name="矩形 2"/>
          <p:cNvSpPr/>
          <p:nvPr/>
        </p:nvSpPr>
        <p:spPr>
          <a:xfrm>
            <a:off x="340963" y="2957462"/>
            <a:ext cx="11391253" cy="1289074"/>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步驟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5</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、可以將規則視覺化，知道當初災難發生以後，在什麼樣的條件下比較容易存活</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死亡：</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a:lnSpc>
                <a:spcPct val="120000"/>
              </a:lnSpc>
              <a:spcBef>
                <a:spcPts val="1000"/>
              </a:spcBef>
              <a:buFont typeface="Arial" panose="020B0604020202020204" pitchFamily="34" charset="0"/>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398218" y="3397212"/>
            <a:ext cx="5599626" cy="2318086"/>
          </a:xfrm>
          <a:prstGeom prst="rect">
            <a:avLst/>
          </a:prstGeom>
        </p:spPr>
      </p:pic>
      <p:pic>
        <p:nvPicPr>
          <p:cNvPr id="9" name="圖片 8"/>
          <p:cNvPicPr>
            <a:picLocks noChangeAspect="1"/>
          </p:cNvPicPr>
          <p:nvPr/>
        </p:nvPicPr>
        <p:blipFill>
          <a:blip r:embed="rId4"/>
          <a:stretch>
            <a:fillRect/>
          </a:stretch>
        </p:blipFill>
        <p:spPr>
          <a:xfrm>
            <a:off x="6055099" y="3397212"/>
            <a:ext cx="5272542" cy="1379603"/>
          </a:xfrm>
          <a:prstGeom prst="rect">
            <a:avLst/>
          </a:prstGeom>
        </p:spPr>
      </p:pic>
      <p:pic>
        <p:nvPicPr>
          <p:cNvPr id="10" name="圖片 9"/>
          <p:cNvPicPr>
            <a:picLocks noChangeAspect="1"/>
          </p:cNvPicPr>
          <p:nvPr/>
        </p:nvPicPr>
        <p:blipFill>
          <a:blip r:embed="rId5"/>
          <a:stretch>
            <a:fillRect/>
          </a:stretch>
        </p:blipFill>
        <p:spPr>
          <a:xfrm>
            <a:off x="6096000" y="4845427"/>
            <a:ext cx="3451844" cy="1855711"/>
          </a:xfrm>
          <a:prstGeom prst="rect">
            <a:avLst/>
          </a:prstGeom>
        </p:spPr>
      </p:pic>
      <p:sp>
        <p:nvSpPr>
          <p:cNvPr id="11" name="矩形 10"/>
          <p:cNvSpPr/>
          <p:nvPr/>
        </p:nvSpPr>
        <p:spPr>
          <a:xfrm>
            <a:off x="9345478" y="4845427"/>
            <a:ext cx="2712204" cy="1938992"/>
          </a:xfrm>
          <a:prstGeom prst="rect">
            <a:avLst/>
          </a:prstGeom>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女性，但擁有的艙位若是最低下的</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(3rd)</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，則大概有一半的死亡機率</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(82/155=53%)</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   </a:t>
            </a:r>
          </a:p>
        </p:txBody>
      </p:sp>
    </p:spTree>
    <p:extLst>
      <p:ext uri="{BB962C8B-B14F-4D97-AF65-F5344CB8AC3E}">
        <p14:creationId xmlns:p14="http://schemas.microsoft.com/office/powerpoint/2010/main" val="18776050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5D669CA-1A0D-4340-9B49-0195C4708948}" type="slidenum">
              <a:rPr lang="zh-TW" altLang="en-US" smtClean="0"/>
              <a:pPr/>
              <a:t>45</a:t>
            </a:fld>
            <a:endParaRPr lang="zh-TW" altLang="en-US"/>
          </a:p>
        </p:txBody>
      </p:sp>
      <p:sp>
        <p:nvSpPr>
          <p:cNvPr id="13" name="標題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 資料分析學習路徑</a:t>
            </a:r>
          </a:p>
        </p:txBody>
      </p:sp>
      <p:pic>
        <p:nvPicPr>
          <p:cNvPr id="1026" name="Picture 2" descr="You Are Here PNG HD Transparent You Are Here HD.PNG Images. | Pl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9243" y="1690053"/>
            <a:ext cx="1065213" cy="1065213"/>
          </a:xfrm>
          <a:prstGeom prst="rect">
            <a:avLst/>
          </a:prstGeom>
          <a:noFill/>
          <a:extLst>
            <a:ext uri="{909E8E84-426E-40DD-AFC4-6F175D3DCCD1}">
              <a14:hiddenFill xmlns:a14="http://schemas.microsoft.com/office/drawing/2010/main">
                <a:solidFill>
                  <a:srgbClr val="FFFFFF"/>
                </a:solidFill>
              </a14:hiddenFill>
            </a:ext>
          </a:extLst>
        </p:spPr>
      </p:pic>
      <p:sp>
        <p:nvSpPr>
          <p:cNvPr id="14" name="圓角矩形 13"/>
          <p:cNvSpPr/>
          <p:nvPr/>
        </p:nvSpPr>
        <p:spPr>
          <a:xfrm>
            <a:off x="32004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學會安裝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與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Studio</a:t>
            </a:r>
            <a:endParaRPr lang="zh-TW" altLang="en-US"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5" name="圓角矩形 14"/>
          <p:cNvSpPr/>
          <p:nvPr/>
        </p:nvSpPr>
        <p:spPr>
          <a:xfrm>
            <a:off x="178743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認識</a:t>
            </a:r>
            <a:endParaRPr lang="en-US" altLang="zh-TW"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函式</a:t>
            </a:r>
          </a:p>
        </p:txBody>
      </p:sp>
      <p:sp>
        <p:nvSpPr>
          <p:cNvPr id="16" name="圓角矩形 15"/>
          <p:cNvSpPr/>
          <p:nvPr/>
        </p:nvSpPr>
        <p:spPr>
          <a:xfrm>
            <a:off x="3254828"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資料處理</a:t>
            </a:r>
          </a:p>
        </p:txBody>
      </p:sp>
      <p:sp>
        <p:nvSpPr>
          <p:cNvPr id="17" name="圓角矩形 16"/>
          <p:cNvSpPr/>
          <p:nvPr/>
        </p:nvSpPr>
        <p:spPr>
          <a:xfrm>
            <a:off x="4722222"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資料分析</a:t>
            </a:r>
          </a:p>
        </p:txBody>
      </p:sp>
      <p:sp>
        <p:nvSpPr>
          <p:cNvPr id="18" name="圓角矩形 17"/>
          <p:cNvSpPr/>
          <p:nvPr/>
        </p:nvSpPr>
        <p:spPr>
          <a:xfrm>
            <a:off x="6189616"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假設檢定</a:t>
            </a:r>
          </a:p>
        </p:txBody>
      </p:sp>
      <p:sp>
        <p:nvSpPr>
          <p:cNvPr id="19" name="圓角矩形 18"/>
          <p:cNvSpPr/>
          <p:nvPr/>
        </p:nvSpPr>
        <p:spPr>
          <a:xfrm>
            <a:off x="765701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關聯式規則與決策樹</a:t>
            </a:r>
          </a:p>
        </p:txBody>
      </p:sp>
      <p:sp>
        <p:nvSpPr>
          <p:cNvPr id="20" name="圓角矩形 19"/>
          <p:cNvSpPr/>
          <p:nvPr/>
        </p:nvSpPr>
        <p:spPr>
          <a:xfrm>
            <a:off x="912440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類神經網路</a:t>
            </a:r>
          </a:p>
        </p:txBody>
      </p:sp>
      <p:sp>
        <p:nvSpPr>
          <p:cNvPr id="21" name="圓角矩形 20"/>
          <p:cNvSpPr/>
          <p:nvPr/>
        </p:nvSpPr>
        <p:spPr>
          <a:xfrm>
            <a:off x="1059180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分群分析</a:t>
            </a:r>
          </a:p>
        </p:txBody>
      </p:sp>
    </p:spTree>
    <p:extLst>
      <p:ext uri="{BB962C8B-B14F-4D97-AF65-F5344CB8AC3E}">
        <p14:creationId xmlns:p14="http://schemas.microsoft.com/office/powerpoint/2010/main" val="14606169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倒傳遞類神經網路</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46</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類神經網路是一個很強大的方法，屬於機器學習的範疇，因此在預測上有很好的效果，可是最大的問題則是難以解釋。在資工的領域中，人工智慧就是類神經網路的一個分支，屬於深度學習</a:t>
            </a:r>
            <a:r>
              <a:rPr lang="en-US" altLang="zh-TW" sz="2000" b="1" dirty="0">
                <a:latin typeface="微軟正黑體" panose="020B0604030504040204" pitchFamily="34" charset="-120"/>
                <a:ea typeface="微軟正黑體" panose="020B0604030504040204" pitchFamily="34" charset="-120"/>
              </a:rPr>
              <a:t>(deep learning)</a:t>
            </a:r>
            <a:r>
              <a:rPr lang="zh-TW" altLang="en-US" sz="2000" b="1" dirty="0">
                <a:latin typeface="微軟正黑體" panose="020B0604030504040204" pitchFamily="34" charset="-120"/>
                <a:ea typeface="微軟正黑體" panose="020B0604030504040204" pitchFamily="34" charset="-120"/>
              </a:rPr>
              <a:t>的範疇。最近世界知名的</a:t>
            </a:r>
            <a:r>
              <a:rPr lang="en-US" altLang="zh-TW" sz="2000" b="1" dirty="0" err="1">
                <a:latin typeface="微軟正黑體" panose="020B0604030504040204" pitchFamily="34" charset="-120"/>
                <a:ea typeface="微軟正黑體" panose="020B0604030504040204" pitchFamily="34" charset="-120"/>
              </a:rPr>
              <a:t>AlphaGo</a:t>
            </a:r>
            <a:r>
              <a:rPr lang="en-US" altLang="zh-TW" sz="2000" b="1" dirty="0">
                <a:latin typeface="微軟正黑體" panose="020B0604030504040204" pitchFamily="34" charset="-120"/>
                <a:ea typeface="微軟正黑體" panose="020B0604030504040204" pitchFamily="34" charset="-120"/>
              </a:rPr>
              <a:t>(Google</a:t>
            </a:r>
            <a:r>
              <a:rPr lang="zh-TW" altLang="en-US" sz="2000" b="1" dirty="0">
                <a:latin typeface="微軟正黑體" panose="020B0604030504040204" pitchFamily="34" charset="-120"/>
                <a:ea typeface="微軟正黑體" panose="020B0604030504040204" pitchFamily="34" charset="-120"/>
              </a:rPr>
              <a:t>的人工智慧</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，其內部結構，就是一個多達十三層隱藏層的類神經網路。</a:t>
            </a:r>
          </a:p>
        </p:txBody>
      </p:sp>
      <p:pic>
        <p:nvPicPr>
          <p:cNvPr id="7" name="圖片 6"/>
          <p:cNvPicPr>
            <a:picLocks noChangeAspect="1"/>
          </p:cNvPicPr>
          <p:nvPr/>
        </p:nvPicPr>
        <p:blipFill>
          <a:blip r:embed="rId3"/>
          <a:stretch>
            <a:fillRect/>
          </a:stretch>
        </p:blipFill>
        <p:spPr>
          <a:xfrm>
            <a:off x="478147" y="2796441"/>
            <a:ext cx="7343775" cy="381000"/>
          </a:xfrm>
          <a:prstGeom prst="rect">
            <a:avLst/>
          </a:prstGeom>
        </p:spPr>
      </p:pic>
      <p:pic>
        <p:nvPicPr>
          <p:cNvPr id="8" name="圖片 7"/>
          <p:cNvPicPr>
            <a:picLocks noChangeAspect="1"/>
          </p:cNvPicPr>
          <p:nvPr/>
        </p:nvPicPr>
        <p:blipFill>
          <a:blip r:embed="rId4"/>
          <a:stretch>
            <a:fillRect/>
          </a:stretch>
        </p:blipFill>
        <p:spPr>
          <a:xfrm>
            <a:off x="468622" y="3306882"/>
            <a:ext cx="7353300" cy="3095625"/>
          </a:xfrm>
          <a:prstGeom prst="rect">
            <a:avLst/>
          </a:prstGeom>
        </p:spPr>
      </p:pic>
      <p:pic>
        <p:nvPicPr>
          <p:cNvPr id="12" name="圖片 11"/>
          <p:cNvPicPr>
            <a:picLocks noChangeAspect="1"/>
          </p:cNvPicPr>
          <p:nvPr/>
        </p:nvPicPr>
        <p:blipFill>
          <a:blip r:embed="rId5"/>
          <a:stretch>
            <a:fillRect/>
          </a:stretch>
        </p:blipFill>
        <p:spPr>
          <a:xfrm>
            <a:off x="8086724" y="2796441"/>
            <a:ext cx="3837033" cy="3606066"/>
          </a:xfrm>
          <a:prstGeom prst="rect">
            <a:avLst/>
          </a:prstGeom>
        </p:spPr>
      </p:pic>
    </p:spTree>
    <p:extLst>
      <p:ext uri="{BB962C8B-B14F-4D97-AF65-F5344CB8AC3E}">
        <p14:creationId xmlns:p14="http://schemas.microsoft.com/office/powerpoint/2010/main" val="1995543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5D669CA-1A0D-4340-9B49-0195C4708948}" type="slidenum">
              <a:rPr lang="zh-TW" altLang="en-US" smtClean="0"/>
              <a:pPr/>
              <a:t>47</a:t>
            </a:fld>
            <a:endParaRPr lang="zh-TW" altLang="en-US"/>
          </a:p>
        </p:txBody>
      </p:sp>
      <p:sp>
        <p:nvSpPr>
          <p:cNvPr id="13" name="標題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 資料分析學習路徑</a:t>
            </a:r>
          </a:p>
        </p:txBody>
      </p:sp>
      <p:pic>
        <p:nvPicPr>
          <p:cNvPr id="1026" name="Picture 2" descr="You Are Here PNG HD Transparent You Are Here HD.PNG Images. | Pl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6637" y="1690053"/>
            <a:ext cx="1065213" cy="1065213"/>
          </a:xfrm>
          <a:prstGeom prst="rect">
            <a:avLst/>
          </a:prstGeom>
          <a:noFill/>
          <a:extLst>
            <a:ext uri="{909E8E84-426E-40DD-AFC4-6F175D3DCCD1}">
              <a14:hiddenFill xmlns:a14="http://schemas.microsoft.com/office/drawing/2010/main">
                <a:solidFill>
                  <a:srgbClr val="FFFFFF"/>
                </a:solidFill>
              </a14:hiddenFill>
            </a:ext>
          </a:extLst>
        </p:spPr>
      </p:pic>
      <p:sp>
        <p:nvSpPr>
          <p:cNvPr id="14" name="圓角矩形 13"/>
          <p:cNvSpPr/>
          <p:nvPr/>
        </p:nvSpPr>
        <p:spPr>
          <a:xfrm>
            <a:off x="32004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學會安裝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與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Studio</a:t>
            </a:r>
            <a:endParaRPr lang="zh-TW" altLang="en-US"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5" name="圓角矩形 14"/>
          <p:cNvSpPr/>
          <p:nvPr/>
        </p:nvSpPr>
        <p:spPr>
          <a:xfrm>
            <a:off x="178743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認識</a:t>
            </a:r>
            <a:endParaRPr lang="en-US" altLang="zh-TW"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函式</a:t>
            </a:r>
          </a:p>
        </p:txBody>
      </p:sp>
      <p:sp>
        <p:nvSpPr>
          <p:cNvPr id="16" name="圓角矩形 15"/>
          <p:cNvSpPr/>
          <p:nvPr/>
        </p:nvSpPr>
        <p:spPr>
          <a:xfrm>
            <a:off x="3254828"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資料處理</a:t>
            </a:r>
          </a:p>
        </p:txBody>
      </p:sp>
      <p:sp>
        <p:nvSpPr>
          <p:cNvPr id="17" name="圓角矩形 16"/>
          <p:cNvSpPr/>
          <p:nvPr/>
        </p:nvSpPr>
        <p:spPr>
          <a:xfrm>
            <a:off x="4722222"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資料分析</a:t>
            </a:r>
          </a:p>
        </p:txBody>
      </p:sp>
      <p:sp>
        <p:nvSpPr>
          <p:cNvPr id="18" name="圓角矩形 17"/>
          <p:cNvSpPr/>
          <p:nvPr/>
        </p:nvSpPr>
        <p:spPr>
          <a:xfrm>
            <a:off x="6189616"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假設檢定</a:t>
            </a:r>
          </a:p>
        </p:txBody>
      </p:sp>
      <p:sp>
        <p:nvSpPr>
          <p:cNvPr id="19" name="圓角矩形 18"/>
          <p:cNvSpPr/>
          <p:nvPr/>
        </p:nvSpPr>
        <p:spPr>
          <a:xfrm>
            <a:off x="765701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關聯式規則與決策樹</a:t>
            </a:r>
          </a:p>
        </p:txBody>
      </p:sp>
      <p:sp>
        <p:nvSpPr>
          <p:cNvPr id="20" name="圓角矩形 19"/>
          <p:cNvSpPr/>
          <p:nvPr/>
        </p:nvSpPr>
        <p:spPr>
          <a:xfrm>
            <a:off x="912440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類神經網路</a:t>
            </a:r>
          </a:p>
        </p:txBody>
      </p:sp>
      <p:sp>
        <p:nvSpPr>
          <p:cNvPr id="21" name="圓角矩形 20"/>
          <p:cNvSpPr/>
          <p:nvPr/>
        </p:nvSpPr>
        <p:spPr>
          <a:xfrm>
            <a:off x="1059180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分群分析</a:t>
            </a:r>
          </a:p>
        </p:txBody>
      </p:sp>
    </p:spTree>
    <p:extLst>
      <p:ext uri="{BB962C8B-B14F-4D97-AF65-F5344CB8AC3E}">
        <p14:creationId xmlns:p14="http://schemas.microsoft.com/office/powerpoint/2010/main" val="13642222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分群分析</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(Clustering)</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48</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在分群分析中，最難回答的問題是「什麼樣的個體該被分在一個群體中」？</a:t>
            </a:r>
          </a:p>
          <a:p>
            <a:r>
              <a:rPr lang="zh-TW" altLang="en-US" sz="2000" b="1" dirty="0">
                <a:latin typeface="微軟正黑體" panose="020B0604030504040204" pitchFamily="34" charset="-120"/>
                <a:ea typeface="微軟正黑體" panose="020B0604030504040204" pitchFamily="34" charset="-120"/>
              </a:rPr>
              <a:t>一般來說，可以從兩個角度來思考：緊緻性</a:t>
            </a:r>
            <a:r>
              <a:rPr lang="en-US" altLang="zh-TW" sz="2000" b="1" dirty="0">
                <a:latin typeface="微軟正黑體" panose="020B0604030504040204" pitchFamily="34" charset="-120"/>
                <a:ea typeface="微軟正黑體" panose="020B0604030504040204" pitchFamily="34" charset="-120"/>
              </a:rPr>
              <a:t>(Compactness)</a:t>
            </a:r>
            <a:r>
              <a:rPr lang="zh-TW" altLang="en-US" sz="2000" b="1" dirty="0">
                <a:latin typeface="微軟正黑體" panose="020B0604030504040204" pitchFamily="34" charset="-120"/>
                <a:ea typeface="微軟正黑體" panose="020B0604030504040204" pitchFamily="34" charset="-120"/>
              </a:rPr>
              <a:t>跟連通性</a:t>
            </a:r>
            <a:r>
              <a:rPr lang="en-US" altLang="zh-TW" sz="2000" b="1" dirty="0">
                <a:latin typeface="微軟正黑體" panose="020B0604030504040204" pitchFamily="34" charset="-120"/>
                <a:ea typeface="微軟正黑體" panose="020B0604030504040204" pitchFamily="34" charset="-120"/>
              </a:rPr>
              <a:t>(Connectedness)</a:t>
            </a:r>
          </a:p>
        </p:txBody>
      </p:sp>
      <p:sp>
        <p:nvSpPr>
          <p:cNvPr id="9" name="矩形 8"/>
          <p:cNvSpPr/>
          <p:nvPr/>
        </p:nvSpPr>
        <p:spPr>
          <a:xfrm>
            <a:off x="356461" y="2957461"/>
            <a:ext cx="11375755" cy="3210863"/>
          </a:xfrm>
          <a:prstGeom prst="rect">
            <a:avLst/>
          </a:prstGeom>
        </p:spPr>
        <p:txBody>
          <a:bodyPr vert="horz" lIns="91440" tIns="45720" rIns="91440" bIns="45720" rtlCol="0">
            <a:normAutofit/>
          </a:bodyPr>
          <a:lstStyle/>
          <a:p>
            <a:pPr>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緊緻性</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(Compactness)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，會希望「個體之間的距離越小越好」，讓群體內部越緊緻越好：</a:t>
            </a:r>
          </a:p>
          <a:p>
            <a:pPr lvl="1">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階層式分群</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(Hierarchical Clustering)</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：不需指定分群數目，讓資料自動由上往下</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由下往上結合起來。</a:t>
            </a:r>
          </a:p>
          <a:p>
            <a:pPr lvl="1">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分割式分群</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Partitional</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 Clustering)</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：需事先指定分群數目，經過不斷的迭代，直到群內的變異最小。</a:t>
            </a:r>
          </a:p>
          <a:p>
            <a:pPr>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連通性</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(Connectedness)</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，會希望「可以串接的個體分在同一群」：</a:t>
            </a:r>
          </a:p>
          <a:p>
            <a:pPr lvl="1">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譜分群</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(Spectral Clustering)</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：基於圖論跟</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Graph Laplacian</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的方法，能把「資料的形狀</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(shape)</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」考量進來</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06787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分群分析</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(Clustering)</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49</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在階層式分群中，主要是以資料之間的「距離」遠近，來決定兩筆資料是否接近。</a:t>
            </a:r>
          </a:p>
        </p:txBody>
      </p:sp>
      <p:sp>
        <p:nvSpPr>
          <p:cNvPr id="9" name="矩形 8"/>
          <p:cNvSpPr/>
          <p:nvPr/>
        </p:nvSpPr>
        <p:spPr>
          <a:xfrm>
            <a:off x="356461" y="2957461"/>
            <a:ext cx="11375755" cy="3210863"/>
          </a:xfrm>
          <a:prstGeom prst="rect">
            <a:avLst/>
          </a:prstGeom>
        </p:spPr>
        <p:txBody>
          <a:bodyPr vert="horz" lIns="91440" tIns="45720" rIns="91440" bIns="45720" rtlCol="0">
            <a:normAutofit/>
          </a:bodyPr>
          <a:lstStyle/>
          <a:p>
            <a:pPr>
              <a:buFont typeface="Arial" panose="020B0604020202020204" pitchFamily="34" charset="0"/>
              <a:buNone/>
            </a:pP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使用</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dist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，來建立資料之間的「距離矩陣」</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(Distance Matrix)</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，判斷資料之間的遠與近：</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stretch>
            <a:fillRect/>
          </a:stretch>
        </p:blipFill>
        <p:spPr>
          <a:xfrm>
            <a:off x="473748" y="3391333"/>
            <a:ext cx="6896099" cy="726091"/>
          </a:xfrm>
          <a:prstGeom prst="rect">
            <a:avLst/>
          </a:prstGeom>
        </p:spPr>
      </p:pic>
      <p:pic>
        <p:nvPicPr>
          <p:cNvPr id="6" name="圖片 5"/>
          <p:cNvPicPr>
            <a:picLocks noChangeAspect="1"/>
          </p:cNvPicPr>
          <p:nvPr/>
        </p:nvPicPr>
        <p:blipFill>
          <a:blip r:embed="rId4"/>
          <a:stretch>
            <a:fillRect/>
          </a:stretch>
        </p:blipFill>
        <p:spPr>
          <a:xfrm>
            <a:off x="473748" y="4206875"/>
            <a:ext cx="6896100" cy="2514600"/>
          </a:xfrm>
          <a:prstGeom prst="rect">
            <a:avLst/>
          </a:prstGeom>
        </p:spPr>
      </p:pic>
      <p:pic>
        <p:nvPicPr>
          <p:cNvPr id="7" name="圖片 6"/>
          <p:cNvPicPr>
            <a:picLocks noChangeAspect="1"/>
          </p:cNvPicPr>
          <p:nvPr/>
        </p:nvPicPr>
        <p:blipFill>
          <a:blip r:embed="rId5"/>
          <a:stretch>
            <a:fillRect/>
          </a:stretch>
        </p:blipFill>
        <p:spPr>
          <a:xfrm>
            <a:off x="7437081" y="3458812"/>
            <a:ext cx="4227899" cy="2986088"/>
          </a:xfrm>
          <a:prstGeom prst="rect">
            <a:avLst/>
          </a:prstGeom>
        </p:spPr>
      </p:pic>
    </p:spTree>
    <p:extLst>
      <p:ext uri="{BB962C8B-B14F-4D97-AF65-F5344CB8AC3E}">
        <p14:creationId xmlns:p14="http://schemas.microsoft.com/office/powerpoint/2010/main" val="4310997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內建資料集 </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Dataset</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a:xfrm>
            <a:off x="8734586" y="6356350"/>
            <a:ext cx="2743200" cy="365125"/>
          </a:xfrm>
        </p:spPr>
        <p:txBody>
          <a:bodyPr/>
          <a:lstStyle/>
          <a:p>
            <a:fld id="{85D669CA-1A0D-4340-9B49-0195C4708948}" type="slidenum">
              <a:rPr lang="zh-TW" altLang="en-US" smtClean="0"/>
              <a:pPr/>
              <a:t>5</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anose="020B0604030504040204" pitchFamily="34" charset="-120"/>
                <a:ea typeface="微軟正黑體" panose="020B0604030504040204" pitchFamily="34" charset="-120"/>
              </a:rPr>
              <a:t>內建資料集是讓我們可以快速測試函數的好幫手，常常被眾多 </a:t>
            </a:r>
            <a:r>
              <a:rPr lang="en-US" altLang="zh-TW" sz="2400" b="1" dirty="0">
                <a:latin typeface="微軟正黑體" panose="020B0604030504040204" pitchFamily="34" charset="-120"/>
                <a:ea typeface="微軟正黑體" panose="020B0604030504040204" pitchFamily="34" charset="-120"/>
              </a:rPr>
              <a:t>R </a:t>
            </a:r>
            <a:r>
              <a:rPr lang="zh-TW" altLang="en-US" sz="2400" b="1" dirty="0">
                <a:latin typeface="微軟正黑體" panose="020B0604030504040204" pitchFamily="34" charset="-120"/>
                <a:ea typeface="微軟正黑體" panose="020B0604030504040204" pitchFamily="34" charset="-120"/>
              </a:rPr>
              <a:t>語言使用者用來測試的內建資料集有 </a:t>
            </a:r>
            <a:r>
              <a:rPr lang="en-US" altLang="zh-TW" sz="2400" b="1" dirty="0">
                <a:latin typeface="微軟正黑體" panose="020B0604030504040204" pitchFamily="34" charset="-120"/>
                <a:ea typeface="微軟正黑體" panose="020B0604030504040204" pitchFamily="34" charset="-120"/>
              </a:rPr>
              <a:t>iris</a:t>
            </a:r>
            <a:r>
              <a:rPr lang="zh-TW" altLang="en-US"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cars</a:t>
            </a:r>
            <a:r>
              <a:rPr lang="zh-TW" altLang="en-US" sz="2400" b="1" dirty="0">
                <a:latin typeface="微軟正黑體" panose="020B0604030504040204" pitchFamily="34" charset="-120"/>
                <a:ea typeface="微軟正黑體" panose="020B0604030504040204" pitchFamily="34" charset="-120"/>
              </a:rPr>
              <a:t>、</a:t>
            </a:r>
            <a:r>
              <a:rPr lang="en-US" altLang="zh-TW" sz="2400" b="1" dirty="0" err="1">
                <a:latin typeface="微軟正黑體" panose="020B0604030504040204" pitchFamily="34" charset="-120"/>
                <a:ea typeface="微軟正黑體" panose="020B0604030504040204" pitchFamily="34" charset="-120"/>
              </a:rPr>
              <a:t>mtcars</a:t>
            </a:r>
            <a:r>
              <a:rPr lang="en-US" altLang="zh-TW" sz="2400" b="1" dirty="0">
                <a:latin typeface="微軟正黑體" panose="020B0604030504040204" pitchFamily="34" charset="-120"/>
                <a:ea typeface="微軟正黑體" panose="020B0604030504040204" pitchFamily="34" charset="-120"/>
              </a:rPr>
              <a:t> </a:t>
            </a:r>
            <a:r>
              <a:rPr lang="zh-TW" altLang="en-US" sz="2400" b="1" dirty="0">
                <a:latin typeface="微軟正黑體" panose="020B0604030504040204" pitchFamily="34" charset="-120"/>
                <a:ea typeface="微軟正黑體" panose="020B0604030504040204" pitchFamily="34" charset="-120"/>
              </a:rPr>
              <a:t>與 </a:t>
            </a:r>
            <a:r>
              <a:rPr lang="en-US" altLang="zh-TW" sz="2400" b="1" dirty="0" err="1">
                <a:latin typeface="微軟正黑體" panose="020B0604030504040204" pitchFamily="34" charset="-120"/>
                <a:ea typeface="微軟正黑體" panose="020B0604030504040204" pitchFamily="34" charset="-120"/>
              </a:rPr>
              <a:t>airquality</a:t>
            </a:r>
            <a:r>
              <a:rPr lang="en-US" altLang="zh-TW" sz="2400" b="1" dirty="0">
                <a:latin typeface="微軟正黑體" panose="020B0604030504040204" pitchFamily="34" charset="-120"/>
                <a:ea typeface="微軟正黑體" panose="020B0604030504040204" pitchFamily="34" charset="-120"/>
              </a:rPr>
              <a:t> </a:t>
            </a:r>
            <a:r>
              <a:rPr lang="zh-TW" altLang="en-US" sz="2400" b="1" dirty="0">
                <a:latin typeface="微軟正黑體" panose="020B0604030504040204" pitchFamily="34" charset="-120"/>
                <a:ea typeface="微軟正黑體" panose="020B0604030504040204" pitchFamily="34" charset="-120"/>
              </a:rPr>
              <a:t>等等。</a:t>
            </a:r>
          </a:p>
        </p:txBody>
      </p:sp>
      <p:sp>
        <p:nvSpPr>
          <p:cNvPr id="6" name="矩形 5"/>
          <p:cNvSpPr/>
          <p:nvPr/>
        </p:nvSpPr>
        <p:spPr>
          <a:xfrm>
            <a:off x="197339" y="2667000"/>
            <a:ext cx="2592356" cy="3960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TW" sz="1600" dirty="0">
                <a:solidFill>
                  <a:schemeClr val="bg1">
                    <a:lumMod val="50000"/>
                  </a:schemeClr>
                </a:solidFill>
              </a:rPr>
              <a:t>cars {datasets}</a:t>
            </a:r>
          </a:p>
          <a:p>
            <a:r>
              <a:rPr lang="en-US" altLang="zh-TW" sz="1600" dirty="0">
                <a:solidFill>
                  <a:schemeClr val="bg1">
                    <a:lumMod val="50000"/>
                  </a:schemeClr>
                </a:solidFill>
              </a:rPr>
              <a:t>Speed and Stopping Distances of Cars</a:t>
            </a:r>
          </a:p>
          <a:p>
            <a:r>
              <a:rPr lang="en-US" altLang="zh-TW" sz="1600" dirty="0">
                <a:solidFill>
                  <a:schemeClr val="bg1">
                    <a:lumMod val="50000"/>
                  </a:schemeClr>
                </a:solidFill>
              </a:rPr>
              <a:t>Description</a:t>
            </a:r>
          </a:p>
          <a:p>
            <a:r>
              <a:rPr lang="en-US" altLang="zh-TW" sz="1600" dirty="0">
                <a:solidFill>
                  <a:schemeClr val="bg1">
                    <a:lumMod val="50000"/>
                  </a:schemeClr>
                </a:solidFill>
              </a:rPr>
              <a:t>The data give the speed of cars and the distances taken to stop. Note that the data were recorded in the 1920s.</a:t>
            </a:r>
          </a:p>
          <a:p>
            <a:endParaRPr lang="en-US" altLang="zh-TW" sz="1600" dirty="0">
              <a:solidFill>
                <a:schemeClr val="bg1">
                  <a:lumMod val="50000"/>
                </a:schemeClr>
              </a:solidFill>
            </a:endParaRPr>
          </a:p>
          <a:p>
            <a:r>
              <a:rPr lang="en-US" altLang="zh-TW" sz="1600" dirty="0">
                <a:solidFill>
                  <a:schemeClr val="bg1">
                    <a:lumMod val="50000"/>
                  </a:schemeClr>
                </a:solidFill>
              </a:rPr>
              <a:t>A data frame with 50 observations on 2 variables.</a:t>
            </a:r>
          </a:p>
          <a:p>
            <a:endParaRPr lang="en-US" altLang="zh-TW" sz="1600" dirty="0">
              <a:solidFill>
                <a:schemeClr val="bg1">
                  <a:lumMod val="50000"/>
                </a:schemeClr>
              </a:solidFill>
            </a:endParaRPr>
          </a:p>
          <a:p>
            <a:r>
              <a:rPr lang="en-US" altLang="zh-TW" sz="1600" dirty="0">
                <a:solidFill>
                  <a:schemeClr val="bg1">
                    <a:lumMod val="50000"/>
                  </a:schemeClr>
                </a:solidFill>
              </a:rPr>
              <a:t>[1] speed	numeric Speed (mph)</a:t>
            </a:r>
          </a:p>
          <a:p>
            <a:r>
              <a:rPr lang="en-US" altLang="zh-TW" sz="1600" dirty="0">
                <a:solidFill>
                  <a:schemeClr val="bg1">
                    <a:lumMod val="50000"/>
                  </a:schemeClr>
                </a:solidFill>
              </a:rPr>
              <a:t>[2] </a:t>
            </a:r>
            <a:r>
              <a:rPr lang="en-US" altLang="zh-TW" sz="1600" dirty="0" err="1">
                <a:solidFill>
                  <a:schemeClr val="bg1">
                    <a:lumMod val="50000"/>
                  </a:schemeClr>
                </a:solidFill>
              </a:rPr>
              <a:t>dist</a:t>
            </a:r>
            <a:r>
              <a:rPr lang="en-US" altLang="zh-TW" sz="1600" dirty="0">
                <a:solidFill>
                  <a:schemeClr val="bg1">
                    <a:lumMod val="50000"/>
                  </a:schemeClr>
                </a:solidFill>
              </a:rPr>
              <a:t> numeric Stopping distance (</a:t>
            </a:r>
            <a:r>
              <a:rPr lang="en-US" altLang="zh-TW" sz="1600" dirty="0" err="1">
                <a:solidFill>
                  <a:schemeClr val="bg1">
                    <a:lumMod val="50000"/>
                  </a:schemeClr>
                </a:solidFill>
              </a:rPr>
              <a:t>ft</a:t>
            </a:r>
            <a:r>
              <a:rPr lang="en-US" altLang="zh-TW" sz="1600" dirty="0">
                <a:solidFill>
                  <a:schemeClr val="bg1">
                    <a:lumMod val="50000"/>
                  </a:schemeClr>
                </a:solidFill>
              </a:rPr>
              <a:t>)</a:t>
            </a:r>
          </a:p>
          <a:p>
            <a:endParaRPr lang="zh-TW" altLang="en-US" sz="1600" dirty="0">
              <a:solidFill>
                <a:schemeClr val="bg1">
                  <a:lumMod val="50000"/>
                </a:schemeClr>
              </a:solidFill>
            </a:endParaRPr>
          </a:p>
        </p:txBody>
      </p:sp>
      <p:sp>
        <p:nvSpPr>
          <p:cNvPr id="7" name="矩形 6"/>
          <p:cNvSpPr/>
          <p:nvPr/>
        </p:nvSpPr>
        <p:spPr>
          <a:xfrm>
            <a:off x="2789695" y="2667000"/>
            <a:ext cx="3332136" cy="39600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TW" sz="1600" dirty="0">
                <a:solidFill>
                  <a:schemeClr val="bg1">
                    <a:lumMod val="50000"/>
                  </a:schemeClr>
                </a:solidFill>
              </a:rPr>
              <a:t>iris {datasets}</a:t>
            </a:r>
          </a:p>
          <a:p>
            <a:r>
              <a:rPr lang="en-US" altLang="zh-TW" sz="1600" dirty="0">
                <a:solidFill>
                  <a:schemeClr val="bg1">
                    <a:lumMod val="50000"/>
                  </a:schemeClr>
                </a:solidFill>
              </a:rPr>
              <a:t>Edgar Anderson's Iris Data</a:t>
            </a:r>
          </a:p>
          <a:p>
            <a:r>
              <a:rPr lang="en-US" altLang="zh-TW" sz="1600" dirty="0">
                <a:solidFill>
                  <a:schemeClr val="bg1">
                    <a:lumMod val="50000"/>
                  </a:schemeClr>
                </a:solidFill>
              </a:rPr>
              <a:t>Description</a:t>
            </a:r>
          </a:p>
          <a:p>
            <a:r>
              <a:rPr lang="en-US" altLang="zh-TW" sz="1600" dirty="0">
                <a:solidFill>
                  <a:schemeClr val="bg1">
                    <a:lumMod val="50000"/>
                  </a:schemeClr>
                </a:solidFill>
              </a:rPr>
              <a:t>This famous (Fisher's or Anderson's) iris data set gives the measurements in centimeters of the variables sepal length and width and petal length and width, respectively, for 50 flowers from each of 3 species of iris. The species are Iris </a:t>
            </a:r>
            <a:r>
              <a:rPr lang="en-US" altLang="zh-TW" sz="1600" dirty="0" err="1">
                <a:solidFill>
                  <a:schemeClr val="bg1">
                    <a:lumMod val="50000"/>
                  </a:schemeClr>
                </a:solidFill>
              </a:rPr>
              <a:t>setosa</a:t>
            </a:r>
            <a:r>
              <a:rPr lang="en-US" altLang="zh-TW" sz="1600" dirty="0">
                <a:solidFill>
                  <a:schemeClr val="bg1">
                    <a:lumMod val="50000"/>
                  </a:schemeClr>
                </a:solidFill>
              </a:rPr>
              <a:t>, versicolor, and </a:t>
            </a:r>
            <a:r>
              <a:rPr lang="en-US" altLang="zh-TW" sz="1600" dirty="0" err="1">
                <a:solidFill>
                  <a:schemeClr val="bg1">
                    <a:lumMod val="50000"/>
                  </a:schemeClr>
                </a:solidFill>
              </a:rPr>
              <a:t>virginica</a:t>
            </a:r>
            <a:r>
              <a:rPr lang="en-US" altLang="zh-TW" sz="1600" dirty="0">
                <a:solidFill>
                  <a:schemeClr val="bg1">
                    <a:lumMod val="50000"/>
                  </a:schemeClr>
                </a:solidFill>
              </a:rPr>
              <a:t>.</a:t>
            </a:r>
          </a:p>
          <a:p>
            <a:endParaRPr lang="en-US" altLang="zh-TW" sz="1600" dirty="0">
              <a:solidFill>
                <a:schemeClr val="bg1">
                  <a:lumMod val="50000"/>
                </a:schemeClr>
              </a:solidFill>
            </a:endParaRPr>
          </a:p>
          <a:p>
            <a:r>
              <a:rPr lang="en-US" altLang="zh-TW" sz="1600" dirty="0">
                <a:solidFill>
                  <a:schemeClr val="bg1">
                    <a:lumMod val="50000"/>
                  </a:schemeClr>
                </a:solidFill>
              </a:rPr>
              <a:t>Iris is a data frame with 150 cases (rows) and 5 variables (columns) named </a:t>
            </a:r>
            <a:r>
              <a:rPr lang="en-US" altLang="zh-TW" sz="1600" dirty="0" err="1">
                <a:solidFill>
                  <a:schemeClr val="bg1">
                    <a:lumMod val="50000"/>
                  </a:schemeClr>
                </a:solidFill>
              </a:rPr>
              <a:t>Sepal.Length</a:t>
            </a:r>
            <a:r>
              <a:rPr lang="en-US" altLang="zh-TW" sz="1600" dirty="0">
                <a:solidFill>
                  <a:schemeClr val="bg1">
                    <a:lumMod val="50000"/>
                  </a:schemeClr>
                </a:solidFill>
              </a:rPr>
              <a:t>, </a:t>
            </a:r>
            <a:r>
              <a:rPr lang="en-US" altLang="zh-TW" sz="1600" dirty="0" err="1">
                <a:solidFill>
                  <a:schemeClr val="bg1">
                    <a:lumMod val="50000"/>
                  </a:schemeClr>
                </a:solidFill>
              </a:rPr>
              <a:t>Sepal.Width</a:t>
            </a:r>
            <a:r>
              <a:rPr lang="en-US" altLang="zh-TW" sz="1600" dirty="0">
                <a:solidFill>
                  <a:schemeClr val="bg1">
                    <a:lumMod val="50000"/>
                  </a:schemeClr>
                </a:solidFill>
              </a:rPr>
              <a:t>, </a:t>
            </a:r>
            <a:r>
              <a:rPr lang="en-US" altLang="zh-TW" sz="1600" dirty="0" err="1">
                <a:solidFill>
                  <a:schemeClr val="bg1">
                    <a:lumMod val="50000"/>
                  </a:schemeClr>
                </a:solidFill>
              </a:rPr>
              <a:t>Petal.Length</a:t>
            </a:r>
            <a:r>
              <a:rPr lang="en-US" altLang="zh-TW" sz="1600" dirty="0">
                <a:solidFill>
                  <a:schemeClr val="bg1">
                    <a:lumMod val="50000"/>
                  </a:schemeClr>
                </a:solidFill>
              </a:rPr>
              <a:t>, </a:t>
            </a:r>
            <a:r>
              <a:rPr lang="en-US" altLang="zh-TW" sz="1600" dirty="0" err="1">
                <a:solidFill>
                  <a:schemeClr val="bg1">
                    <a:lumMod val="50000"/>
                  </a:schemeClr>
                </a:solidFill>
              </a:rPr>
              <a:t>Petal.Width</a:t>
            </a:r>
            <a:r>
              <a:rPr lang="en-US" altLang="zh-TW" sz="1600" dirty="0">
                <a:solidFill>
                  <a:schemeClr val="bg1">
                    <a:lumMod val="50000"/>
                  </a:schemeClr>
                </a:solidFill>
              </a:rPr>
              <a:t>, and Species.</a:t>
            </a:r>
            <a:endParaRPr lang="zh-TW" altLang="en-US" sz="1600" dirty="0">
              <a:solidFill>
                <a:schemeClr val="bg1">
                  <a:lumMod val="50000"/>
                </a:schemeClr>
              </a:solidFill>
            </a:endParaRPr>
          </a:p>
        </p:txBody>
      </p:sp>
      <p:sp>
        <p:nvSpPr>
          <p:cNvPr id="8" name="矩形 7"/>
          <p:cNvSpPr/>
          <p:nvPr/>
        </p:nvSpPr>
        <p:spPr>
          <a:xfrm>
            <a:off x="6121831" y="2667000"/>
            <a:ext cx="5872830" cy="39600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TW" sz="1600" dirty="0">
                <a:solidFill>
                  <a:schemeClr val="bg1">
                    <a:lumMod val="50000"/>
                  </a:schemeClr>
                </a:solidFill>
              </a:rPr>
              <a:t>CO2 {datasets}</a:t>
            </a:r>
          </a:p>
          <a:p>
            <a:r>
              <a:rPr lang="en-US" altLang="zh-TW" sz="1600" dirty="0">
                <a:solidFill>
                  <a:schemeClr val="bg1">
                    <a:lumMod val="50000"/>
                  </a:schemeClr>
                </a:solidFill>
              </a:rPr>
              <a:t>Carbon Dioxide Uptake in Grass Plants</a:t>
            </a:r>
          </a:p>
          <a:p>
            <a:r>
              <a:rPr lang="en-US" altLang="zh-TW" sz="1600" dirty="0">
                <a:solidFill>
                  <a:schemeClr val="bg1">
                    <a:lumMod val="50000"/>
                  </a:schemeClr>
                </a:solidFill>
              </a:rPr>
              <a:t>Description</a:t>
            </a:r>
          </a:p>
          <a:p>
            <a:r>
              <a:rPr lang="en-US" altLang="zh-TW" sz="1600" dirty="0">
                <a:solidFill>
                  <a:schemeClr val="bg1">
                    <a:lumMod val="50000"/>
                  </a:schemeClr>
                </a:solidFill>
              </a:rPr>
              <a:t>The CO2 data frame has 84 rows and 5 columns of data from an experiment on the cold tolerance of the grass species </a:t>
            </a:r>
            <a:r>
              <a:rPr lang="en-US" altLang="zh-TW" sz="1600" dirty="0" err="1">
                <a:solidFill>
                  <a:schemeClr val="bg1">
                    <a:lumMod val="50000"/>
                  </a:schemeClr>
                </a:solidFill>
              </a:rPr>
              <a:t>Echinochloa</a:t>
            </a:r>
            <a:r>
              <a:rPr lang="en-US" altLang="zh-TW" sz="1600" dirty="0">
                <a:solidFill>
                  <a:schemeClr val="bg1">
                    <a:lumMod val="50000"/>
                  </a:schemeClr>
                </a:solidFill>
              </a:rPr>
              <a:t> crus-</a:t>
            </a:r>
            <a:r>
              <a:rPr lang="en-US" altLang="zh-TW" sz="1600" dirty="0" err="1">
                <a:solidFill>
                  <a:schemeClr val="bg1">
                    <a:lumMod val="50000"/>
                  </a:schemeClr>
                </a:solidFill>
              </a:rPr>
              <a:t>galli</a:t>
            </a:r>
            <a:r>
              <a:rPr lang="en-US" altLang="zh-TW" sz="1600" dirty="0">
                <a:solidFill>
                  <a:schemeClr val="bg1">
                    <a:lumMod val="50000"/>
                  </a:schemeClr>
                </a:solidFill>
              </a:rPr>
              <a:t>.</a:t>
            </a:r>
          </a:p>
          <a:p>
            <a:endParaRPr lang="en-US" altLang="zh-TW" sz="1600" dirty="0">
              <a:solidFill>
                <a:schemeClr val="bg1">
                  <a:lumMod val="50000"/>
                </a:schemeClr>
              </a:solidFill>
            </a:endParaRPr>
          </a:p>
          <a:p>
            <a:r>
              <a:rPr lang="en-US" altLang="zh-TW" sz="1600" dirty="0">
                <a:solidFill>
                  <a:schemeClr val="bg1">
                    <a:lumMod val="50000"/>
                  </a:schemeClr>
                </a:solidFill>
              </a:rPr>
              <a:t>Plant:</a:t>
            </a:r>
            <a:r>
              <a:rPr lang="zh-TW" altLang="en-US" sz="1600" dirty="0">
                <a:solidFill>
                  <a:schemeClr val="bg1">
                    <a:lumMod val="50000"/>
                  </a:schemeClr>
                </a:solidFill>
              </a:rPr>
              <a:t> </a:t>
            </a:r>
            <a:r>
              <a:rPr lang="en-US" altLang="zh-TW" sz="1600" dirty="0">
                <a:solidFill>
                  <a:schemeClr val="bg1">
                    <a:lumMod val="50000"/>
                  </a:schemeClr>
                </a:solidFill>
              </a:rPr>
              <a:t>an ordered factor with levels Qn1 &lt; Qn2 &lt; Qn3 &lt; ... &lt; Mc1 giving a unique identifier for each plant.</a:t>
            </a:r>
          </a:p>
          <a:p>
            <a:r>
              <a:rPr lang="en-US" altLang="zh-TW" sz="1600" dirty="0">
                <a:solidFill>
                  <a:schemeClr val="bg1">
                    <a:lumMod val="50000"/>
                  </a:schemeClr>
                </a:solidFill>
              </a:rPr>
              <a:t>Type:</a:t>
            </a:r>
            <a:r>
              <a:rPr lang="zh-TW" altLang="en-US" sz="1600" dirty="0">
                <a:solidFill>
                  <a:schemeClr val="bg1">
                    <a:lumMod val="50000"/>
                  </a:schemeClr>
                </a:solidFill>
              </a:rPr>
              <a:t> </a:t>
            </a:r>
            <a:r>
              <a:rPr lang="en-US" altLang="zh-TW" sz="1600" dirty="0">
                <a:solidFill>
                  <a:schemeClr val="bg1">
                    <a:lumMod val="50000"/>
                  </a:schemeClr>
                </a:solidFill>
              </a:rPr>
              <a:t>a factor with levels Quebec Mississippi giving the origin of the plant</a:t>
            </a:r>
          </a:p>
          <a:p>
            <a:r>
              <a:rPr lang="en-US" altLang="zh-TW" sz="1600" dirty="0">
                <a:solidFill>
                  <a:schemeClr val="bg1">
                    <a:lumMod val="50000"/>
                  </a:schemeClr>
                </a:solidFill>
              </a:rPr>
              <a:t>Treatment:</a:t>
            </a:r>
            <a:r>
              <a:rPr lang="zh-TW" altLang="en-US" sz="1600" dirty="0">
                <a:solidFill>
                  <a:schemeClr val="bg1">
                    <a:lumMod val="50000"/>
                  </a:schemeClr>
                </a:solidFill>
              </a:rPr>
              <a:t> </a:t>
            </a:r>
            <a:r>
              <a:rPr lang="en-US" altLang="zh-TW" sz="1600" dirty="0">
                <a:solidFill>
                  <a:schemeClr val="bg1">
                    <a:lumMod val="50000"/>
                  </a:schemeClr>
                </a:solidFill>
              </a:rPr>
              <a:t>a factor with levels </a:t>
            </a:r>
            <a:r>
              <a:rPr lang="en-US" altLang="zh-TW" sz="1600" dirty="0" err="1">
                <a:solidFill>
                  <a:schemeClr val="bg1">
                    <a:lumMod val="50000"/>
                  </a:schemeClr>
                </a:solidFill>
              </a:rPr>
              <a:t>nonchilled</a:t>
            </a:r>
            <a:r>
              <a:rPr lang="en-US" altLang="zh-TW" sz="1600" dirty="0">
                <a:solidFill>
                  <a:schemeClr val="bg1">
                    <a:lumMod val="50000"/>
                  </a:schemeClr>
                </a:solidFill>
              </a:rPr>
              <a:t> chilled</a:t>
            </a:r>
          </a:p>
          <a:p>
            <a:r>
              <a:rPr lang="en-US" altLang="zh-TW" sz="1600" dirty="0" err="1">
                <a:solidFill>
                  <a:schemeClr val="bg1">
                    <a:lumMod val="50000"/>
                  </a:schemeClr>
                </a:solidFill>
              </a:rPr>
              <a:t>Conc</a:t>
            </a:r>
            <a:r>
              <a:rPr lang="en-US" altLang="zh-TW" sz="1600" dirty="0">
                <a:solidFill>
                  <a:schemeClr val="bg1">
                    <a:lumMod val="50000"/>
                  </a:schemeClr>
                </a:solidFill>
              </a:rPr>
              <a:t>:</a:t>
            </a:r>
            <a:r>
              <a:rPr lang="zh-TW" altLang="en-US" sz="1600" dirty="0">
                <a:solidFill>
                  <a:schemeClr val="bg1">
                    <a:lumMod val="50000"/>
                  </a:schemeClr>
                </a:solidFill>
              </a:rPr>
              <a:t> </a:t>
            </a:r>
            <a:r>
              <a:rPr lang="en-US" altLang="zh-TW" sz="1600" dirty="0">
                <a:solidFill>
                  <a:schemeClr val="bg1">
                    <a:lumMod val="50000"/>
                  </a:schemeClr>
                </a:solidFill>
              </a:rPr>
              <a:t>a numeric vector of ambient carbon dioxide concentrations (mL/L).</a:t>
            </a:r>
          </a:p>
          <a:p>
            <a:r>
              <a:rPr lang="en-US" altLang="zh-TW" sz="1600" dirty="0">
                <a:solidFill>
                  <a:schemeClr val="bg1">
                    <a:lumMod val="50000"/>
                  </a:schemeClr>
                </a:solidFill>
              </a:rPr>
              <a:t>Uptake:</a:t>
            </a:r>
            <a:r>
              <a:rPr lang="zh-TW" altLang="en-US" sz="1600" dirty="0">
                <a:solidFill>
                  <a:schemeClr val="bg1">
                    <a:lumMod val="50000"/>
                  </a:schemeClr>
                </a:solidFill>
              </a:rPr>
              <a:t> </a:t>
            </a:r>
            <a:r>
              <a:rPr lang="en-US" altLang="zh-TW" sz="1600" dirty="0">
                <a:solidFill>
                  <a:schemeClr val="bg1">
                    <a:lumMod val="50000"/>
                  </a:schemeClr>
                </a:solidFill>
              </a:rPr>
              <a:t>a numeric vector of carbon dioxide uptake rates (</a:t>
            </a:r>
            <a:r>
              <a:rPr lang="en-US" altLang="zh-TW" sz="1600" dirty="0" err="1">
                <a:solidFill>
                  <a:schemeClr val="bg1">
                    <a:lumMod val="50000"/>
                  </a:schemeClr>
                </a:solidFill>
              </a:rPr>
              <a:t>umol</a:t>
            </a:r>
            <a:r>
              <a:rPr lang="en-US" altLang="zh-TW" sz="1600" dirty="0">
                <a:solidFill>
                  <a:schemeClr val="bg1">
                    <a:lumMod val="50000"/>
                  </a:schemeClr>
                </a:solidFill>
              </a:rPr>
              <a:t>/m^2 sec).</a:t>
            </a:r>
          </a:p>
        </p:txBody>
      </p:sp>
    </p:spTree>
    <p:extLst>
      <p:ext uri="{BB962C8B-B14F-4D97-AF65-F5344CB8AC3E}">
        <p14:creationId xmlns:p14="http://schemas.microsoft.com/office/powerpoint/2010/main" val="25834962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分群分析</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(Clustering)</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50</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切割式分群</a:t>
            </a:r>
            <a:r>
              <a:rPr lang="en-US" altLang="zh-TW" sz="2000" b="1" dirty="0">
                <a:latin typeface="微軟正黑體" panose="020B0604030504040204" pitchFamily="34" charset="-120"/>
                <a:ea typeface="微軟正黑體" panose="020B0604030504040204" pitchFamily="34" charset="-120"/>
              </a:rPr>
              <a:t>(</a:t>
            </a:r>
            <a:r>
              <a:rPr lang="en-US" altLang="zh-TW" sz="2000" b="1" dirty="0" err="1">
                <a:latin typeface="微軟正黑體" panose="020B0604030504040204" pitchFamily="34" charset="-120"/>
                <a:ea typeface="微軟正黑體" panose="020B0604030504040204" pitchFamily="34" charset="-120"/>
              </a:rPr>
              <a:t>Partitional</a:t>
            </a:r>
            <a:r>
              <a:rPr lang="en-US" altLang="zh-TW" sz="2000" b="1" dirty="0">
                <a:latin typeface="微軟正黑體" panose="020B0604030504040204" pitchFamily="34" charset="-120"/>
                <a:ea typeface="微軟正黑體" panose="020B0604030504040204" pitchFamily="34" charset="-120"/>
              </a:rPr>
              <a:t> Clustering)</a:t>
            </a:r>
            <a:r>
              <a:rPr lang="zh-TW" altLang="en-US" sz="2000" b="1" dirty="0">
                <a:latin typeface="微軟正黑體" panose="020B0604030504040204" pitchFamily="34" charset="-120"/>
                <a:ea typeface="微軟正黑體" panose="020B0604030504040204" pitchFamily="34" charset="-120"/>
              </a:rPr>
              <a:t>，在切割式分群裡，最常見就是</a:t>
            </a:r>
            <a:r>
              <a:rPr lang="en-US" altLang="zh-TW" sz="2000" b="1" dirty="0">
                <a:latin typeface="微軟正黑體" panose="020B0604030504040204" pitchFamily="34" charset="-120"/>
                <a:ea typeface="微軟正黑體" panose="020B0604030504040204" pitchFamily="34" charset="-120"/>
              </a:rPr>
              <a:t>K-Cluster</a:t>
            </a:r>
            <a:r>
              <a:rPr lang="zh-TW" altLang="en-US" sz="2000" b="1" dirty="0">
                <a:latin typeface="微軟正黑體" panose="020B0604030504040204" pitchFamily="34" charset="-120"/>
                <a:ea typeface="微軟正黑體" panose="020B0604030504040204" pitchFamily="34" charset="-120"/>
              </a:rPr>
              <a:t>的方法</a:t>
            </a:r>
          </a:p>
        </p:txBody>
      </p:sp>
      <p:pic>
        <p:nvPicPr>
          <p:cNvPr id="8" name="圖片 7"/>
          <p:cNvPicPr>
            <a:picLocks noChangeAspect="1"/>
          </p:cNvPicPr>
          <p:nvPr/>
        </p:nvPicPr>
        <p:blipFill>
          <a:blip r:embed="rId3"/>
          <a:stretch>
            <a:fillRect/>
          </a:stretch>
        </p:blipFill>
        <p:spPr>
          <a:xfrm>
            <a:off x="838201" y="2770359"/>
            <a:ext cx="5764077" cy="3951116"/>
          </a:xfrm>
          <a:prstGeom prst="rect">
            <a:avLst/>
          </a:prstGeom>
        </p:spPr>
      </p:pic>
      <p:pic>
        <p:nvPicPr>
          <p:cNvPr id="10" name="圖片 9"/>
          <p:cNvPicPr>
            <a:picLocks noChangeAspect="1"/>
          </p:cNvPicPr>
          <p:nvPr/>
        </p:nvPicPr>
        <p:blipFill>
          <a:blip r:embed="rId4"/>
          <a:stretch>
            <a:fillRect/>
          </a:stretch>
        </p:blipFill>
        <p:spPr>
          <a:xfrm>
            <a:off x="6677994" y="2770359"/>
            <a:ext cx="5452014" cy="3951116"/>
          </a:xfrm>
          <a:prstGeom prst="rect">
            <a:avLst/>
          </a:prstGeom>
        </p:spPr>
      </p:pic>
    </p:spTree>
    <p:extLst>
      <p:ext uri="{BB962C8B-B14F-4D97-AF65-F5344CB8AC3E}">
        <p14:creationId xmlns:p14="http://schemas.microsoft.com/office/powerpoint/2010/main" val="8423687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分群分析</a:t>
            </a:r>
            <a:r>
              <a:rPr lang="en-US" altLang="zh-TW" sz="4000" b="1" dirty="0">
                <a:solidFill>
                  <a:schemeClr val="bg1">
                    <a:lumMod val="50000"/>
                  </a:schemeClr>
                </a:solidFill>
                <a:latin typeface="微軟正黑體" panose="020B0604030504040204" pitchFamily="34" charset="-120"/>
                <a:ea typeface="微軟正黑體" panose="020B0604030504040204" pitchFamily="34" charset="-120"/>
              </a:rPr>
              <a:t>(Clustering)</a:t>
            </a:r>
            <a:endParaRPr lang="zh-TW" altLang="en-US" sz="40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51</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切割式分群</a:t>
            </a:r>
            <a:r>
              <a:rPr lang="en-US" altLang="zh-TW" sz="2000" b="1" dirty="0">
                <a:latin typeface="微軟正黑體" panose="020B0604030504040204" pitchFamily="34" charset="-120"/>
                <a:ea typeface="微軟正黑體" panose="020B0604030504040204" pitchFamily="34" charset="-120"/>
              </a:rPr>
              <a:t>(</a:t>
            </a:r>
            <a:r>
              <a:rPr lang="en-US" altLang="zh-TW" sz="2000" b="1" dirty="0" err="1">
                <a:latin typeface="微軟正黑體" panose="020B0604030504040204" pitchFamily="34" charset="-120"/>
                <a:ea typeface="微軟正黑體" panose="020B0604030504040204" pitchFamily="34" charset="-120"/>
              </a:rPr>
              <a:t>Partitional</a:t>
            </a:r>
            <a:r>
              <a:rPr lang="en-US" altLang="zh-TW" sz="2000" b="1" dirty="0">
                <a:latin typeface="微軟正黑體" panose="020B0604030504040204" pitchFamily="34" charset="-120"/>
                <a:ea typeface="微軟正黑體" panose="020B0604030504040204" pitchFamily="34" charset="-120"/>
              </a:rPr>
              <a:t> Clustering)</a:t>
            </a:r>
            <a:r>
              <a:rPr lang="zh-TW" altLang="en-US" sz="2000" b="1" dirty="0">
                <a:latin typeface="微軟正黑體" panose="020B0604030504040204" pitchFamily="34" charset="-120"/>
                <a:ea typeface="微軟正黑體" panose="020B0604030504040204" pitchFamily="34" charset="-120"/>
              </a:rPr>
              <a:t>，在切割式分群裡，最常見就是</a:t>
            </a:r>
            <a:r>
              <a:rPr lang="en-US" altLang="zh-TW" sz="2000" b="1" dirty="0">
                <a:latin typeface="微軟正黑體" panose="020B0604030504040204" pitchFamily="34" charset="-120"/>
                <a:ea typeface="微軟正黑體" panose="020B0604030504040204" pitchFamily="34" charset="-120"/>
              </a:rPr>
              <a:t>K-Cluster</a:t>
            </a:r>
            <a:r>
              <a:rPr lang="zh-TW" altLang="en-US" sz="2000" b="1" dirty="0">
                <a:latin typeface="微軟正黑體" panose="020B0604030504040204" pitchFamily="34" charset="-120"/>
                <a:ea typeface="微軟正黑體" panose="020B0604030504040204" pitchFamily="34" charset="-120"/>
              </a:rPr>
              <a:t>的方法</a:t>
            </a:r>
          </a:p>
        </p:txBody>
      </p:sp>
      <p:pic>
        <p:nvPicPr>
          <p:cNvPr id="3" name="圖片 2"/>
          <p:cNvPicPr>
            <a:picLocks noChangeAspect="1"/>
          </p:cNvPicPr>
          <p:nvPr/>
        </p:nvPicPr>
        <p:blipFill>
          <a:blip r:embed="rId3"/>
          <a:stretch>
            <a:fillRect/>
          </a:stretch>
        </p:blipFill>
        <p:spPr>
          <a:xfrm>
            <a:off x="852973" y="2696303"/>
            <a:ext cx="5222364" cy="4109041"/>
          </a:xfrm>
          <a:prstGeom prst="rect">
            <a:avLst/>
          </a:prstGeom>
        </p:spPr>
      </p:pic>
      <p:pic>
        <p:nvPicPr>
          <p:cNvPr id="6" name="圖片 5"/>
          <p:cNvPicPr>
            <a:picLocks noChangeAspect="1"/>
          </p:cNvPicPr>
          <p:nvPr/>
        </p:nvPicPr>
        <p:blipFill>
          <a:blip r:embed="rId4"/>
          <a:stretch>
            <a:fillRect/>
          </a:stretch>
        </p:blipFill>
        <p:spPr>
          <a:xfrm>
            <a:off x="6075338" y="2752726"/>
            <a:ext cx="5589400" cy="3968750"/>
          </a:xfrm>
          <a:prstGeom prst="rect">
            <a:avLst/>
          </a:prstGeom>
        </p:spPr>
      </p:pic>
    </p:spTree>
    <p:extLst>
      <p:ext uri="{BB962C8B-B14F-4D97-AF65-F5344CB8AC3E}">
        <p14:creationId xmlns:p14="http://schemas.microsoft.com/office/powerpoint/2010/main" val="18198494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分群的最佳數目</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52</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分群的目的，就是「使群內的總變異最小；使群間的總變異最大」，換句話說，只要找出一個數字</a:t>
            </a:r>
            <a:r>
              <a:rPr lang="en-US" altLang="zh-TW" sz="2000" b="1" dirty="0">
                <a:latin typeface="微軟正黑體" panose="020B0604030504040204" pitchFamily="34" charset="-120"/>
                <a:ea typeface="微軟正黑體" panose="020B0604030504040204" pitchFamily="34" charset="-120"/>
              </a:rPr>
              <a:t>n</a:t>
            </a:r>
            <a:r>
              <a:rPr lang="zh-TW" altLang="en-US" sz="2000" b="1" dirty="0">
                <a:latin typeface="微軟正黑體" panose="020B0604030504040204" pitchFamily="34" charset="-120"/>
                <a:ea typeface="微軟正黑體" panose="020B0604030504040204" pitchFamily="34" charset="-120"/>
              </a:rPr>
              <a:t>，使得資料被分成</a:t>
            </a:r>
            <a:r>
              <a:rPr lang="en-US" altLang="zh-TW" sz="2000" b="1" dirty="0">
                <a:latin typeface="微軟正黑體" panose="020B0604030504040204" pitchFamily="34" charset="-120"/>
                <a:ea typeface="微軟正黑體" panose="020B0604030504040204" pitchFamily="34" charset="-120"/>
              </a:rPr>
              <a:t>n</a:t>
            </a:r>
            <a:r>
              <a:rPr lang="zh-TW" altLang="en-US" sz="2000" b="1" dirty="0">
                <a:latin typeface="微軟正黑體" panose="020B0604030504040204" pitchFamily="34" charset="-120"/>
                <a:ea typeface="微軟正黑體" panose="020B0604030504040204" pitchFamily="34" charset="-120"/>
              </a:rPr>
              <a:t>群時，群內的總變異</a:t>
            </a:r>
            <a:r>
              <a:rPr lang="en-US" altLang="zh-TW" sz="2000" b="1" dirty="0">
                <a:latin typeface="微軟正黑體" panose="020B0604030504040204" pitchFamily="34" charset="-120"/>
                <a:ea typeface="微軟正黑體" panose="020B0604030504040204" pitchFamily="34" charset="-120"/>
              </a:rPr>
              <a:t>(SSE)</a:t>
            </a:r>
            <a:r>
              <a:rPr lang="zh-TW" altLang="en-US" sz="2000" b="1" dirty="0">
                <a:latin typeface="微軟正黑體" panose="020B0604030504040204" pitchFamily="34" charset="-120"/>
                <a:ea typeface="微軟正黑體" panose="020B0604030504040204" pitchFamily="34" charset="-120"/>
              </a:rPr>
              <a:t>會最小，那麼</a:t>
            </a:r>
            <a:r>
              <a:rPr lang="en-US" altLang="zh-TW" sz="2000" b="1" dirty="0">
                <a:latin typeface="微軟正黑體" panose="020B0604030504040204" pitchFamily="34" charset="-120"/>
                <a:ea typeface="微軟正黑體" panose="020B0604030504040204" pitchFamily="34" charset="-120"/>
              </a:rPr>
              <a:t>n = </a:t>
            </a:r>
            <a:r>
              <a:rPr lang="zh-TW" altLang="en-US" sz="2000" b="1" dirty="0">
                <a:latin typeface="微軟正黑體" panose="020B0604030504040204" pitchFamily="34" charset="-120"/>
                <a:ea typeface="微軟正黑體" panose="020B0604030504040204" pitchFamily="34" charset="-120"/>
              </a:rPr>
              <a:t>最佳的分群數目</a:t>
            </a:r>
            <a:r>
              <a:rPr lang="en-US" altLang="zh-TW" sz="2000" b="1" dirty="0">
                <a:latin typeface="微軟正黑體" panose="020B0604030504040204" pitchFamily="34" charset="-120"/>
                <a:ea typeface="微軟正黑體" panose="020B0604030504040204" pitchFamily="34" charset="-120"/>
              </a:rPr>
              <a:t>(optimal number for clusters)</a:t>
            </a:r>
            <a:r>
              <a:rPr lang="zh-TW" altLang="en-US" sz="2000" b="1" dirty="0">
                <a:latin typeface="微軟正黑體" panose="020B0604030504040204" pitchFamily="34" charset="-120"/>
                <a:ea typeface="微軟正黑體" panose="020B0604030504040204" pitchFamily="34" charset="-120"/>
              </a:rPr>
              <a:t>！這樣的方法，就被稱為</a:t>
            </a:r>
            <a:r>
              <a:rPr lang="en-US" altLang="zh-TW" sz="2000" b="1" dirty="0">
                <a:latin typeface="微軟正黑體" panose="020B0604030504040204" pitchFamily="34" charset="-120"/>
                <a:ea typeface="微軟正黑體" panose="020B0604030504040204" pitchFamily="34" charset="-120"/>
              </a:rPr>
              <a:t>Elbow Method</a:t>
            </a:r>
            <a:r>
              <a:rPr lang="zh-TW" altLang="en-US" sz="2000" b="1" dirty="0">
                <a:latin typeface="微軟正黑體" panose="020B0604030504040204" pitchFamily="34" charset="-120"/>
                <a:ea typeface="微軟正黑體" panose="020B0604030504040204" pitchFamily="34" charset="-120"/>
              </a:rPr>
              <a:t>！</a:t>
            </a:r>
          </a:p>
        </p:txBody>
      </p:sp>
      <p:pic>
        <p:nvPicPr>
          <p:cNvPr id="8" name="圖片 7"/>
          <p:cNvPicPr>
            <a:picLocks noChangeAspect="1"/>
          </p:cNvPicPr>
          <p:nvPr/>
        </p:nvPicPr>
        <p:blipFill>
          <a:blip r:embed="rId3"/>
          <a:stretch>
            <a:fillRect/>
          </a:stretch>
        </p:blipFill>
        <p:spPr>
          <a:xfrm>
            <a:off x="285830" y="2807695"/>
            <a:ext cx="6484024" cy="3503544"/>
          </a:xfrm>
          <a:prstGeom prst="rect">
            <a:avLst/>
          </a:prstGeom>
        </p:spPr>
      </p:pic>
      <p:pic>
        <p:nvPicPr>
          <p:cNvPr id="10" name="圖片 9"/>
          <p:cNvPicPr>
            <a:picLocks noChangeAspect="1"/>
          </p:cNvPicPr>
          <p:nvPr/>
        </p:nvPicPr>
        <p:blipFill>
          <a:blip r:embed="rId4"/>
          <a:stretch>
            <a:fillRect/>
          </a:stretch>
        </p:blipFill>
        <p:spPr>
          <a:xfrm>
            <a:off x="6769854" y="2807695"/>
            <a:ext cx="5055353" cy="3612131"/>
          </a:xfrm>
          <a:prstGeom prst="rect">
            <a:avLst/>
          </a:prstGeom>
        </p:spPr>
      </p:pic>
    </p:spTree>
    <p:extLst>
      <p:ext uri="{BB962C8B-B14F-4D97-AF65-F5344CB8AC3E}">
        <p14:creationId xmlns:p14="http://schemas.microsoft.com/office/powerpoint/2010/main" val="41443104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分群的最佳數目</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53</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分群的目的，就是「使群內的總變異最小；使群間的總變異最大」，換句話說，只要找出一個數字</a:t>
            </a:r>
            <a:r>
              <a:rPr lang="en-US" altLang="zh-TW" sz="2000" b="1" dirty="0">
                <a:latin typeface="微軟正黑體" panose="020B0604030504040204" pitchFamily="34" charset="-120"/>
                <a:ea typeface="微軟正黑體" panose="020B0604030504040204" pitchFamily="34" charset="-120"/>
              </a:rPr>
              <a:t>n</a:t>
            </a:r>
            <a:r>
              <a:rPr lang="zh-TW" altLang="en-US" sz="2000" b="1" dirty="0">
                <a:latin typeface="微軟正黑體" panose="020B0604030504040204" pitchFamily="34" charset="-120"/>
                <a:ea typeface="微軟正黑體" panose="020B0604030504040204" pitchFamily="34" charset="-120"/>
              </a:rPr>
              <a:t>，使得資料被分成</a:t>
            </a:r>
            <a:r>
              <a:rPr lang="en-US" altLang="zh-TW" sz="2000" b="1" dirty="0">
                <a:latin typeface="微軟正黑體" panose="020B0604030504040204" pitchFamily="34" charset="-120"/>
                <a:ea typeface="微軟正黑體" panose="020B0604030504040204" pitchFamily="34" charset="-120"/>
              </a:rPr>
              <a:t>n</a:t>
            </a:r>
            <a:r>
              <a:rPr lang="zh-TW" altLang="en-US" sz="2000" b="1" dirty="0">
                <a:latin typeface="微軟正黑體" panose="020B0604030504040204" pitchFamily="34" charset="-120"/>
                <a:ea typeface="微軟正黑體" panose="020B0604030504040204" pitchFamily="34" charset="-120"/>
              </a:rPr>
              <a:t>群時，群內的總變異</a:t>
            </a:r>
            <a:r>
              <a:rPr lang="en-US" altLang="zh-TW" sz="2000" b="1" dirty="0">
                <a:latin typeface="微軟正黑體" panose="020B0604030504040204" pitchFamily="34" charset="-120"/>
                <a:ea typeface="微軟正黑體" panose="020B0604030504040204" pitchFamily="34" charset="-120"/>
              </a:rPr>
              <a:t>(SSE)</a:t>
            </a:r>
            <a:r>
              <a:rPr lang="zh-TW" altLang="en-US" sz="2000" b="1" dirty="0">
                <a:latin typeface="微軟正黑體" panose="020B0604030504040204" pitchFamily="34" charset="-120"/>
                <a:ea typeface="微軟正黑體" panose="020B0604030504040204" pitchFamily="34" charset="-120"/>
              </a:rPr>
              <a:t>會最小，那麼</a:t>
            </a:r>
            <a:r>
              <a:rPr lang="en-US" altLang="zh-TW" sz="2000" b="1" dirty="0">
                <a:latin typeface="微軟正黑體" panose="020B0604030504040204" pitchFamily="34" charset="-120"/>
                <a:ea typeface="微軟正黑體" panose="020B0604030504040204" pitchFamily="34" charset="-120"/>
              </a:rPr>
              <a:t>n = </a:t>
            </a:r>
            <a:r>
              <a:rPr lang="zh-TW" altLang="en-US" sz="2000" b="1" dirty="0">
                <a:latin typeface="微軟正黑體" panose="020B0604030504040204" pitchFamily="34" charset="-120"/>
                <a:ea typeface="微軟正黑體" panose="020B0604030504040204" pitchFamily="34" charset="-120"/>
              </a:rPr>
              <a:t>最佳的分群數目</a:t>
            </a:r>
            <a:r>
              <a:rPr lang="en-US" altLang="zh-TW" sz="2000" b="1" dirty="0">
                <a:latin typeface="微軟正黑體" panose="020B0604030504040204" pitchFamily="34" charset="-120"/>
                <a:ea typeface="微軟正黑體" panose="020B0604030504040204" pitchFamily="34" charset="-120"/>
              </a:rPr>
              <a:t>(optimal number for clusters)</a:t>
            </a:r>
            <a:r>
              <a:rPr lang="zh-TW" altLang="en-US" sz="2000" b="1" dirty="0">
                <a:latin typeface="微軟正黑體" panose="020B0604030504040204" pitchFamily="34" charset="-120"/>
                <a:ea typeface="微軟正黑體" panose="020B0604030504040204" pitchFamily="34" charset="-120"/>
              </a:rPr>
              <a:t>！這樣的方法，就被稱為</a:t>
            </a:r>
            <a:r>
              <a:rPr lang="en-US" altLang="zh-TW" sz="2000" b="1" dirty="0">
                <a:latin typeface="微軟正黑體" panose="020B0604030504040204" pitchFamily="34" charset="-120"/>
                <a:ea typeface="微軟正黑體" panose="020B0604030504040204" pitchFamily="34" charset="-120"/>
              </a:rPr>
              <a:t>Elbow Method</a:t>
            </a:r>
            <a:r>
              <a:rPr lang="zh-TW" altLang="en-US" sz="2000" b="1" dirty="0">
                <a:latin typeface="微軟正黑體" panose="020B0604030504040204" pitchFamily="34" charset="-120"/>
                <a:ea typeface="微軟正黑體" panose="020B0604030504040204" pitchFamily="34" charset="-120"/>
              </a:rPr>
              <a:t>！</a:t>
            </a:r>
          </a:p>
        </p:txBody>
      </p:sp>
      <p:pic>
        <p:nvPicPr>
          <p:cNvPr id="3" name="圖片 2"/>
          <p:cNvPicPr>
            <a:picLocks noChangeAspect="1"/>
          </p:cNvPicPr>
          <p:nvPr/>
        </p:nvPicPr>
        <p:blipFill>
          <a:blip r:embed="rId3"/>
          <a:stretch>
            <a:fillRect/>
          </a:stretch>
        </p:blipFill>
        <p:spPr>
          <a:xfrm>
            <a:off x="310853" y="2807695"/>
            <a:ext cx="6238875" cy="2695575"/>
          </a:xfrm>
          <a:prstGeom prst="rect">
            <a:avLst/>
          </a:prstGeom>
        </p:spPr>
      </p:pic>
      <p:pic>
        <p:nvPicPr>
          <p:cNvPr id="6" name="圖片 5"/>
          <p:cNvPicPr>
            <a:picLocks noChangeAspect="1"/>
          </p:cNvPicPr>
          <p:nvPr/>
        </p:nvPicPr>
        <p:blipFill>
          <a:blip r:embed="rId4"/>
          <a:stretch>
            <a:fillRect/>
          </a:stretch>
        </p:blipFill>
        <p:spPr>
          <a:xfrm>
            <a:off x="6549728" y="2807695"/>
            <a:ext cx="5135994" cy="3619653"/>
          </a:xfrm>
          <a:prstGeom prst="rect">
            <a:avLst/>
          </a:prstGeom>
        </p:spPr>
      </p:pic>
    </p:spTree>
    <p:extLst>
      <p:ext uri="{BB962C8B-B14F-4D97-AF65-F5344CB8AC3E}">
        <p14:creationId xmlns:p14="http://schemas.microsoft.com/office/powerpoint/2010/main" val="24372735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分群的最佳數目</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54</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分群的目的，就是「使群內的總變異最小；使群間的總變異最大」，換句話說，只要找出一個數字</a:t>
            </a:r>
            <a:r>
              <a:rPr lang="en-US" altLang="zh-TW" sz="2000" b="1" dirty="0">
                <a:latin typeface="微軟正黑體" panose="020B0604030504040204" pitchFamily="34" charset="-120"/>
                <a:ea typeface="微軟正黑體" panose="020B0604030504040204" pitchFamily="34" charset="-120"/>
              </a:rPr>
              <a:t>n</a:t>
            </a:r>
            <a:r>
              <a:rPr lang="zh-TW" altLang="en-US" sz="2000" b="1" dirty="0">
                <a:latin typeface="微軟正黑體" panose="020B0604030504040204" pitchFamily="34" charset="-120"/>
                <a:ea typeface="微軟正黑體" panose="020B0604030504040204" pitchFamily="34" charset="-120"/>
              </a:rPr>
              <a:t>，使得資料被分成</a:t>
            </a:r>
            <a:r>
              <a:rPr lang="en-US" altLang="zh-TW" sz="2000" b="1" dirty="0">
                <a:latin typeface="微軟正黑體" panose="020B0604030504040204" pitchFamily="34" charset="-120"/>
                <a:ea typeface="微軟正黑體" panose="020B0604030504040204" pitchFamily="34" charset="-120"/>
              </a:rPr>
              <a:t>n</a:t>
            </a:r>
            <a:r>
              <a:rPr lang="zh-TW" altLang="en-US" sz="2000" b="1" dirty="0">
                <a:latin typeface="微軟正黑體" panose="020B0604030504040204" pitchFamily="34" charset="-120"/>
                <a:ea typeface="微軟正黑體" panose="020B0604030504040204" pitchFamily="34" charset="-120"/>
              </a:rPr>
              <a:t>群時，群內的總變異</a:t>
            </a:r>
            <a:r>
              <a:rPr lang="en-US" altLang="zh-TW" sz="2000" b="1" dirty="0">
                <a:latin typeface="微軟正黑體" panose="020B0604030504040204" pitchFamily="34" charset="-120"/>
                <a:ea typeface="微軟正黑體" panose="020B0604030504040204" pitchFamily="34" charset="-120"/>
              </a:rPr>
              <a:t>(SSE)</a:t>
            </a:r>
            <a:r>
              <a:rPr lang="zh-TW" altLang="en-US" sz="2000" b="1" dirty="0">
                <a:latin typeface="微軟正黑體" panose="020B0604030504040204" pitchFamily="34" charset="-120"/>
                <a:ea typeface="微軟正黑體" panose="020B0604030504040204" pitchFamily="34" charset="-120"/>
              </a:rPr>
              <a:t>會最小，那麼</a:t>
            </a:r>
            <a:r>
              <a:rPr lang="en-US" altLang="zh-TW" sz="2000" b="1" dirty="0">
                <a:latin typeface="微軟正黑體" panose="020B0604030504040204" pitchFamily="34" charset="-120"/>
                <a:ea typeface="微軟正黑體" panose="020B0604030504040204" pitchFamily="34" charset="-120"/>
              </a:rPr>
              <a:t>n = </a:t>
            </a:r>
            <a:r>
              <a:rPr lang="zh-TW" altLang="en-US" sz="2000" b="1" dirty="0">
                <a:latin typeface="微軟正黑體" panose="020B0604030504040204" pitchFamily="34" charset="-120"/>
                <a:ea typeface="微軟正黑體" panose="020B0604030504040204" pitchFamily="34" charset="-120"/>
              </a:rPr>
              <a:t>最佳的分群數目</a:t>
            </a:r>
            <a:r>
              <a:rPr lang="en-US" altLang="zh-TW" sz="2000" b="1" dirty="0">
                <a:latin typeface="微軟正黑體" panose="020B0604030504040204" pitchFamily="34" charset="-120"/>
                <a:ea typeface="微軟正黑體" panose="020B0604030504040204" pitchFamily="34" charset="-120"/>
              </a:rPr>
              <a:t>(optimal number for clusters)</a:t>
            </a:r>
            <a:r>
              <a:rPr lang="zh-TW" altLang="en-US" sz="2000" b="1" dirty="0">
                <a:latin typeface="微軟正黑體" panose="020B0604030504040204" pitchFamily="34" charset="-120"/>
                <a:ea typeface="微軟正黑體" panose="020B0604030504040204" pitchFamily="34" charset="-120"/>
              </a:rPr>
              <a:t>！這樣的方法，就被稱為</a:t>
            </a:r>
            <a:r>
              <a:rPr lang="en-US" altLang="zh-TW" sz="2000" b="1" dirty="0">
                <a:latin typeface="微軟正黑體" panose="020B0604030504040204" pitchFamily="34" charset="-120"/>
                <a:ea typeface="微軟正黑體" panose="020B0604030504040204" pitchFamily="34" charset="-120"/>
              </a:rPr>
              <a:t>Elbow Method</a:t>
            </a:r>
            <a:r>
              <a:rPr lang="zh-TW" altLang="en-US" sz="2000" b="1" dirty="0">
                <a:latin typeface="微軟正黑體" panose="020B0604030504040204" pitchFamily="34" charset="-120"/>
                <a:ea typeface="微軟正黑體" panose="020B0604030504040204" pitchFamily="34" charset="-120"/>
              </a:rPr>
              <a:t>！</a:t>
            </a:r>
          </a:p>
        </p:txBody>
      </p:sp>
      <p:pic>
        <p:nvPicPr>
          <p:cNvPr id="7" name="圖片 6"/>
          <p:cNvPicPr>
            <a:picLocks noChangeAspect="1"/>
          </p:cNvPicPr>
          <p:nvPr/>
        </p:nvPicPr>
        <p:blipFill>
          <a:blip r:embed="rId3"/>
          <a:stretch>
            <a:fillRect/>
          </a:stretch>
        </p:blipFill>
        <p:spPr>
          <a:xfrm>
            <a:off x="244178" y="2807695"/>
            <a:ext cx="6305550" cy="2714625"/>
          </a:xfrm>
          <a:prstGeom prst="rect">
            <a:avLst/>
          </a:prstGeom>
        </p:spPr>
      </p:pic>
      <p:pic>
        <p:nvPicPr>
          <p:cNvPr id="8" name="圖片 7"/>
          <p:cNvPicPr>
            <a:picLocks noChangeAspect="1"/>
          </p:cNvPicPr>
          <p:nvPr/>
        </p:nvPicPr>
        <p:blipFill>
          <a:blip r:embed="rId4"/>
          <a:stretch>
            <a:fillRect/>
          </a:stretch>
        </p:blipFill>
        <p:spPr>
          <a:xfrm>
            <a:off x="6660155" y="2870922"/>
            <a:ext cx="4948076" cy="3536631"/>
          </a:xfrm>
          <a:prstGeom prst="rect">
            <a:avLst/>
          </a:prstGeom>
        </p:spPr>
      </p:pic>
    </p:spTree>
    <p:extLst>
      <p:ext uri="{BB962C8B-B14F-4D97-AF65-F5344CB8AC3E}">
        <p14:creationId xmlns:p14="http://schemas.microsoft.com/office/powerpoint/2010/main" val="366927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5D669CA-1A0D-4340-9B49-0195C4708948}" type="slidenum">
              <a:rPr lang="zh-TW" altLang="en-US" smtClean="0"/>
              <a:pPr/>
              <a:t>55</a:t>
            </a:fld>
            <a:endParaRPr lang="zh-TW" altLang="en-US"/>
          </a:p>
        </p:txBody>
      </p:sp>
      <p:sp>
        <p:nvSpPr>
          <p:cNvPr id="5" name="圓角矩形 4"/>
          <p:cNvSpPr/>
          <p:nvPr/>
        </p:nvSpPr>
        <p:spPr>
          <a:xfrm>
            <a:off x="32004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學會安裝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與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Studio</a:t>
            </a:r>
            <a:endParaRPr lang="zh-TW" altLang="en-US"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 name="圓角矩形 5"/>
          <p:cNvSpPr/>
          <p:nvPr/>
        </p:nvSpPr>
        <p:spPr>
          <a:xfrm>
            <a:off x="178743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認識</a:t>
            </a:r>
            <a:endParaRPr lang="en-US" altLang="zh-TW"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函式</a:t>
            </a:r>
          </a:p>
        </p:txBody>
      </p:sp>
      <p:sp>
        <p:nvSpPr>
          <p:cNvPr id="7" name="圓角矩形 6"/>
          <p:cNvSpPr/>
          <p:nvPr/>
        </p:nvSpPr>
        <p:spPr>
          <a:xfrm>
            <a:off x="3254828"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資料處理</a:t>
            </a:r>
          </a:p>
        </p:txBody>
      </p:sp>
      <p:sp>
        <p:nvSpPr>
          <p:cNvPr id="8" name="圓角矩形 7"/>
          <p:cNvSpPr/>
          <p:nvPr/>
        </p:nvSpPr>
        <p:spPr>
          <a:xfrm>
            <a:off x="4722222"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資料分析</a:t>
            </a:r>
          </a:p>
        </p:txBody>
      </p:sp>
      <p:sp>
        <p:nvSpPr>
          <p:cNvPr id="9" name="圓角矩形 8"/>
          <p:cNvSpPr/>
          <p:nvPr/>
        </p:nvSpPr>
        <p:spPr>
          <a:xfrm>
            <a:off x="6189616"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假設檢定</a:t>
            </a:r>
          </a:p>
        </p:txBody>
      </p:sp>
      <p:sp>
        <p:nvSpPr>
          <p:cNvPr id="10" name="圓角矩形 9"/>
          <p:cNvSpPr/>
          <p:nvPr/>
        </p:nvSpPr>
        <p:spPr>
          <a:xfrm>
            <a:off x="765701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關聯式規則與決策樹</a:t>
            </a:r>
          </a:p>
        </p:txBody>
      </p:sp>
      <p:sp>
        <p:nvSpPr>
          <p:cNvPr id="11" name="圓角矩形 10"/>
          <p:cNvSpPr/>
          <p:nvPr/>
        </p:nvSpPr>
        <p:spPr>
          <a:xfrm>
            <a:off x="912440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類神經網路</a:t>
            </a:r>
          </a:p>
        </p:txBody>
      </p:sp>
      <p:sp>
        <p:nvSpPr>
          <p:cNvPr id="12" name="圓角矩形 11"/>
          <p:cNvSpPr/>
          <p:nvPr/>
        </p:nvSpPr>
        <p:spPr>
          <a:xfrm>
            <a:off x="1059180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分群分析</a:t>
            </a:r>
          </a:p>
        </p:txBody>
      </p:sp>
      <p:sp>
        <p:nvSpPr>
          <p:cNvPr id="13" name="標題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 資料分析學習路徑</a:t>
            </a:r>
          </a:p>
        </p:txBody>
      </p:sp>
      <p:pic>
        <p:nvPicPr>
          <p:cNvPr id="1026" name="Picture 2" descr="You Are Here PNG HD Transparent You Are Here HD.PNG Images. | Pl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4031" y="1690053"/>
            <a:ext cx="1065213" cy="106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695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學習參考資源</a:t>
            </a:r>
          </a:p>
        </p:txBody>
      </p:sp>
      <p:sp>
        <p:nvSpPr>
          <p:cNvPr id="3" name="內容版面配置區 2"/>
          <p:cNvSpPr>
            <a:spLocks noGrp="1"/>
          </p:cNvSpPr>
          <p:nvPr>
            <p:ph idx="1"/>
          </p:nvPr>
        </p:nvSpPr>
        <p:spPr/>
        <p:txBody>
          <a:bodyPr/>
          <a:lstStyle/>
          <a:p>
            <a:r>
              <a:rPr lang="zh-TW" altLang="en-US" b="1" dirty="0">
                <a:solidFill>
                  <a:schemeClr val="bg1">
                    <a:lumMod val="50000"/>
                  </a:schemeClr>
                </a:solidFill>
                <a:latin typeface="微軟正黑體" panose="020B0604030504040204" pitchFamily="34" charset="-120"/>
                <a:ea typeface="微軟正黑體" panose="020B0604030504040204" pitchFamily="34" charset="-120"/>
              </a:rPr>
              <a:t>給工程師的統計學及資料分析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123 </a:t>
            </a:r>
            <a:r>
              <a:rPr lang="en-US" altLang="zh-TW" dirty="0">
                <a:hlinkClick r:id="rId2"/>
              </a:rPr>
              <a:t>https://www.slideshare.net/tw_dsconf/123-70852901</a:t>
            </a:r>
            <a:endParaRPr lang="en-US" altLang="zh-TW" dirty="0"/>
          </a:p>
          <a:p>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Basic</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dirty="0">
                <a:hlinkClick r:id="rId3"/>
              </a:rPr>
              <a:t>https://legacy.gitbook.com/book/joe11051105/r_basic/details</a:t>
            </a:r>
            <a:endParaRPr lang="zh-TW" altLang="en-US" dirty="0">
              <a:latin typeface="微軟正黑體" panose="020B0604030504040204" pitchFamily="34" charset="-120"/>
              <a:ea typeface="微軟正黑體" panose="020B0604030504040204" pitchFamily="34" charset="-120"/>
            </a:endParaRPr>
          </a:p>
          <a:p>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系列筆記 </a:t>
            </a:r>
            <a:r>
              <a:rPr lang="en-US" altLang="zh-TW" dirty="0">
                <a:latin typeface="微軟正黑體" panose="020B0604030504040204" pitchFamily="34" charset="-120"/>
                <a:ea typeface="微軟正黑體" panose="020B0604030504040204" pitchFamily="34" charset="-120"/>
                <a:hlinkClick r:id="rId4"/>
              </a:rPr>
              <a:t>https://rpubs.com/skydome20/Table</a:t>
            </a:r>
            <a:endParaRPr lang="en-US" altLang="zh-TW" dirty="0">
              <a:latin typeface="微軟正黑體" panose="020B0604030504040204" pitchFamily="34" charset="-120"/>
              <a:ea typeface="微軟正黑體" panose="020B0604030504040204" pitchFamily="34" charset="-120"/>
            </a:endParaRPr>
          </a:p>
          <a:p>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資料科學與</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語言</a:t>
            </a:r>
            <a:r>
              <a:rPr lang="en-US" altLang="zh-TW" dirty="0">
                <a:hlinkClick r:id="rId5"/>
              </a:rPr>
              <a:t>https://yijutseng.github.io/DataScienceRBook/index.html</a:t>
            </a:r>
            <a:endParaRPr lang="en-US" altLang="zh-TW" dirty="0"/>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56</a:t>
            </a:fld>
            <a:endParaRPr lang="zh-TW" altLang="en-US"/>
          </a:p>
        </p:txBody>
      </p:sp>
    </p:spTree>
    <p:extLst>
      <p:ext uri="{BB962C8B-B14F-4D97-AF65-F5344CB8AC3E}">
        <p14:creationId xmlns:p14="http://schemas.microsoft.com/office/powerpoint/2010/main" val="10020400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sz="4000" b="1" dirty="0">
                <a:solidFill>
                  <a:schemeClr val="bg1">
                    <a:lumMod val="50000"/>
                  </a:schemeClr>
                </a:solidFill>
                <a:latin typeface="微軟正黑體" panose="020B0604030504040204" pitchFamily="34" charset="-120"/>
                <a:ea typeface="微軟正黑體" panose="020B0604030504040204" pitchFamily="34" charset="-120"/>
              </a:rPr>
              <a:t>繪圖</a:t>
            </a:r>
          </a:p>
        </p:txBody>
      </p:sp>
      <p:sp>
        <p:nvSpPr>
          <p:cNvPr id="3" name="內容版面配置區 2"/>
          <p:cNvSpPr>
            <a:spLocks noGrp="1"/>
          </p:cNvSpPr>
          <p:nvPr>
            <p:ph idx="1"/>
          </p:nvPr>
        </p:nvSpPr>
        <p:spPr>
          <a:xfrm>
            <a:off x="838200" y="2834640"/>
            <a:ext cx="3780295" cy="3342322"/>
          </a:xfrm>
        </p:spPr>
        <p:txBody>
          <a:bodyPr>
            <a:normAutofit/>
          </a:bodyPr>
          <a:lstStyle/>
          <a:p>
            <a:pPr marL="0" indent="0">
              <a:lnSpc>
                <a:spcPct val="100000"/>
              </a:lnSpc>
              <a:spcBef>
                <a:spcPts val="0"/>
              </a:spcBef>
              <a:buNone/>
            </a:pPr>
            <a:r>
              <a:rPr lang="en-US" altLang="zh-TW" sz="2000" dirty="0">
                <a:solidFill>
                  <a:schemeClr val="bg1">
                    <a:lumMod val="50000"/>
                  </a:schemeClr>
                </a:solidFill>
              </a:rPr>
              <a:t>library (ggplot2)</a:t>
            </a:r>
          </a:p>
          <a:p>
            <a:pPr marL="0" indent="0">
              <a:lnSpc>
                <a:spcPct val="100000"/>
              </a:lnSpc>
              <a:spcBef>
                <a:spcPts val="0"/>
              </a:spcBef>
              <a:buNone/>
            </a:pPr>
            <a:r>
              <a:rPr lang="en-US" altLang="zh-TW" sz="2000" dirty="0" err="1">
                <a:solidFill>
                  <a:schemeClr val="bg1">
                    <a:lumMod val="50000"/>
                  </a:schemeClr>
                </a:solidFill>
              </a:rPr>
              <a:t>ggplot</a:t>
            </a:r>
            <a:r>
              <a:rPr lang="en-US" altLang="zh-TW" sz="2000" dirty="0">
                <a:solidFill>
                  <a:schemeClr val="bg1">
                    <a:lumMod val="50000"/>
                  </a:schemeClr>
                </a:solidFill>
              </a:rPr>
              <a:t>(cars, </a:t>
            </a:r>
            <a:r>
              <a:rPr lang="en-US" altLang="zh-TW" sz="2000" dirty="0" err="1">
                <a:solidFill>
                  <a:schemeClr val="bg1">
                    <a:lumMod val="50000"/>
                  </a:schemeClr>
                </a:solidFill>
              </a:rPr>
              <a:t>aes</a:t>
            </a:r>
            <a:r>
              <a:rPr lang="en-US" altLang="zh-TW" sz="2000" dirty="0">
                <a:solidFill>
                  <a:schemeClr val="bg1">
                    <a:lumMod val="50000"/>
                  </a:schemeClr>
                </a:solidFill>
              </a:rPr>
              <a:t>(x=speed, y=</a:t>
            </a:r>
            <a:r>
              <a:rPr lang="en-US" altLang="zh-TW" sz="2000" dirty="0" err="1">
                <a:solidFill>
                  <a:schemeClr val="bg1">
                    <a:lumMod val="50000"/>
                  </a:schemeClr>
                </a:solidFill>
              </a:rPr>
              <a:t>dist</a:t>
            </a:r>
            <a:r>
              <a:rPr lang="en-US" altLang="zh-TW" sz="2000" dirty="0">
                <a:solidFill>
                  <a:schemeClr val="bg1">
                    <a:lumMod val="50000"/>
                  </a:schemeClr>
                </a:solidFill>
              </a:rPr>
              <a:t>))</a:t>
            </a:r>
            <a:endParaRPr lang="zh-TW" altLang="en-US" sz="2000" dirty="0">
              <a:solidFill>
                <a:schemeClr val="bg1">
                  <a:lumMod val="50000"/>
                </a:schemeClr>
              </a:solidFill>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6</a:t>
            </a:fld>
            <a:endParaRPr lang="zh-TW" altLang="en-US"/>
          </a:p>
        </p:txBody>
      </p:sp>
      <p:sp>
        <p:nvSpPr>
          <p:cNvPr id="5" name="矩形 4"/>
          <p:cNvSpPr/>
          <p:nvPr/>
        </p:nvSpPr>
        <p:spPr>
          <a:xfrm>
            <a:off x="838200" y="1325880"/>
            <a:ext cx="1051560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latin typeface="微軟正黑體" panose="020B0604030504040204" pitchFamily="34" charset="-120"/>
                <a:ea typeface="微軟正黑體" panose="020B0604030504040204" pitchFamily="34" charset="-120"/>
              </a:rPr>
              <a:t>R</a:t>
            </a:r>
            <a:r>
              <a:rPr lang="zh-TW" altLang="en-US" sz="2400" b="1" dirty="0">
                <a:latin typeface="微軟正黑體" panose="020B0604030504040204" pitchFamily="34" charset="-120"/>
                <a:ea typeface="微軟正黑體" panose="020B0604030504040204" pitchFamily="34" charset="-120"/>
              </a:rPr>
              <a:t>語言提供了多種繪圖系統，可用以繪製散布圖</a:t>
            </a:r>
            <a:r>
              <a:rPr lang="en-US" altLang="zh-TW" sz="2400" b="1" dirty="0">
                <a:latin typeface="微軟正黑體" panose="020B0604030504040204" pitchFamily="34" charset="-120"/>
                <a:ea typeface="微軟正黑體" panose="020B0604030504040204" pitchFamily="34" charset="-120"/>
              </a:rPr>
              <a:t>(scatter plot)</a:t>
            </a:r>
            <a:r>
              <a:rPr lang="zh-TW" altLang="en-US" sz="2400" b="1" dirty="0">
                <a:latin typeface="微軟正黑體" panose="020B0604030504040204" pitchFamily="34" charset="-120"/>
                <a:ea typeface="微軟正黑體" panose="020B0604030504040204" pitchFamily="34" charset="-120"/>
              </a:rPr>
              <a:t>、折線圖</a:t>
            </a:r>
            <a:r>
              <a:rPr lang="en-US" altLang="zh-TW" sz="2400" b="1" dirty="0">
                <a:latin typeface="微軟正黑體" panose="020B0604030504040204" pitchFamily="34" charset="-120"/>
                <a:ea typeface="微軟正黑體" panose="020B0604030504040204" pitchFamily="34" charset="-120"/>
              </a:rPr>
              <a:t>(graph of broken line)</a:t>
            </a:r>
            <a:r>
              <a:rPr lang="zh-TW" altLang="en-US" sz="2400" b="1" dirty="0">
                <a:latin typeface="微軟正黑體" panose="020B0604030504040204" pitchFamily="34" charset="-120"/>
                <a:ea typeface="微軟正黑體" panose="020B0604030504040204" pitchFamily="34" charset="-120"/>
              </a:rPr>
              <a:t>、長條圖</a:t>
            </a:r>
            <a:r>
              <a:rPr lang="en-US" altLang="zh-TW" sz="2400" b="1" dirty="0">
                <a:latin typeface="微軟正黑體" panose="020B0604030504040204" pitchFamily="34" charset="-120"/>
                <a:ea typeface="微軟正黑體" panose="020B0604030504040204" pitchFamily="34" charset="-120"/>
              </a:rPr>
              <a:t>(bar graph)</a:t>
            </a:r>
            <a:r>
              <a:rPr lang="zh-TW" altLang="en-US" sz="2400" b="1" dirty="0">
                <a:latin typeface="微軟正黑體" panose="020B0604030504040204" pitchFamily="34" charset="-120"/>
                <a:ea typeface="微軟正黑體" panose="020B0604030504040204" pitchFamily="34" charset="-120"/>
              </a:rPr>
              <a:t>、盒形圖</a:t>
            </a:r>
            <a:r>
              <a:rPr lang="en-US" altLang="zh-TW" sz="2400" b="1" dirty="0">
                <a:latin typeface="微軟正黑體" panose="020B0604030504040204" pitchFamily="34" charset="-120"/>
                <a:ea typeface="微軟正黑體" panose="020B0604030504040204" pitchFamily="34" charset="-120"/>
              </a:rPr>
              <a:t>(box plot)</a:t>
            </a:r>
            <a:r>
              <a:rPr lang="zh-TW" altLang="en-US"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R</a:t>
            </a:r>
            <a:r>
              <a:rPr lang="zh-TW" altLang="en-US" sz="2400" b="1" dirty="0">
                <a:latin typeface="微軟正黑體" panose="020B0604030504040204" pitchFamily="34" charset="-120"/>
                <a:ea typeface="微軟正黑體" panose="020B0604030504040204" pitchFamily="34" charset="-120"/>
              </a:rPr>
              <a:t>的繪圖功能主要由</a:t>
            </a:r>
            <a:r>
              <a:rPr lang="en-US" altLang="zh-TW" sz="2400" b="1" dirty="0">
                <a:latin typeface="微軟正黑體" panose="020B0604030504040204" pitchFamily="34" charset="-120"/>
                <a:ea typeface="微軟正黑體" panose="020B0604030504040204" pitchFamily="34" charset="-120"/>
              </a:rPr>
              <a:t>graphics</a:t>
            </a:r>
            <a:r>
              <a:rPr lang="zh-TW" altLang="en-US"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lattice</a:t>
            </a:r>
            <a:r>
              <a:rPr lang="zh-TW" altLang="en-US" sz="2400" b="1" dirty="0">
                <a:latin typeface="微軟正黑體" panose="020B0604030504040204" pitchFamily="34" charset="-120"/>
                <a:ea typeface="微軟正黑體" panose="020B0604030504040204" pitchFamily="34" charset="-120"/>
              </a:rPr>
              <a:t>、</a:t>
            </a:r>
            <a:r>
              <a:rPr lang="en-US" altLang="zh-TW" sz="2400" b="1" dirty="0" err="1">
                <a:latin typeface="微軟正黑體" panose="020B0604030504040204" pitchFamily="34" charset="-120"/>
                <a:ea typeface="微軟正黑體" panose="020B0604030504040204" pitchFamily="34" charset="-120"/>
              </a:rPr>
              <a:t>ggplot</a:t>
            </a:r>
            <a:r>
              <a:rPr lang="zh-TW" altLang="en-US" sz="2400" b="1" dirty="0">
                <a:latin typeface="微軟正黑體" panose="020B0604030504040204" pitchFamily="34" charset="-120"/>
                <a:ea typeface="微軟正黑體" panose="020B0604030504040204" pitchFamily="34" charset="-120"/>
              </a:rPr>
              <a:t>等三個套件提供。</a:t>
            </a:r>
          </a:p>
        </p:txBody>
      </p:sp>
      <p:sp>
        <p:nvSpPr>
          <p:cNvPr id="9" name="內容版面配置區 2"/>
          <p:cNvSpPr txBox="1">
            <a:spLocks/>
          </p:cNvSpPr>
          <p:nvPr/>
        </p:nvSpPr>
        <p:spPr>
          <a:xfrm>
            <a:off x="9097504" y="2834640"/>
            <a:ext cx="2805193" cy="33423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說明：</a:t>
            </a: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lnSpc>
                <a:spcPct val="100000"/>
              </a:lnSpc>
              <a:spcBef>
                <a:spcPts val="0"/>
              </a:spcBef>
              <a:buFont typeface="Arial" panose="020B0604020202020204" pitchFamily="34" charset="0"/>
              <a:buAutoNum type="arabicPeriod"/>
            </a:pPr>
            <a:r>
              <a:rPr lang="en-US" altLang="zh-TW" sz="1800" dirty="0">
                <a:solidFill>
                  <a:schemeClr val="bg1">
                    <a:lumMod val="50000"/>
                  </a:schemeClr>
                </a:solidFill>
                <a:latin typeface="微軟正黑體" panose="020B0604030504040204" pitchFamily="34" charset="-120"/>
                <a:ea typeface="微軟正黑體" panose="020B0604030504040204" pitchFamily="34" charset="-120"/>
              </a:rPr>
              <a:t>ggplot2</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繪圖來源是資料框</a:t>
            </a: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lnSpc>
                <a:spcPct val="100000"/>
              </a:lnSpc>
              <a:spcBef>
                <a:spcPts val="0"/>
              </a:spcBef>
              <a:buFont typeface="Arial" panose="020B0604020202020204" pitchFamily="34" charset="0"/>
              <a:buAutoNum type="arabicPeriod"/>
            </a:pP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素材是資料框中的變數</a:t>
            </a: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lnSpc>
                <a:spcPct val="100000"/>
              </a:lnSpc>
              <a:spcBef>
                <a:spcPts val="0"/>
              </a:spcBef>
              <a:buFont typeface="Arial" panose="020B0604020202020204" pitchFamily="34" charset="0"/>
              <a:buAutoNum type="arabicPeriod"/>
            </a:pPr>
            <a:r>
              <a:rPr lang="en-US" altLang="zh-TW" sz="1800" dirty="0" err="1">
                <a:solidFill>
                  <a:schemeClr val="bg1">
                    <a:lumMod val="50000"/>
                  </a:schemeClr>
                </a:solidFill>
                <a:latin typeface="微軟正黑體" panose="020B0604030504040204" pitchFamily="34" charset="-120"/>
                <a:ea typeface="微軟正黑體" panose="020B0604030504040204" pitchFamily="34" charset="-120"/>
              </a:rPr>
              <a:t>aes</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則負責將素材綁定至</a:t>
            </a:r>
            <a:r>
              <a:rPr lang="en-US" altLang="zh-TW" sz="1800" dirty="0">
                <a:solidFill>
                  <a:schemeClr val="bg1">
                    <a:lumMod val="50000"/>
                  </a:schemeClr>
                </a:solidFill>
                <a:latin typeface="微軟正黑體" panose="020B0604030504040204" pitchFamily="34" charset="-120"/>
                <a:ea typeface="微軟正黑體" panose="020B0604030504040204" pitchFamily="34" charset="-120"/>
              </a:rPr>
              <a:t>X</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軸與</a:t>
            </a:r>
            <a:r>
              <a:rPr lang="en-US" altLang="zh-TW" sz="1800" dirty="0">
                <a:solidFill>
                  <a:schemeClr val="bg1">
                    <a:lumMod val="50000"/>
                  </a:schemeClr>
                </a:solidFill>
                <a:latin typeface="微軟正黑體" panose="020B0604030504040204" pitchFamily="34" charset="-120"/>
                <a:ea typeface="微軟正黑體" panose="020B0604030504040204" pitchFamily="34" charset="-120"/>
              </a:rPr>
              <a:t>Y</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軸，</a:t>
            </a:r>
            <a:r>
              <a:rPr lang="en-US" altLang="zh-TW" sz="1800" dirty="0" err="1">
                <a:solidFill>
                  <a:schemeClr val="bg1">
                    <a:lumMod val="50000"/>
                  </a:schemeClr>
                </a:solidFill>
                <a:latin typeface="微軟正黑體" panose="020B0604030504040204" pitchFamily="34" charset="-120"/>
                <a:ea typeface="微軟正黑體" panose="020B0604030504040204" pitchFamily="34" charset="-120"/>
              </a:rPr>
              <a:t>aes</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是</a:t>
            </a:r>
            <a:r>
              <a:rPr lang="en-US" altLang="zh-TW" sz="1800" dirty="0">
                <a:solidFill>
                  <a:schemeClr val="bg1">
                    <a:lumMod val="50000"/>
                  </a:schemeClr>
                </a:solidFill>
                <a:latin typeface="微軟正黑體" panose="020B0604030504040204" pitchFamily="34" charset="-120"/>
                <a:ea typeface="微軟正黑體" panose="020B0604030504040204" pitchFamily="34" charset="-120"/>
              </a:rPr>
              <a:t>aesthetic mappings</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的縮寫</a:t>
            </a: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lnSpc>
                <a:spcPct val="100000"/>
              </a:lnSpc>
              <a:spcBef>
                <a:spcPts val="0"/>
              </a:spcBef>
              <a:buFont typeface="Arial" panose="020B0604020202020204" pitchFamily="34" charset="0"/>
              <a:buAutoNum type="arabicPeriod"/>
            </a:pP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用</a:t>
            </a:r>
            <a:r>
              <a:rPr lang="en-US" altLang="zh-TW" sz="1800" dirty="0" err="1">
                <a:solidFill>
                  <a:schemeClr val="bg1">
                    <a:lumMod val="50000"/>
                  </a:schemeClr>
                </a:solidFill>
                <a:latin typeface="微軟正黑體" panose="020B0604030504040204" pitchFamily="34" charset="-120"/>
                <a:ea typeface="微軟正黑體" panose="020B0604030504040204" pitchFamily="34" charset="-120"/>
              </a:rPr>
              <a:t>geom</a:t>
            </a:r>
            <a:r>
              <a:rPr lang="en-US" altLang="zh-TW" sz="1800" dirty="0">
                <a:solidFill>
                  <a:schemeClr val="bg1">
                    <a:lumMod val="50000"/>
                  </a:schemeClr>
                </a:solidFill>
                <a:latin typeface="微軟正黑體" panose="020B0604030504040204" pitchFamily="34" charset="-120"/>
                <a:ea typeface="微軟正黑體" panose="020B0604030504040204" pitchFamily="34" charset="-120"/>
              </a:rPr>
              <a:t>_()</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指定繪圖的形式，</a:t>
            </a:r>
            <a:r>
              <a:rPr lang="en-US" altLang="zh-TW" sz="1800" dirty="0" err="1">
                <a:solidFill>
                  <a:schemeClr val="bg1">
                    <a:lumMod val="50000"/>
                  </a:schemeClr>
                </a:solidFill>
                <a:latin typeface="微軟正黑體" panose="020B0604030504040204" pitchFamily="34" charset="-120"/>
                <a:ea typeface="微軟正黑體" panose="020B0604030504040204" pitchFamily="34" charset="-120"/>
              </a:rPr>
              <a:t>geom</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是</a:t>
            </a:r>
            <a:r>
              <a:rPr lang="en-US" altLang="zh-TW" sz="1800" dirty="0">
                <a:solidFill>
                  <a:schemeClr val="bg1">
                    <a:lumMod val="50000"/>
                  </a:schemeClr>
                </a:solidFill>
                <a:latin typeface="微軟正黑體" panose="020B0604030504040204" pitchFamily="34" charset="-120"/>
                <a:ea typeface="微軟正黑體" panose="020B0604030504040204" pitchFamily="34" charset="-120"/>
              </a:rPr>
              <a:t>geometric objects</a:t>
            </a:r>
            <a:r>
              <a:rPr lang="zh-TW" altLang="en-US" sz="1800" dirty="0">
                <a:solidFill>
                  <a:schemeClr val="bg1">
                    <a:lumMod val="50000"/>
                  </a:schemeClr>
                </a:solidFill>
                <a:latin typeface="微軟正黑體" panose="020B0604030504040204" pitchFamily="34" charset="-120"/>
                <a:ea typeface="微軟正黑體" panose="020B0604030504040204" pitchFamily="34" charset="-120"/>
              </a:rPr>
              <a:t>的縮寫，底線後面則會加上樣式</a:t>
            </a: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lnSpc>
                <a:spcPct val="100000"/>
              </a:lnSpc>
              <a:spcBef>
                <a:spcPts val="0"/>
              </a:spcBef>
              <a:buFont typeface="Arial" panose="020B0604020202020204" pitchFamily="34" charset="0"/>
              <a:buAutoNum type="arabicPeriod"/>
            </a:pP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endParaRPr>
          </a:p>
          <a:p>
            <a:pPr marL="457200" indent="-457200">
              <a:lnSpc>
                <a:spcPct val="100000"/>
              </a:lnSpc>
              <a:spcBef>
                <a:spcPts val="0"/>
              </a:spcBef>
              <a:buFont typeface="Arial" panose="020B0604020202020204" pitchFamily="34" charset="0"/>
              <a:buAutoNum type="arabicPeriod"/>
            </a:pPr>
            <a:endParaRPr lang="zh-TW" altLang="en-US" sz="1800"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2"/>
          <a:stretch>
            <a:fillRect/>
          </a:stretch>
        </p:blipFill>
        <p:spPr>
          <a:xfrm>
            <a:off x="704710" y="4116425"/>
            <a:ext cx="4047276" cy="2060535"/>
          </a:xfrm>
          <a:prstGeom prst="rect">
            <a:avLst/>
          </a:prstGeom>
        </p:spPr>
      </p:pic>
      <p:sp>
        <p:nvSpPr>
          <p:cNvPr id="8" name="內容版面配置區 2"/>
          <p:cNvSpPr txBox="1">
            <a:spLocks/>
          </p:cNvSpPr>
          <p:nvPr/>
        </p:nvSpPr>
        <p:spPr>
          <a:xfrm>
            <a:off x="4885475" y="2834640"/>
            <a:ext cx="3886565" cy="3342322"/>
          </a:xfrm>
          <a:prstGeom prst="rect">
            <a:avLst/>
          </a:prstGeom>
        </p:spPr>
        <p:txBody>
          <a:bodyPr vert="horz" lIns="91440" tIns="45720" rIns="91440" bIns="45720" rtlCol="0">
            <a:normAutofit/>
          </a:bodyPr>
          <a:lstStyle>
            <a:lvl1pPr indent="0">
              <a:lnSpc>
                <a:spcPct val="100000"/>
              </a:lnSpc>
              <a:spcBef>
                <a:spcPts val="0"/>
              </a:spcBef>
              <a:buFont typeface="Arial" panose="020B0604020202020204" pitchFamily="34" charset="0"/>
              <a:buNone/>
              <a:defRPr sz="2000">
                <a:solidFill>
                  <a:schemeClr val="bg1">
                    <a:lumMod val="50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TW" dirty="0"/>
              <a:t>library (ggplot2)</a:t>
            </a:r>
          </a:p>
          <a:p>
            <a:r>
              <a:rPr lang="en-US" altLang="zh-TW" dirty="0" err="1"/>
              <a:t>ggplot</a:t>
            </a:r>
            <a:r>
              <a:rPr lang="en-US" altLang="zh-TW" dirty="0"/>
              <a:t>(cars, </a:t>
            </a:r>
            <a:r>
              <a:rPr lang="en-US" altLang="zh-TW" dirty="0" err="1"/>
              <a:t>aes</a:t>
            </a:r>
            <a:r>
              <a:rPr lang="en-US" altLang="zh-TW" dirty="0"/>
              <a:t>(x=speed, y=</a:t>
            </a:r>
            <a:r>
              <a:rPr lang="en-US" altLang="zh-TW" dirty="0" err="1"/>
              <a:t>dist</a:t>
            </a:r>
            <a:r>
              <a:rPr lang="en-US" altLang="zh-TW" dirty="0"/>
              <a:t>))+</a:t>
            </a:r>
          </a:p>
          <a:p>
            <a:r>
              <a:rPr lang="en-US" altLang="zh-TW" dirty="0" err="1"/>
              <a:t>geom_point</a:t>
            </a:r>
            <a:r>
              <a:rPr lang="en-US" altLang="zh-TW" dirty="0"/>
              <a:t>()</a:t>
            </a:r>
            <a:endParaRPr lang="zh-TW" altLang="en-US" dirty="0"/>
          </a:p>
        </p:txBody>
      </p:sp>
      <p:pic>
        <p:nvPicPr>
          <p:cNvPr id="7" name="圖片 6"/>
          <p:cNvPicPr>
            <a:picLocks noChangeAspect="1"/>
          </p:cNvPicPr>
          <p:nvPr/>
        </p:nvPicPr>
        <p:blipFill>
          <a:blip r:embed="rId3"/>
          <a:stretch>
            <a:fillRect/>
          </a:stretch>
        </p:blipFill>
        <p:spPr>
          <a:xfrm>
            <a:off x="4751985" y="4116425"/>
            <a:ext cx="4047276" cy="2060535"/>
          </a:xfrm>
          <a:prstGeom prst="rect">
            <a:avLst/>
          </a:prstGeom>
        </p:spPr>
      </p:pic>
    </p:spTree>
    <p:extLst>
      <p:ext uri="{BB962C8B-B14F-4D97-AF65-F5344CB8AC3E}">
        <p14:creationId xmlns:p14="http://schemas.microsoft.com/office/powerpoint/2010/main" val="14363681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繪製盒鬚圖</a:t>
            </a:r>
          </a:p>
        </p:txBody>
      </p:sp>
      <p:sp>
        <p:nvSpPr>
          <p:cNvPr id="3" name="內容版面配置區 2"/>
          <p:cNvSpPr>
            <a:spLocks noGrp="1"/>
          </p:cNvSpPr>
          <p:nvPr>
            <p:ph idx="1"/>
          </p:nvPr>
        </p:nvSpPr>
        <p:spPr/>
        <p:txBody>
          <a:bodyPr vert="horz" lIns="91440" tIns="45720" rIns="91440" bIns="45720" rtlCol="0">
            <a:normAutofit/>
          </a:bodyPr>
          <a:lstStyle/>
          <a:p>
            <a:pPr marL="0" indent="0">
              <a:lnSpc>
                <a:spcPct val="100000"/>
              </a:lnSpc>
              <a:spcBef>
                <a:spcPts val="0"/>
              </a:spcBef>
              <a:buNone/>
            </a:pPr>
            <a:r>
              <a:rPr lang="en-US" altLang="zh-TW" sz="2000" dirty="0">
                <a:solidFill>
                  <a:schemeClr val="bg1">
                    <a:lumMod val="50000"/>
                  </a:schemeClr>
                </a:solidFill>
              </a:rPr>
              <a:t>library (ggplot2)</a:t>
            </a:r>
          </a:p>
          <a:p>
            <a:pPr marL="0" indent="0">
              <a:lnSpc>
                <a:spcPct val="100000"/>
              </a:lnSpc>
              <a:spcBef>
                <a:spcPts val="0"/>
              </a:spcBef>
              <a:buNone/>
            </a:pPr>
            <a:endParaRPr lang="en-US" altLang="zh-TW" sz="2000" dirty="0">
              <a:solidFill>
                <a:srgbClr val="C00000"/>
              </a:solidFill>
            </a:endParaRPr>
          </a:p>
          <a:p>
            <a:pPr marL="0" indent="0">
              <a:lnSpc>
                <a:spcPct val="100000"/>
              </a:lnSpc>
              <a:spcBef>
                <a:spcPts val="0"/>
              </a:spcBef>
              <a:buNone/>
            </a:pPr>
            <a:r>
              <a:rPr lang="en-US" altLang="zh-TW" sz="2000" dirty="0" err="1">
                <a:solidFill>
                  <a:srgbClr val="C00000"/>
                </a:solidFill>
              </a:rPr>
              <a:t>ggplot</a:t>
            </a:r>
            <a:r>
              <a:rPr lang="en-US" altLang="zh-TW" sz="2000" dirty="0">
                <a:solidFill>
                  <a:srgbClr val="C00000"/>
                </a:solidFill>
              </a:rPr>
              <a:t>(CO2, </a:t>
            </a:r>
            <a:r>
              <a:rPr lang="en-US" altLang="zh-TW" sz="2000" dirty="0" err="1">
                <a:solidFill>
                  <a:srgbClr val="C00000"/>
                </a:solidFill>
              </a:rPr>
              <a:t>aes</a:t>
            </a:r>
            <a:r>
              <a:rPr lang="en-US" altLang="zh-TW" sz="2000" dirty="0">
                <a:solidFill>
                  <a:srgbClr val="C00000"/>
                </a:solidFill>
              </a:rPr>
              <a:t>(x=conc, y=uptake, </a:t>
            </a:r>
            <a:r>
              <a:rPr lang="en-US" altLang="zh-TW" sz="2000" dirty="0" err="1">
                <a:solidFill>
                  <a:srgbClr val="C00000"/>
                </a:solidFill>
              </a:rPr>
              <a:t>colour</a:t>
            </a:r>
            <a:r>
              <a:rPr lang="en-US" altLang="zh-TW" sz="2000" dirty="0">
                <a:solidFill>
                  <a:srgbClr val="C00000"/>
                </a:solidFill>
              </a:rPr>
              <a:t>=Plant)) </a:t>
            </a:r>
            <a:r>
              <a:rPr lang="en-US" altLang="zh-TW" sz="2000" dirty="0">
                <a:solidFill>
                  <a:schemeClr val="bg1">
                    <a:lumMod val="50000"/>
                  </a:schemeClr>
                </a:solidFill>
              </a:rPr>
              <a:t>+</a:t>
            </a:r>
            <a:r>
              <a:rPr lang="en-US" altLang="zh-TW" sz="2000" dirty="0" err="1">
                <a:solidFill>
                  <a:schemeClr val="bg1">
                    <a:lumMod val="50000"/>
                  </a:schemeClr>
                </a:solidFill>
              </a:rPr>
              <a:t>geom_boxplot</a:t>
            </a:r>
            <a:r>
              <a:rPr lang="en-US" altLang="zh-TW" sz="2000" dirty="0">
                <a:solidFill>
                  <a:schemeClr val="bg1">
                    <a:lumMod val="50000"/>
                  </a:schemeClr>
                </a:solidFill>
              </a:rPr>
              <a:t>()</a:t>
            </a:r>
            <a:endParaRPr lang="zh-TW" altLang="en-US" sz="2000" dirty="0">
              <a:solidFill>
                <a:schemeClr val="bg1">
                  <a:lumMod val="50000"/>
                </a:schemeClr>
              </a:solidFill>
            </a:endParaRPr>
          </a:p>
          <a:p>
            <a:pPr marL="0" indent="0">
              <a:lnSpc>
                <a:spcPct val="100000"/>
              </a:lnSpc>
              <a:spcBef>
                <a:spcPts val="0"/>
              </a:spcBef>
              <a:buNone/>
            </a:pPr>
            <a:endParaRPr lang="zh-TW" altLang="en-US" sz="2000" dirty="0">
              <a:solidFill>
                <a:schemeClr val="bg1">
                  <a:lumMod val="50000"/>
                </a:schemeClr>
              </a:solidFill>
            </a:endParaRP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7</a:t>
            </a:fld>
            <a:endParaRPr lang="zh-TW" altLang="en-US"/>
          </a:p>
        </p:txBody>
      </p:sp>
      <p:pic>
        <p:nvPicPr>
          <p:cNvPr id="6" name="圖片 5"/>
          <p:cNvPicPr>
            <a:picLocks noChangeAspect="1"/>
          </p:cNvPicPr>
          <p:nvPr/>
        </p:nvPicPr>
        <p:blipFill>
          <a:blip r:embed="rId2"/>
          <a:stretch>
            <a:fillRect/>
          </a:stretch>
        </p:blipFill>
        <p:spPr>
          <a:xfrm>
            <a:off x="4491742" y="2834805"/>
            <a:ext cx="7589553" cy="3863966"/>
          </a:xfrm>
          <a:prstGeom prst="rect">
            <a:avLst/>
          </a:prstGeom>
        </p:spPr>
      </p:pic>
      <p:pic>
        <p:nvPicPr>
          <p:cNvPr id="7" name="圖片 6"/>
          <p:cNvPicPr>
            <a:picLocks noChangeAspect="1"/>
          </p:cNvPicPr>
          <p:nvPr/>
        </p:nvPicPr>
        <p:blipFill>
          <a:blip r:embed="rId3"/>
          <a:stretch>
            <a:fillRect/>
          </a:stretch>
        </p:blipFill>
        <p:spPr>
          <a:xfrm>
            <a:off x="838200" y="2857509"/>
            <a:ext cx="3392837" cy="1727349"/>
          </a:xfrm>
          <a:prstGeom prst="rect">
            <a:avLst/>
          </a:prstGeom>
        </p:spPr>
      </p:pic>
      <p:pic>
        <p:nvPicPr>
          <p:cNvPr id="8" name="圖片 7"/>
          <p:cNvPicPr>
            <a:picLocks noChangeAspect="1"/>
          </p:cNvPicPr>
          <p:nvPr/>
        </p:nvPicPr>
        <p:blipFill>
          <a:blip r:embed="rId4"/>
          <a:stretch>
            <a:fillRect/>
          </a:stretch>
        </p:blipFill>
        <p:spPr>
          <a:xfrm>
            <a:off x="564450" y="4611289"/>
            <a:ext cx="3636000" cy="1851148"/>
          </a:xfrm>
          <a:prstGeom prst="rect">
            <a:avLst/>
          </a:prstGeom>
        </p:spPr>
      </p:pic>
    </p:spTree>
    <p:extLst>
      <p:ext uri="{BB962C8B-B14F-4D97-AF65-F5344CB8AC3E}">
        <p14:creationId xmlns:p14="http://schemas.microsoft.com/office/powerpoint/2010/main" val="20435562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繪製盒鬚圖</a:t>
            </a:r>
          </a:p>
        </p:txBody>
      </p:sp>
      <p:sp>
        <p:nvSpPr>
          <p:cNvPr id="4" name="投影片編號版面配置區 3"/>
          <p:cNvSpPr>
            <a:spLocks noGrp="1"/>
          </p:cNvSpPr>
          <p:nvPr>
            <p:ph type="sldNum" sz="quarter" idx="12"/>
          </p:nvPr>
        </p:nvSpPr>
        <p:spPr/>
        <p:txBody>
          <a:bodyPr/>
          <a:lstStyle/>
          <a:p>
            <a:fld id="{85D669CA-1A0D-4340-9B49-0195C4708948}" type="slidenum">
              <a:rPr lang="zh-TW" altLang="en-US" smtClean="0"/>
              <a:pPr/>
              <a:t>8</a:t>
            </a:fld>
            <a:endParaRPr lang="zh-TW" altLang="en-US"/>
          </a:p>
        </p:txBody>
      </p:sp>
      <p:pic>
        <p:nvPicPr>
          <p:cNvPr id="5" name="圖片 4"/>
          <p:cNvPicPr>
            <a:picLocks noChangeAspect="1"/>
          </p:cNvPicPr>
          <p:nvPr/>
        </p:nvPicPr>
        <p:blipFill>
          <a:blip r:embed="rId2"/>
          <a:stretch>
            <a:fillRect/>
          </a:stretch>
        </p:blipFill>
        <p:spPr>
          <a:xfrm>
            <a:off x="838199" y="2272722"/>
            <a:ext cx="8367793" cy="4260181"/>
          </a:xfrm>
          <a:prstGeom prst="rect">
            <a:avLst/>
          </a:prstGeom>
        </p:spPr>
      </p:pic>
      <p:sp>
        <p:nvSpPr>
          <p:cNvPr id="3" name="內容版面配置區 2"/>
          <p:cNvSpPr>
            <a:spLocks noGrp="1"/>
          </p:cNvSpPr>
          <p:nvPr>
            <p:ph idx="1"/>
          </p:nvPr>
        </p:nvSpPr>
        <p:spPr/>
        <p:txBody>
          <a:bodyPr vert="horz" lIns="91440" tIns="45720" rIns="91440" bIns="45720" rtlCol="0">
            <a:normAutofit/>
          </a:bodyPr>
          <a:lstStyle/>
          <a:p>
            <a:pPr marL="0" indent="0">
              <a:lnSpc>
                <a:spcPct val="100000"/>
              </a:lnSpc>
              <a:spcBef>
                <a:spcPts val="0"/>
              </a:spcBef>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boxplot(CO2$Plant ~ CO2$conc)</a:t>
            </a:r>
          </a:p>
          <a:p>
            <a:pPr marL="0" indent="0">
              <a:lnSpc>
                <a:spcPct val="100000"/>
              </a:lnSpc>
              <a:spcBef>
                <a:spcPts val="0"/>
              </a:spcBef>
              <a:buNone/>
            </a:pP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marL="0" indent="0">
              <a:lnSpc>
                <a:spcPct val="100000"/>
              </a:lnSpc>
              <a:spcBef>
                <a:spcPts val="0"/>
              </a:spcBef>
              <a:buNone/>
            </a:pP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boxplot(formula,) #</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形式為</a:t>
            </a:r>
            <a:r>
              <a:rPr lang="en-US" altLang="zh-TW" sz="2000" dirty="0" err="1">
                <a:solidFill>
                  <a:schemeClr val="bg1">
                    <a:lumMod val="50000"/>
                  </a:schemeClr>
                </a:solidFill>
                <a:latin typeface="微軟正黑體" panose="020B0604030504040204" pitchFamily="34" charset="-120"/>
                <a:ea typeface="微軟正黑體" panose="020B0604030504040204" pitchFamily="34" charset="-120"/>
              </a:rPr>
              <a:t>y~grp</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y</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是待繪分布的値，</a:t>
            </a:r>
            <a:r>
              <a:rPr lang="en-US" altLang="zh-TW" sz="2000" dirty="0">
                <a:solidFill>
                  <a:schemeClr val="bg1">
                    <a:lumMod val="50000"/>
                  </a:schemeClr>
                </a:solidFill>
                <a:latin typeface="微軟正黑體" panose="020B0604030504040204" pitchFamily="34" charset="-120"/>
                <a:ea typeface="微軟正黑體" panose="020B0604030504040204" pitchFamily="34" charset="-120"/>
              </a:rPr>
              <a:t>grp</a:t>
            </a:r>
            <a:r>
              <a:rPr lang="zh-TW" altLang="en-US" sz="2000" dirty="0">
                <a:solidFill>
                  <a:schemeClr val="bg1">
                    <a:lumMod val="50000"/>
                  </a:schemeClr>
                </a:solidFill>
                <a:latin typeface="微軟正黑體" panose="020B0604030504040204" pitchFamily="34" charset="-120"/>
                <a:ea typeface="微軟正黑體" panose="020B0604030504040204" pitchFamily="34" charset="-120"/>
              </a:rPr>
              <a:t>是分組變數</a:t>
            </a:r>
            <a:endParaRPr lang="en-US" altLang="zh-TW" sz="2000" dirty="0">
              <a:solidFill>
                <a:schemeClr val="bg1">
                  <a:lumMod val="50000"/>
                </a:schemeClr>
              </a:solidFill>
              <a:latin typeface="微軟正黑體" panose="020B0604030504040204" pitchFamily="34" charset="-120"/>
              <a:ea typeface="微軟正黑體" panose="020B0604030504040204" pitchFamily="34" charset="-120"/>
            </a:endParaRPr>
          </a:p>
          <a:p>
            <a:pPr marL="0" indent="0">
              <a:lnSpc>
                <a:spcPct val="100000"/>
              </a:lnSpc>
              <a:spcBef>
                <a:spcPts val="0"/>
              </a:spcBef>
              <a:buNone/>
            </a:pPr>
            <a:endParaRPr lang="zh-TW" altLang="en-US" sz="2000" dirty="0">
              <a:solidFill>
                <a:schemeClr val="bg1">
                  <a:lumMod val="50000"/>
                </a:schemeClr>
              </a:solidFill>
            </a:endParaRPr>
          </a:p>
        </p:txBody>
      </p:sp>
    </p:spTree>
    <p:extLst>
      <p:ext uri="{BB962C8B-B14F-4D97-AF65-F5344CB8AC3E}">
        <p14:creationId xmlns:p14="http://schemas.microsoft.com/office/powerpoint/2010/main" val="11807782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5D669CA-1A0D-4340-9B49-0195C4708948}" type="slidenum">
              <a:rPr lang="zh-TW" altLang="en-US" smtClean="0"/>
              <a:pPr/>
              <a:t>9</a:t>
            </a:fld>
            <a:endParaRPr lang="zh-TW" altLang="en-US"/>
          </a:p>
        </p:txBody>
      </p:sp>
      <p:sp>
        <p:nvSpPr>
          <p:cNvPr id="13" name="標題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資料分析學習路徑</a:t>
            </a:r>
          </a:p>
        </p:txBody>
      </p:sp>
      <p:pic>
        <p:nvPicPr>
          <p:cNvPr id="1026" name="Picture 2" descr="You Are Here PNG HD Transparent You Are Here HD.PNG Images. | Pl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455" y="1690053"/>
            <a:ext cx="1065213" cy="1065213"/>
          </a:xfrm>
          <a:prstGeom prst="rect">
            <a:avLst/>
          </a:prstGeom>
          <a:noFill/>
          <a:extLst>
            <a:ext uri="{909E8E84-426E-40DD-AFC4-6F175D3DCCD1}">
              <a14:hiddenFill xmlns:a14="http://schemas.microsoft.com/office/drawing/2010/main">
                <a:solidFill>
                  <a:srgbClr val="FFFFFF"/>
                </a:solidFill>
              </a14:hiddenFill>
            </a:ext>
          </a:extLst>
        </p:spPr>
      </p:pic>
      <p:sp>
        <p:nvSpPr>
          <p:cNvPr id="14" name="圓角矩形 13"/>
          <p:cNvSpPr/>
          <p:nvPr/>
        </p:nvSpPr>
        <p:spPr>
          <a:xfrm>
            <a:off x="32004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學會安裝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與 </a:t>
            </a: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 Studio</a:t>
            </a:r>
            <a:endParaRPr lang="zh-TW" altLang="en-US"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5" name="圓角矩形 14"/>
          <p:cNvSpPr/>
          <p:nvPr/>
        </p:nvSpPr>
        <p:spPr>
          <a:xfrm>
            <a:off x="178743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認識</a:t>
            </a:r>
            <a:endParaRPr lang="en-US" altLang="zh-TW" b="1"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函式</a:t>
            </a:r>
          </a:p>
        </p:txBody>
      </p:sp>
      <p:sp>
        <p:nvSpPr>
          <p:cNvPr id="16" name="圓角矩形 15"/>
          <p:cNvSpPr/>
          <p:nvPr/>
        </p:nvSpPr>
        <p:spPr>
          <a:xfrm>
            <a:off x="3254828"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資料處理</a:t>
            </a:r>
          </a:p>
        </p:txBody>
      </p:sp>
      <p:sp>
        <p:nvSpPr>
          <p:cNvPr id="17" name="圓角矩形 16"/>
          <p:cNvSpPr/>
          <p:nvPr/>
        </p:nvSpPr>
        <p:spPr>
          <a:xfrm>
            <a:off x="4722222"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資料分析</a:t>
            </a:r>
          </a:p>
        </p:txBody>
      </p:sp>
      <p:sp>
        <p:nvSpPr>
          <p:cNvPr id="18" name="圓角矩形 17"/>
          <p:cNvSpPr/>
          <p:nvPr/>
        </p:nvSpPr>
        <p:spPr>
          <a:xfrm>
            <a:off x="6189616"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假設檢定</a:t>
            </a:r>
          </a:p>
        </p:txBody>
      </p:sp>
      <p:sp>
        <p:nvSpPr>
          <p:cNvPr id="19" name="圓角矩形 18"/>
          <p:cNvSpPr/>
          <p:nvPr/>
        </p:nvSpPr>
        <p:spPr>
          <a:xfrm>
            <a:off x="765701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關聯式規則與決策樹</a:t>
            </a:r>
          </a:p>
        </p:txBody>
      </p:sp>
      <p:sp>
        <p:nvSpPr>
          <p:cNvPr id="20" name="圓角矩形 19"/>
          <p:cNvSpPr/>
          <p:nvPr/>
        </p:nvSpPr>
        <p:spPr>
          <a:xfrm>
            <a:off x="9124404"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類神經網路</a:t>
            </a:r>
          </a:p>
        </p:txBody>
      </p:sp>
      <p:sp>
        <p:nvSpPr>
          <p:cNvPr id="21" name="圓角矩形 20"/>
          <p:cNvSpPr/>
          <p:nvPr/>
        </p:nvSpPr>
        <p:spPr>
          <a:xfrm>
            <a:off x="10591800" y="2754630"/>
            <a:ext cx="1249680" cy="11887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b="1" dirty="0">
                <a:solidFill>
                  <a:schemeClr val="bg1">
                    <a:lumMod val="50000"/>
                  </a:schemeClr>
                </a:solidFill>
                <a:latin typeface="微軟正黑體" panose="020B0604030504040204" pitchFamily="34" charset="-120"/>
                <a:ea typeface="微軟正黑體" panose="020B0604030504040204" pitchFamily="34" charset="-120"/>
              </a:rPr>
              <a:t>R</a:t>
            </a:r>
            <a:r>
              <a:rPr lang="zh-TW" altLang="en-US" b="1" dirty="0">
                <a:solidFill>
                  <a:schemeClr val="bg1">
                    <a:lumMod val="50000"/>
                  </a:schemeClr>
                </a:solidFill>
                <a:latin typeface="微軟正黑體" panose="020B0604030504040204" pitchFamily="34" charset="-120"/>
                <a:ea typeface="微軟正黑體" panose="020B0604030504040204" pitchFamily="34" charset="-120"/>
              </a:rPr>
              <a:t>分群分析</a:t>
            </a:r>
          </a:p>
        </p:txBody>
      </p:sp>
    </p:spTree>
    <p:extLst>
      <p:ext uri="{BB962C8B-B14F-4D97-AF65-F5344CB8AC3E}">
        <p14:creationId xmlns:p14="http://schemas.microsoft.com/office/powerpoint/2010/main" val="132905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12779</TotalTime>
  <Words>5103</Words>
  <Application>Microsoft Office PowerPoint</Application>
  <PresentationFormat>寬螢幕</PresentationFormat>
  <Paragraphs>535</Paragraphs>
  <Slides>56</Slides>
  <Notes>43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56</vt:i4>
      </vt:variant>
    </vt:vector>
  </HeadingPairs>
  <TitlesOfParts>
    <vt:vector size="62" baseType="lpstr">
      <vt:lpstr>微軟正黑體</vt:lpstr>
      <vt:lpstr>Arial</vt:lpstr>
      <vt:lpstr>Calibri</vt:lpstr>
      <vt:lpstr>Calibri Light</vt:lpstr>
      <vt:lpstr>Cambria Math</vt:lpstr>
      <vt:lpstr>Office 佈景主題</vt:lpstr>
      <vt:lpstr>AI 資料科學專業人才養成班  基礎課程</vt:lpstr>
      <vt:lpstr>楊智偉</vt:lpstr>
      <vt:lpstr> AI 起手式一：R語言上手 </vt:lpstr>
      <vt:lpstr>PowerPoint 簡報</vt:lpstr>
      <vt:lpstr>內建資料集 Dataset</vt:lpstr>
      <vt:lpstr>繪圖</vt:lpstr>
      <vt:lpstr>繪製盒鬚圖</vt:lpstr>
      <vt:lpstr>繪製盒鬚圖</vt:lpstr>
      <vt:lpstr>R 資料分析學習路徑</vt:lpstr>
      <vt:lpstr>相關分析</vt:lpstr>
      <vt:lpstr>相關分析</vt:lpstr>
      <vt:lpstr>相關分析</vt:lpstr>
      <vt:lpstr>相關分析</vt:lpstr>
      <vt:lpstr>相關係數檢定</vt:lpstr>
      <vt:lpstr>推論檢定</vt:lpstr>
      <vt:lpstr>推論檢定</vt:lpstr>
      <vt:lpstr>推論檢定</vt:lpstr>
      <vt:lpstr>推論檢定</vt:lpstr>
      <vt:lpstr>推論檢定</vt:lpstr>
      <vt:lpstr>推論檢定</vt:lpstr>
      <vt:lpstr>推論檢定</vt:lpstr>
      <vt:lpstr>推論檢定</vt:lpstr>
      <vt:lpstr>迴歸分析</vt:lpstr>
      <vt:lpstr>迴歸分析模型評估</vt:lpstr>
      <vt:lpstr>變異數分析及模型比較</vt:lpstr>
      <vt:lpstr>模型診斷圖形</vt:lpstr>
      <vt:lpstr>迴歸直線的視覺化</vt:lpstr>
      <vt:lpstr>多元迴歸分析</vt:lpstr>
      <vt:lpstr>迴歸分析</vt:lpstr>
      <vt:lpstr>殘差基本假設</vt:lpstr>
      <vt:lpstr>殘差基本假設</vt:lpstr>
      <vt:lpstr>殘差基本假設</vt:lpstr>
      <vt:lpstr>殘差基本假設</vt:lpstr>
      <vt:lpstr>殘差基本假設</vt:lpstr>
      <vt:lpstr>變異數分析</vt:lpstr>
      <vt:lpstr>R 資料分析學習路徑</vt:lpstr>
      <vt:lpstr>PowerPoint 簡報</vt:lpstr>
      <vt:lpstr>如果你/妳搭上鐵達尼號，會活著回來嗎？</vt:lpstr>
      <vt:lpstr>關聯式規則(Association Rules)</vt:lpstr>
      <vt:lpstr>關聯式規則(Association Rules)</vt:lpstr>
      <vt:lpstr>關聯式規則(Association Rules)</vt:lpstr>
      <vt:lpstr>關聯式規則(Association Rules)</vt:lpstr>
      <vt:lpstr>關聯式規則(Association Rules)</vt:lpstr>
      <vt:lpstr>決策樹(Decision Tree)</vt:lpstr>
      <vt:lpstr>R 資料分析學習路徑</vt:lpstr>
      <vt:lpstr>倒傳遞類神經網路</vt:lpstr>
      <vt:lpstr>R 資料分析學習路徑</vt:lpstr>
      <vt:lpstr>分群分析(Clustering)</vt:lpstr>
      <vt:lpstr>分群分析(Clustering)</vt:lpstr>
      <vt:lpstr>分群分析(Clustering)</vt:lpstr>
      <vt:lpstr>分群分析(Clustering)</vt:lpstr>
      <vt:lpstr>分群的最佳數目</vt:lpstr>
      <vt:lpstr>分群的最佳數目</vt:lpstr>
      <vt:lpstr>分群的最佳數目</vt:lpstr>
      <vt:lpstr>R 資料分析學習路徑</vt:lpstr>
      <vt:lpstr>R學習參考資源</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Leon Lin</cp:lastModifiedBy>
  <cp:revision>485</cp:revision>
  <cp:lastPrinted>2020-08-01T22:38:10Z</cp:lastPrinted>
  <dcterms:created xsi:type="dcterms:W3CDTF">2020-07-19T22:42:05Z</dcterms:created>
  <dcterms:modified xsi:type="dcterms:W3CDTF">2020-08-07T09:31:11Z</dcterms:modified>
</cp:coreProperties>
</file>