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47"/>
  </p:normalViewPr>
  <p:slideViewPr>
    <p:cSldViewPr snapToGrid="0">
      <p:cViewPr varScale="1">
        <p:scale>
          <a:sx n="146" d="100"/>
          <a:sy n="146" d="100"/>
        </p:scale>
        <p:origin x="10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163886-CF57-82BC-E558-896041F8681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0BA58888-384C-E46B-EECE-A797F0C94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CC23ABDA-D640-EDFC-60D3-F1226F5346FC}"/>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5" name="頁尾版面配置區 4">
            <a:extLst>
              <a:ext uri="{FF2B5EF4-FFF2-40B4-BE49-F238E27FC236}">
                <a16:creationId xmlns:a16="http://schemas.microsoft.com/office/drawing/2014/main" id="{359A8A12-AA9C-FC2F-3F36-96E6B112957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57C1FCD-237C-2B63-7348-342B4CAD54DA}"/>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109362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DBF3A-A80A-FB6D-5F1F-78690694157E}"/>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5A68D4F-E3FB-E39E-E5F4-81D6E45070F3}"/>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06AF093-3C76-F1B9-2491-2815CDCDD6DE}"/>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5" name="頁尾版面配置區 4">
            <a:extLst>
              <a:ext uri="{FF2B5EF4-FFF2-40B4-BE49-F238E27FC236}">
                <a16:creationId xmlns:a16="http://schemas.microsoft.com/office/drawing/2014/main" id="{00622E5F-B411-F953-C28D-032AAB33197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151F9DE-D10E-14C1-0607-773E90F3439C}"/>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16220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1235809-A304-9BEB-879F-1B3B3781173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F74048F-AB82-D5CC-0FB6-EA5F1E743B47}"/>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E76D385-BE0B-80D9-8AD2-16A85E958E60}"/>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5" name="頁尾版面配置區 4">
            <a:extLst>
              <a:ext uri="{FF2B5EF4-FFF2-40B4-BE49-F238E27FC236}">
                <a16:creationId xmlns:a16="http://schemas.microsoft.com/office/drawing/2014/main" id="{28B2DB21-77A6-BEFA-62C1-2C7FBCF1C73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E8BA62F-0BDF-C66A-E98D-A2D826D20C81}"/>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20581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817144-30D3-93D6-3017-8E6066DA564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81D517B-1AAF-A179-962B-46904D8C76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0C94377-DD6F-04E6-5F83-83FD6C9D6F62}"/>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5" name="頁尾版面配置區 4">
            <a:extLst>
              <a:ext uri="{FF2B5EF4-FFF2-40B4-BE49-F238E27FC236}">
                <a16:creationId xmlns:a16="http://schemas.microsoft.com/office/drawing/2014/main" id="{31BF0AC4-A2F1-7C56-9D7B-AEA828745E8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137715F-9DB6-A6CE-7D1C-A763CF864302}"/>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82455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AC7A59-59D3-8066-23B9-5D778317E188}"/>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013D62FF-3588-FEF3-151E-CD65BED15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9F73DD51-69C9-8CAF-5780-86D18D0DCA60}"/>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5" name="頁尾版面配置區 4">
            <a:extLst>
              <a:ext uri="{FF2B5EF4-FFF2-40B4-BE49-F238E27FC236}">
                <a16:creationId xmlns:a16="http://schemas.microsoft.com/office/drawing/2014/main" id="{CCDC3724-CEE8-3683-0F61-2FE193C1EB0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01968FE-5C4D-3DED-ED1F-87D1C4A32578}"/>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03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498C6A-E7F4-BD95-B39E-47D627EAAD4F}"/>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1AB1615-0B6C-C847-ECDF-37FC385EA2D4}"/>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E8473418-804A-9C1C-143D-B82EED8192E6}"/>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EEDAB45-834B-4437-611E-42F4737E7B15}"/>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6" name="頁尾版面配置區 5">
            <a:extLst>
              <a:ext uri="{FF2B5EF4-FFF2-40B4-BE49-F238E27FC236}">
                <a16:creationId xmlns:a16="http://schemas.microsoft.com/office/drawing/2014/main" id="{4687C330-1DC8-F401-6974-71ED22A737F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17F80FB-801C-CBAC-1D73-E4808EC854CC}"/>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36975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CDB4EA-94ED-9E39-2034-155163C58C6C}"/>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6D0F9F1-5983-DE1E-4391-49D219942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AB3177B2-22C4-C155-5793-11BE14890E6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EECE4B28-DA16-D3FB-07F7-AAEF395E7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5D3BFBB-C47E-D36C-0A97-CA744EE843F5}"/>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4CC59D61-3E68-FE12-37DB-2FE35F36A726}"/>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8" name="頁尾版面配置區 7">
            <a:extLst>
              <a:ext uri="{FF2B5EF4-FFF2-40B4-BE49-F238E27FC236}">
                <a16:creationId xmlns:a16="http://schemas.microsoft.com/office/drawing/2014/main" id="{AF7D8CD2-B676-5E55-4F15-EE3884010FEC}"/>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EFDF4ACB-B14A-9BB8-D5D6-B022C49F7DEF}"/>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05515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36AE04-784F-11F6-0F2C-117E0FF5B36F}"/>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D328F0D-9852-13A7-1B75-ABBADC5926ED}"/>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4" name="頁尾版面配置區 3">
            <a:extLst>
              <a:ext uri="{FF2B5EF4-FFF2-40B4-BE49-F238E27FC236}">
                <a16:creationId xmlns:a16="http://schemas.microsoft.com/office/drawing/2014/main" id="{26F4CFA6-AA2D-32B0-799D-D1B73EB47ED7}"/>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3173FC27-B9EC-D10B-4BCA-F6B961BEBE5A}"/>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58870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2D29CE-D339-5CA6-133E-425B38BF9A29}"/>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3" name="頁尾版面配置區 2">
            <a:extLst>
              <a:ext uri="{FF2B5EF4-FFF2-40B4-BE49-F238E27FC236}">
                <a16:creationId xmlns:a16="http://schemas.microsoft.com/office/drawing/2014/main" id="{94BDDAC9-F992-208C-2EF9-EB951BFD961E}"/>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4C600D6C-A36E-9F2A-30C6-B09E4326CC48}"/>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18761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027A5-4A82-50BE-7370-2FAE5085223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E424906-AE5F-4D78-6A37-C3DCE00E4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408D2B2E-C4BB-484A-0783-D22410F4D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34A65D11-DDD8-67B6-1B91-423EE37B9FED}"/>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6" name="頁尾版面配置區 5">
            <a:extLst>
              <a:ext uri="{FF2B5EF4-FFF2-40B4-BE49-F238E27FC236}">
                <a16:creationId xmlns:a16="http://schemas.microsoft.com/office/drawing/2014/main" id="{950A3B64-51B1-531E-8581-B70ABF980BA2}"/>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E3F6BA9-A6FD-EA43-1E08-95274AC91F5D}"/>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6485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1337C-9372-BC56-F570-14519EBBDBA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92EEBB6-80BA-74C5-C3E7-6AD420E36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3F99F855-CE39-27DF-D6B0-E3E12D548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DC85BD2-CB13-45A8-4A28-DD2A627CD342}"/>
              </a:ext>
            </a:extLst>
          </p:cNvPr>
          <p:cNvSpPr>
            <a:spLocks noGrp="1"/>
          </p:cNvSpPr>
          <p:nvPr>
            <p:ph type="dt" sz="half" idx="10"/>
          </p:nvPr>
        </p:nvSpPr>
        <p:spPr/>
        <p:txBody>
          <a:bodyPr/>
          <a:lstStyle/>
          <a:p>
            <a:fld id="{71E0CB0F-48C8-964B-A48E-0F8A0D6BFD3B}" type="datetimeFigureOut">
              <a:rPr kumimoji="1" lang="zh-TW" altLang="en-US" smtClean="0"/>
              <a:t>2024/7/28</a:t>
            </a:fld>
            <a:endParaRPr kumimoji="1" lang="zh-TW" altLang="en-US"/>
          </a:p>
        </p:txBody>
      </p:sp>
      <p:sp>
        <p:nvSpPr>
          <p:cNvPr id="6" name="頁尾版面配置區 5">
            <a:extLst>
              <a:ext uri="{FF2B5EF4-FFF2-40B4-BE49-F238E27FC236}">
                <a16:creationId xmlns:a16="http://schemas.microsoft.com/office/drawing/2014/main" id="{F72E4D89-B0BF-9A0F-327F-AF80C0BC97D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592CD5-CFF1-54E9-52D2-FCD78FDCCB0B}"/>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29287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BF9D3C5-E30C-3D08-6FDB-CA043F0FF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497F417-F501-8542-AD62-6C7BF2653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AAC2B5C-DC52-B154-D6ED-443FDB118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0CB0F-48C8-964B-A48E-0F8A0D6BFD3B}" type="datetimeFigureOut">
              <a:rPr kumimoji="1" lang="zh-TW" altLang="en-US" smtClean="0"/>
              <a:t>2024/7/28</a:t>
            </a:fld>
            <a:endParaRPr kumimoji="1" lang="zh-TW" altLang="en-US"/>
          </a:p>
        </p:txBody>
      </p:sp>
      <p:sp>
        <p:nvSpPr>
          <p:cNvPr id="5" name="頁尾版面配置區 4">
            <a:extLst>
              <a:ext uri="{FF2B5EF4-FFF2-40B4-BE49-F238E27FC236}">
                <a16:creationId xmlns:a16="http://schemas.microsoft.com/office/drawing/2014/main" id="{E91C7840-40AB-DE85-F555-A99EA3E43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D319E75-F229-8D8F-1C93-B90511DBF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4271599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9A5C7A-72D7-D58B-8255-AD565EE5664F}"/>
              </a:ext>
            </a:extLst>
          </p:cNvPr>
          <p:cNvSpPr>
            <a:spLocks noGrp="1"/>
          </p:cNvSpPr>
          <p:nvPr>
            <p:ph type="ctrTitle"/>
          </p:nvPr>
        </p:nvSpPr>
        <p:spPr/>
        <p:txBody>
          <a:bodyPr>
            <a:normAutofit/>
          </a:bodyPr>
          <a:lstStyle/>
          <a:p>
            <a:r>
              <a:rPr kumimoji="1" lang="zh-TW" altLang="en-US" sz="4800" dirty="0"/>
              <a:t>自主憑證機制在</a:t>
            </a:r>
            <a:r>
              <a:rPr kumimoji="1" lang="en-US" altLang="zh-TW" sz="4800" dirty="0"/>
              <a:t>AID</a:t>
            </a:r>
            <a:r>
              <a:rPr kumimoji="1" lang="zh-TW" altLang="en-US" sz="4800" dirty="0"/>
              <a:t>系統之定位</a:t>
            </a:r>
          </a:p>
        </p:txBody>
      </p:sp>
      <p:sp>
        <p:nvSpPr>
          <p:cNvPr id="3" name="副標題 2">
            <a:extLst>
              <a:ext uri="{FF2B5EF4-FFF2-40B4-BE49-F238E27FC236}">
                <a16:creationId xmlns:a16="http://schemas.microsoft.com/office/drawing/2014/main" id="{6E2C770F-7B50-AB2C-2095-4E9EDEF36082}"/>
              </a:ext>
            </a:extLst>
          </p:cNvPr>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53703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80B4B-BE7E-B3E6-F0CD-6BBD6130B928}"/>
              </a:ext>
            </a:extLst>
          </p:cNvPr>
          <p:cNvSpPr>
            <a:spLocks noGrp="1"/>
          </p:cNvSpPr>
          <p:nvPr>
            <p:ph type="title"/>
          </p:nvPr>
        </p:nvSpPr>
        <p:spPr/>
        <p:txBody>
          <a:bodyPr/>
          <a:lstStyle/>
          <a:p>
            <a:r>
              <a:rPr kumimoji="1" lang="zh-TW" altLang="en-US" dirty="0"/>
              <a:t>身份對憑證的需求</a:t>
            </a:r>
            <a:r>
              <a:rPr kumimoji="1" lang="en-US" altLang="zh-TW" dirty="0"/>
              <a:t>-</a:t>
            </a:r>
            <a:r>
              <a:rPr lang="zh-TW" altLang="en-US" dirty="0"/>
              <a:t>吳澤南</a:t>
            </a:r>
            <a:r>
              <a:rPr lang="en-US" altLang="zh-TW" dirty="0"/>
              <a:t>(p2)</a:t>
            </a:r>
            <a:endParaRPr kumimoji="1" lang="zh-TW" altLang="en-US" dirty="0"/>
          </a:p>
        </p:txBody>
      </p:sp>
      <p:sp>
        <p:nvSpPr>
          <p:cNvPr id="3" name="內容版面配置區 2">
            <a:extLst>
              <a:ext uri="{FF2B5EF4-FFF2-40B4-BE49-F238E27FC236}">
                <a16:creationId xmlns:a16="http://schemas.microsoft.com/office/drawing/2014/main" id="{C3529628-0B2F-6015-1C52-D501BC9AEA66}"/>
              </a:ext>
            </a:extLst>
          </p:cNvPr>
          <p:cNvSpPr>
            <a:spLocks noGrp="1"/>
          </p:cNvSpPr>
          <p:nvPr>
            <p:ph idx="1"/>
          </p:nvPr>
        </p:nvSpPr>
        <p:spPr/>
        <p:txBody>
          <a:bodyPr/>
          <a:lstStyle/>
          <a:p>
            <a:r>
              <a:rPr lang="en" altLang="zh-TW" dirty="0"/>
              <a:t>For example, our student ID card records not only the affiliation and student ID number of the holder but also the photo and name of the holder, which is not necessary for the certification but might be useful for authentication. </a:t>
            </a:r>
          </a:p>
          <a:p>
            <a:r>
              <a:rPr lang="en" altLang="zh-TW" dirty="0"/>
              <a:t>By binding this extra information, the verifier can conduct the authentication when the certificate is presented, making sure the presenter and the holder are the same people. </a:t>
            </a:r>
          </a:p>
          <a:p>
            <a:r>
              <a:rPr kumimoji="1" lang="zh-TW" altLang="en-US" dirty="0"/>
              <a:t>我個人的理解</a:t>
            </a:r>
            <a:r>
              <a:rPr kumimoji="1" lang="en-US" altLang="zh-TW" dirty="0"/>
              <a:t>: </a:t>
            </a:r>
            <a:r>
              <a:rPr kumimoji="1" lang="zh-TW" altLang="en-US" dirty="0"/>
              <a:t>並不是只有匿名身份的要求，當需要揭露身份時需要</a:t>
            </a:r>
            <a:r>
              <a:rPr kumimoji="1" lang="en-US" altLang="zh-TW" dirty="0"/>
              <a:t> ID </a:t>
            </a:r>
            <a:r>
              <a:rPr kumimoji="1" lang="zh-TW" altLang="en-US" dirty="0"/>
              <a:t>加上</a:t>
            </a:r>
            <a:r>
              <a:rPr kumimoji="1" lang="en-US" altLang="zh-TW" dirty="0"/>
              <a:t> binding </a:t>
            </a:r>
            <a:r>
              <a:rPr kumimoji="1" lang="zh-TW" altLang="en-US" dirty="0"/>
              <a:t>的 </a:t>
            </a:r>
            <a:r>
              <a:rPr kumimoji="1" lang="en-US" altLang="zh-TW" dirty="0"/>
              <a:t>metadata (</a:t>
            </a:r>
            <a:r>
              <a:rPr kumimoji="1" lang="zh-TW" altLang="en-US" dirty="0"/>
              <a:t>學長的用詞是 </a:t>
            </a:r>
            <a:r>
              <a:rPr lang="en" altLang="zh-TW" dirty="0"/>
              <a:t>extra information</a:t>
            </a:r>
            <a:r>
              <a:rPr kumimoji="1" lang="en-US" altLang="zh-TW" dirty="0"/>
              <a:t>)</a:t>
            </a:r>
            <a:endParaRPr kumimoji="1" lang="zh-TW" altLang="en-US" dirty="0"/>
          </a:p>
        </p:txBody>
      </p:sp>
    </p:spTree>
    <p:extLst>
      <p:ext uri="{BB962C8B-B14F-4D97-AF65-F5344CB8AC3E}">
        <p14:creationId xmlns:p14="http://schemas.microsoft.com/office/powerpoint/2010/main" val="376914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80B4B-BE7E-B3E6-F0CD-6BBD6130B928}"/>
              </a:ext>
            </a:extLst>
          </p:cNvPr>
          <p:cNvSpPr>
            <a:spLocks noGrp="1"/>
          </p:cNvSpPr>
          <p:nvPr>
            <p:ph type="title"/>
          </p:nvPr>
        </p:nvSpPr>
        <p:spPr/>
        <p:txBody>
          <a:bodyPr/>
          <a:lstStyle/>
          <a:p>
            <a:r>
              <a:rPr kumimoji="1" lang="zh-TW" altLang="en-US" dirty="0"/>
              <a:t>直接讓使用者揭露的隱私問題</a:t>
            </a:r>
            <a:r>
              <a:rPr kumimoji="1" lang="en-US" altLang="zh-TW" dirty="0"/>
              <a:t>-</a:t>
            </a:r>
            <a:r>
              <a:rPr lang="zh-TW" altLang="en-US" dirty="0"/>
              <a:t>吳澤南</a:t>
            </a:r>
            <a:r>
              <a:rPr lang="en-US" altLang="zh-TW" dirty="0"/>
              <a:t>(p2)</a:t>
            </a:r>
            <a:endParaRPr kumimoji="1" lang="zh-TW" altLang="en-US" dirty="0"/>
          </a:p>
        </p:txBody>
      </p:sp>
      <p:sp>
        <p:nvSpPr>
          <p:cNvPr id="3" name="內容版面配置區 2">
            <a:extLst>
              <a:ext uri="{FF2B5EF4-FFF2-40B4-BE49-F238E27FC236}">
                <a16:creationId xmlns:a16="http://schemas.microsoft.com/office/drawing/2014/main" id="{C3529628-0B2F-6015-1C52-D501BC9AEA66}"/>
              </a:ext>
            </a:extLst>
          </p:cNvPr>
          <p:cNvSpPr>
            <a:spLocks noGrp="1"/>
          </p:cNvSpPr>
          <p:nvPr>
            <p:ph idx="1"/>
          </p:nvPr>
        </p:nvSpPr>
        <p:spPr/>
        <p:txBody>
          <a:bodyPr/>
          <a:lstStyle/>
          <a:p>
            <a:r>
              <a:rPr lang="en" altLang="zh-TW" dirty="0"/>
              <a:t>However, the extra information on these certificates, which might be personal and has nothing to do with the attesting process, will be exposed to the verifier. </a:t>
            </a:r>
          </a:p>
          <a:p>
            <a:r>
              <a:rPr lang="en" altLang="zh-TW" dirty="0"/>
              <a:t>This exposure is usually not acceptable. It is expected that the person presenting the certificate can still be authenticated by the verifier with the least personal information exposed so as to protect privacy.</a:t>
            </a:r>
          </a:p>
          <a:p>
            <a:r>
              <a:rPr kumimoji="1" lang="zh-TW" altLang="en-US" dirty="0"/>
              <a:t>我個人的理解</a:t>
            </a:r>
            <a:r>
              <a:rPr kumimoji="1" lang="en-US" altLang="zh-TW" dirty="0"/>
              <a:t>:</a:t>
            </a:r>
            <a:r>
              <a:rPr kumimoji="1" lang="zh-TW" altLang="en-US" dirty="0"/>
              <a:t>比較長補在下兩頁</a:t>
            </a:r>
          </a:p>
        </p:txBody>
      </p:sp>
    </p:spTree>
    <p:extLst>
      <p:ext uri="{BB962C8B-B14F-4D97-AF65-F5344CB8AC3E}">
        <p14:creationId xmlns:p14="http://schemas.microsoft.com/office/powerpoint/2010/main" val="62906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17A4E-1A2E-0CDE-5B12-D2B0C741E935}"/>
              </a:ext>
            </a:extLst>
          </p:cNvPr>
          <p:cNvSpPr>
            <a:spLocks noGrp="1"/>
          </p:cNvSpPr>
          <p:nvPr>
            <p:ph type="title"/>
          </p:nvPr>
        </p:nvSpPr>
        <p:spPr/>
        <p:txBody>
          <a:bodyPr>
            <a:normAutofit/>
          </a:bodyPr>
          <a:lstStyle/>
          <a:p>
            <a:r>
              <a:rPr kumimoji="1" lang="en-US" altLang="zh-TW" sz="3200" dirty="0"/>
              <a:t>AID Server</a:t>
            </a:r>
            <a:r>
              <a:rPr kumimoji="1" lang="zh-TW" altLang="en-US" sz="3200" dirty="0"/>
              <a:t>不基於區塊鏈，完全按照前人設計的問題</a:t>
            </a:r>
          </a:p>
        </p:txBody>
      </p:sp>
      <p:sp>
        <p:nvSpPr>
          <p:cNvPr id="3" name="內容版面配置區 2">
            <a:extLst>
              <a:ext uri="{FF2B5EF4-FFF2-40B4-BE49-F238E27FC236}">
                <a16:creationId xmlns:a16="http://schemas.microsoft.com/office/drawing/2014/main" id="{BEC41390-895F-3741-3A88-755A98A37876}"/>
              </a:ext>
            </a:extLst>
          </p:cNvPr>
          <p:cNvSpPr>
            <a:spLocks noGrp="1"/>
          </p:cNvSpPr>
          <p:nvPr>
            <p:ph idx="1"/>
          </p:nvPr>
        </p:nvSpPr>
        <p:spPr/>
        <p:txBody>
          <a:bodyPr>
            <a:normAutofit fontScale="92500" lnSpcReduction="10000"/>
          </a:bodyPr>
          <a:lstStyle/>
          <a:p>
            <a:pPr>
              <a:lnSpc>
                <a:spcPct val="110000"/>
              </a:lnSpc>
            </a:pPr>
            <a:r>
              <a:rPr kumimoji="1" lang="zh-TW" altLang="en-US" dirty="0"/>
              <a:t>需要假設其認證流程</a:t>
            </a:r>
            <a:endParaRPr kumimoji="1" lang="en-US" altLang="zh-TW" dirty="0"/>
          </a:p>
          <a:p>
            <a:pPr marL="914400" lvl="1" indent="-457200">
              <a:lnSpc>
                <a:spcPct val="110000"/>
              </a:lnSpc>
              <a:buFont typeface="+mj-lt"/>
              <a:buAutoNum type="arabicPeriod"/>
            </a:pPr>
            <a:r>
              <a:rPr kumimoji="1" lang="en-US" altLang="zh-TW" dirty="0"/>
              <a:t>Client </a:t>
            </a:r>
            <a:r>
              <a:rPr kumimoji="1" lang="zh-TW" altLang="en-US" dirty="0"/>
              <a:t>上傳</a:t>
            </a:r>
            <a:r>
              <a:rPr kumimoji="1" lang="en-US" altLang="zh-TW" dirty="0"/>
              <a:t> public key +</a:t>
            </a:r>
            <a:r>
              <a:rPr kumimoji="1" lang="zh-TW" altLang="en-US" dirty="0"/>
              <a:t> </a:t>
            </a:r>
            <a:r>
              <a:rPr kumimoji="1" lang="en-US" altLang="zh-TW" dirty="0" err="1"/>
              <a:t>uuid</a:t>
            </a:r>
            <a:r>
              <a:rPr kumimoji="1" lang="en-US" altLang="zh-TW" dirty="0"/>
              <a:t> +</a:t>
            </a:r>
            <a:r>
              <a:rPr kumimoji="1" lang="zh-TW" altLang="en-US" dirty="0"/>
              <a:t> </a:t>
            </a:r>
            <a:r>
              <a:rPr lang="en" altLang="zh-TW" dirty="0"/>
              <a:t>extra information</a:t>
            </a:r>
            <a:r>
              <a:rPr lang="zh-TW" altLang="en-US" dirty="0"/>
              <a:t> 要求</a:t>
            </a:r>
            <a:r>
              <a:rPr kumimoji="1" lang="en-US" altLang="zh-TW" sz="2400" dirty="0"/>
              <a:t>AID Server</a:t>
            </a:r>
            <a:r>
              <a:rPr kumimoji="1" lang="zh-TW" altLang="en-US" sz="2400" dirty="0"/>
              <a:t>認證</a:t>
            </a:r>
            <a:endParaRPr kumimoji="1" lang="en-US" altLang="zh-TW" sz="2400" dirty="0"/>
          </a:p>
          <a:p>
            <a:pPr marL="914400" lvl="1" indent="-457200">
              <a:lnSpc>
                <a:spcPct val="110000"/>
              </a:lnSpc>
              <a:buFont typeface="+mj-lt"/>
              <a:buAutoNum type="arabicPeriod"/>
            </a:pPr>
            <a:r>
              <a:rPr kumimoji="1" lang="en-US" altLang="zh-TW" sz="2400" dirty="0"/>
              <a:t>AID Server</a:t>
            </a:r>
            <a:r>
              <a:rPr kumimoji="1" lang="en-US" altLang="zh-TW" dirty="0"/>
              <a:t> </a:t>
            </a:r>
            <a:r>
              <a:rPr kumimoji="1" lang="zh-TW" altLang="en-US" dirty="0"/>
              <a:t>需要存儲 </a:t>
            </a:r>
            <a:r>
              <a:rPr kumimoji="1" lang="en-US" altLang="zh-TW" dirty="0"/>
              <a:t>public key +</a:t>
            </a:r>
            <a:r>
              <a:rPr kumimoji="1" lang="zh-TW" altLang="en-US" dirty="0"/>
              <a:t> </a:t>
            </a:r>
            <a:r>
              <a:rPr kumimoji="1" lang="en-US" altLang="zh-TW" dirty="0" err="1"/>
              <a:t>uuid</a:t>
            </a:r>
            <a:r>
              <a:rPr kumimoji="1" lang="en-US" altLang="zh-TW" dirty="0"/>
              <a:t> +</a:t>
            </a:r>
            <a:r>
              <a:rPr kumimoji="1" lang="zh-TW" altLang="en-US" dirty="0"/>
              <a:t> </a:t>
            </a:r>
            <a:r>
              <a:rPr lang="en" altLang="zh-TW" dirty="0"/>
              <a:t>extra information</a:t>
            </a:r>
          </a:p>
          <a:p>
            <a:pPr marL="914400" lvl="1" indent="-457200">
              <a:lnSpc>
                <a:spcPct val="110000"/>
              </a:lnSpc>
              <a:buFont typeface="+mj-lt"/>
              <a:buAutoNum type="arabicPeriod"/>
            </a:pPr>
            <a:r>
              <a:rPr lang="en" altLang="zh-TW" dirty="0"/>
              <a:t>Server </a:t>
            </a:r>
            <a:r>
              <a:rPr lang="zh-TW" altLang="en-US" dirty="0"/>
              <a:t>在收到</a:t>
            </a:r>
            <a:r>
              <a:rPr lang="en-US" altLang="zh-TW" dirty="0"/>
              <a:t> </a:t>
            </a:r>
            <a:r>
              <a:rPr lang="en-US" altLang="zh-TW" dirty="0" err="1"/>
              <a:t>uuid</a:t>
            </a:r>
            <a:r>
              <a:rPr lang="en-US" altLang="zh-TW" dirty="0"/>
              <a:t> </a:t>
            </a:r>
            <a:r>
              <a:rPr lang="zh-TW" altLang="en-US" dirty="0"/>
              <a:t>的登入請求後，需要到 </a:t>
            </a:r>
            <a:r>
              <a:rPr lang="en-US" altLang="zh-TW" dirty="0"/>
              <a:t>AID Server </a:t>
            </a:r>
            <a:r>
              <a:rPr lang="zh-TW" altLang="en-US" dirty="0"/>
              <a:t>利用</a:t>
            </a:r>
            <a:r>
              <a:rPr lang="en-US" altLang="zh-TW" dirty="0"/>
              <a:t> </a:t>
            </a:r>
            <a:r>
              <a:rPr lang="en-US" altLang="zh-TW" dirty="0" err="1"/>
              <a:t>uuid</a:t>
            </a:r>
            <a:r>
              <a:rPr lang="en-US" altLang="zh-TW" dirty="0"/>
              <a:t> </a:t>
            </a:r>
            <a:r>
              <a:rPr lang="zh-TW" altLang="en-US" dirty="0"/>
              <a:t>獲取 </a:t>
            </a:r>
            <a:r>
              <a:rPr kumimoji="1" lang="en-US" altLang="zh-TW" dirty="0"/>
              <a:t>public key + </a:t>
            </a:r>
            <a:r>
              <a:rPr lang="en" altLang="zh-TW" dirty="0"/>
              <a:t>extra information</a:t>
            </a:r>
          </a:p>
          <a:p>
            <a:pPr>
              <a:lnSpc>
                <a:spcPct val="110000"/>
              </a:lnSpc>
            </a:pPr>
            <a:r>
              <a:rPr lang="zh-TW" altLang="en-US" dirty="0"/>
              <a:t>注意</a:t>
            </a:r>
            <a:r>
              <a:rPr lang="en-US" altLang="zh-TW" dirty="0"/>
              <a:t>: </a:t>
            </a:r>
          </a:p>
          <a:p>
            <a:pPr lvl="1">
              <a:lnSpc>
                <a:spcPct val="110000"/>
              </a:lnSpc>
            </a:pPr>
            <a:r>
              <a:rPr lang="zh-TW" altLang="en-US" dirty="0"/>
              <a:t>這代表任意使用者可以利用</a:t>
            </a:r>
            <a:r>
              <a:rPr lang="en-US" altLang="zh-TW" dirty="0"/>
              <a:t> </a:t>
            </a:r>
            <a:r>
              <a:rPr lang="en-US" altLang="zh-TW" dirty="0" err="1"/>
              <a:t>uuid</a:t>
            </a:r>
            <a:r>
              <a:rPr lang="en-US" altLang="zh-TW" dirty="0"/>
              <a:t> </a:t>
            </a:r>
            <a:r>
              <a:rPr lang="zh-TW" altLang="en-US" dirty="0"/>
              <a:t>搜索到對應的 </a:t>
            </a:r>
            <a:r>
              <a:rPr lang="en" altLang="zh-TW" dirty="0"/>
              <a:t>extra information </a:t>
            </a:r>
            <a:r>
              <a:rPr lang="zh-TW" altLang="en-US" dirty="0"/>
              <a:t>這不符合</a:t>
            </a:r>
            <a:r>
              <a:rPr lang="en-US" altLang="zh-TW" dirty="0"/>
              <a:t> GDPR </a:t>
            </a:r>
            <a:r>
              <a:rPr lang="zh-TW" altLang="en-US" dirty="0"/>
              <a:t>中的數據授權等規則。</a:t>
            </a:r>
            <a:r>
              <a:rPr lang="en-US" altLang="zh-TW" dirty="0"/>
              <a:t>(</a:t>
            </a:r>
            <a:r>
              <a:rPr lang="zh-TW" altLang="en-US" dirty="0"/>
              <a:t>隱私</a:t>
            </a:r>
            <a:r>
              <a:rPr lang="en-US" altLang="zh-TW" dirty="0"/>
              <a:t>)</a:t>
            </a:r>
          </a:p>
          <a:p>
            <a:pPr lvl="1">
              <a:lnSpc>
                <a:spcPct val="110000"/>
              </a:lnSpc>
            </a:pPr>
            <a:r>
              <a:rPr lang="zh-TW" altLang="en-US" dirty="0"/>
              <a:t>確實在最早學長的論文中有提到可以直接讓使用者在登入時上傳 </a:t>
            </a:r>
            <a:r>
              <a:rPr lang="en-US" altLang="zh-TW" dirty="0"/>
              <a:t>user profile (</a:t>
            </a:r>
            <a:r>
              <a:rPr lang="zh-TW" altLang="en-US" dirty="0"/>
              <a:t>他的 </a:t>
            </a:r>
            <a:r>
              <a:rPr lang="en" altLang="zh-TW" dirty="0"/>
              <a:t>extra information</a:t>
            </a:r>
            <a:r>
              <a:rPr lang="en-US" altLang="zh-TW" dirty="0"/>
              <a:t>)</a:t>
            </a:r>
            <a:r>
              <a:rPr lang="zh-TW" altLang="en-US" dirty="0"/>
              <a:t>，但這就讓</a:t>
            </a:r>
            <a:r>
              <a:rPr kumimoji="1" lang="en-US" altLang="zh-TW" sz="2400" dirty="0"/>
              <a:t>AID Server</a:t>
            </a:r>
            <a:r>
              <a:rPr kumimoji="1" lang="zh-TW" altLang="en-US" sz="2400" dirty="0"/>
              <a:t>的認證</a:t>
            </a:r>
            <a:r>
              <a:rPr kumimoji="1" lang="zh-TW" altLang="en-US" dirty="0"/>
              <a:t>喪失意義。因為即便</a:t>
            </a:r>
            <a:r>
              <a:rPr kumimoji="1" lang="en-US" altLang="zh-TW" dirty="0"/>
              <a:t>AID</a:t>
            </a:r>
            <a:r>
              <a:rPr kumimoji="1" lang="zh-TW" altLang="en-US" dirty="0"/>
              <a:t> </a:t>
            </a:r>
            <a:r>
              <a:rPr kumimoji="1" lang="en-US" altLang="zh-TW" dirty="0"/>
              <a:t>Server</a:t>
            </a:r>
            <a:r>
              <a:rPr kumimoji="1" lang="zh-TW" altLang="en-US" dirty="0"/>
              <a:t>驗證過了，</a:t>
            </a:r>
            <a:r>
              <a:rPr kumimoji="1" lang="en-US" altLang="zh-TW" dirty="0"/>
              <a:t>user</a:t>
            </a:r>
            <a:r>
              <a:rPr kumimoji="1" lang="zh-TW" altLang="en-US" dirty="0"/>
              <a:t>在傳出 </a:t>
            </a:r>
            <a:r>
              <a:rPr kumimoji="1" lang="en-US" altLang="zh-TW" dirty="0"/>
              <a:t>user profile </a:t>
            </a:r>
            <a:r>
              <a:rPr kumimoji="1" lang="zh-TW" altLang="en-US" dirty="0"/>
              <a:t>時隨便說還是可以的。</a:t>
            </a:r>
            <a:r>
              <a:rPr kumimoji="1" lang="en-US" altLang="zh-TW" dirty="0"/>
              <a:t>(</a:t>
            </a:r>
            <a:r>
              <a:rPr kumimoji="1" lang="zh-TW" altLang="en-US" dirty="0"/>
              <a:t>資安</a:t>
            </a:r>
            <a:r>
              <a:rPr kumimoji="1" lang="en-US" altLang="zh-TW" dirty="0"/>
              <a:t>)</a:t>
            </a:r>
          </a:p>
        </p:txBody>
      </p:sp>
    </p:spTree>
    <p:extLst>
      <p:ext uri="{BB962C8B-B14F-4D97-AF65-F5344CB8AC3E}">
        <p14:creationId xmlns:p14="http://schemas.microsoft.com/office/powerpoint/2010/main" val="59061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17A4E-1A2E-0CDE-5B12-D2B0C741E935}"/>
              </a:ext>
            </a:extLst>
          </p:cNvPr>
          <p:cNvSpPr>
            <a:spLocks noGrp="1"/>
          </p:cNvSpPr>
          <p:nvPr>
            <p:ph type="title"/>
          </p:nvPr>
        </p:nvSpPr>
        <p:spPr/>
        <p:txBody>
          <a:bodyPr>
            <a:normAutofit/>
          </a:bodyPr>
          <a:lstStyle/>
          <a:p>
            <a:r>
              <a:rPr kumimoji="1" lang="en-US" altLang="zh-TW" sz="3600" dirty="0"/>
              <a:t>AID Server</a:t>
            </a:r>
            <a:r>
              <a:rPr kumimoji="1" lang="zh-TW" altLang="en-US" sz="3600" dirty="0"/>
              <a:t>基於區塊鏈，優化資安但隱私問題更嚴重</a:t>
            </a:r>
          </a:p>
        </p:txBody>
      </p:sp>
      <p:sp>
        <p:nvSpPr>
          <p:cNvPr id="3" name="內容版面配置區 2">
            <a:extLst>
              <a:ext uri="{FF2B5EF4-FFF2-40B4-BE49-F238E27FC236}">
                <a16:creationId xmlns:a16="http://schemas.microsoft.com/office/drawing/2014/main" id="{BEC41390-895F-3741-3A88-755A98A37876}"/>
              </a:ext>
            </a:extLst>
          </p:cNvPr>
          <p:cNvSpPr>
            <a:spLocks noGrp="1"/>
          </p:cNvSpPr>
          <p:nvPr>
            <p:ph idx="1"/>
          </p:nvPr>
        </p:nvSpPr>
        <p:spPr/>
        <p:txBody>
          <a:bodyPr>
            <a:normAutofit/>
          </a:bodyPr>
          <a:lstStyle/>
          <a:p>
            <a:r>
              <a:rPr kumimoji="1" lang="en-US" altLang="zh-TW" sz="2400" dirty="0"/>
              <a:t>AID Server</a:t>
            </a:r>
            <a:r>
              <a:rPr kumimoji="1" lang="zh-TW" altLang="en-US" sz="2400" dirty="0"/>
              <a:t>的本質就是在</a:t>
            </a:r>
            <a:r>
              <a:rPr kumimoji="1" lang="en-US" altLang="zh-TW" sz="2400" dirty="0"/>
              <a:t>UUID</a:t>
            </a:r>
            <a:r>
              <a:rPr kumimoji="1" lang="zh-TW" altLang="en-US" sz="2400" dirty="0"/>
              <a:t>與</a:t>
            </a:r>
            <a:r>
              <a:rPr kumimoji="1" lang="en-US" altLang="zh-TW" sz="2400" dirty="0"/>
              <a:t>Public Key</a:t>
            </a:r>
            <a:r>
              <a:rPr kumimoji="1" lang="zh-TW" altLang="en-US" sz="2400" dirty="0"/>
              <a:t>中間建立</a:t>
            </a:r>
            <a:r>
              <a:rPr kumimoji="1" lang="en-US" altLang="zh-TW" sz="2400" dirty="0"/>
              <a:t> binding</a:t>
            </a:r>
            <a:r>
              <a:rPr kumimoji="1" lang="zh-TW" altLang="en-US" sz="2400" dirty="0"/>
              <a:t>，因此如果在</a:t>
            </a:r>
            <a:r>
              <a:rPr kumimoji="1" lang="en-US" altLang="zh-TW" sz="2400" dirty="0"/>
              <a:t>AID Server</a:t>
            </a:r>
            <a:r>
              <a:rPr kumimoji="1" lang="zh-TW" altLang="en-US" sz="2400" dirty="0"/>
              <a:t>中額外寫入使用者想揭露的資料</a:t>
            </a:r>
            <a:r>
              <a:rPr kumimoji="1" lang="en-US" altLang="zh-TW" sz="2400" dirty="0"/>
              <a:t>(metadata)</a:t>
            </a:r>
            <a:r>
              <a:rPr kumimoji="1" lang="zh-TW" altLang="en-US" sz="2400" dirty="0"/>
              <a:t>，就表示</a:t>
            </a:r>
            <a:r>
              <a:rPr kumimoji="1" lang="en-US" altLang="zh-TW" sz="2400" dirty="0"/>
              <a:t>UUID</a:t>
            </a:r>
            <a:r>
              <a:rPr kumimoji="1" lang="zh-TW" altLang="en-US" sz="2400" dirty="0"/>
              <a:t>除了</a:t>
            </a:r>
            <a:r>
              <a:rPr kumimoji="1" lang="en-US" altLang="zh-TW" sz="2400" dirty="0"/>
              <a:t> binding </a:t>
            </a:r>
            <a:r>
              <a:rPr kumimoji="1" lang="en-US" altLang="zh-TW" sz="2400" dirty="0" err="1"/>
              <a:t>publicKey</a:t>
            </a:r>
            <a:r>
              <a:rPr kumimoji="1" lang="en-US" altLang="zh-TW" sz="2400" dirty="0"/>
              <a:t> </a:t>
            </a:r>
            <a:r>
              <a:rPr kumimoji="1" lang="zh-TW" altLang="en-US" sz="2400" dirty="0"/>
              <a:t>還要</a:t>
            </a:r>
            <a:r>
              <a:rPr kumimoji="1" lang="en-US" altLang="zh-TW" sz="2400" dirty="0"/>
              <a:t> binding metadata.</a:t>
            </a:r>
          </a:p>
          <a:p>
            <a:r>
              <a:rPr kumimoji="1" lang="zh-TW" altLang="en-US" sz="2400" dirty="0"/>
              <a:t>為了避免</a:t>
            </a:r>
            <a:r>
              <a:rPr kumimoji="1" lang="en-US" altLang="zh-TW" sz="2400" dirty="0"/>
              <a:t>AID</a:t>
            </a:r>
            <a:r>
              <a:rPr kumimoji="1" lang="zh-TW" altLang="en-US" sz="2400" dirty="0"/>
              <a:t> </a:t>
            </a:r>
            <a:r>
              <a:rPr kumimoji="1" lang="en-US" altLang="zh-TW" sz="2400" dirty="0"/>
              <a:t>Server</a:t>
            </a:r>
            <a:r>
              <a:rPr kumimoji="1" lang="zh-TW" altLang="en-US" sz="2400" dirty="0"/>
              <a:t>竄改</a:t>
            </a:r>
            <a:r>
              <a:rPr kumimoji="1" lang="en-US" altLang="zh-TW" sz="2400" dirty="0" err="1"/>
              <a:t>publicKey</a:t>
            </a:r>
            <a:r>
              <a:rPr kumimoji="1" lang="zh-TW" altLang="en-US" sz="2400" dirty="0"/>
              <a:t>與</a:t>
            </a:r>
            <a:r>
              <a:rPr kumimoji="1" lang="en-US" altLang="zh-TW" sz="2400" dirty="0"/>
              <a:t>metadata</a:t>
            </a:r>
            <a:r>
              <a:rPr kumimoji="1" lang="zh-TW" altLang="en-US" sz="2400" dirty="0"/>
              <a:t>等資安問題，最簡單的做法就是使用區塊鏈背書。然而區塊鏈的背書會導致需要把</a:t>
            </a:r>
            <a:r>
              <a:rPr kumimoji="1" lang="en-US" altLang="zh-TW" sz="2400" dirty="0"/>
              <a:t>metadata</a:t>
            </a:r>
            <a:r>
              <a:rPr kumimoji="1" lang="zh-TW" altLang="en-US" sz="2400" dirty="0"/>
              <a:t>寫入區塊鏈公開。</a:t>
            </a:r>
            <a:endParaRPr kumimoji="1" lang="en-US" altLang="zh-TW" sz="2400" dirty="0"/>
          </a:p>
          <a:p>
            <a:r>
              <a:rPr kumimoji="1" lang="zh-TW" altLang="en-US" sz="2400" dirty="0"/>
              <a:t>區塊鏈是公開的，這又是一個隱私問題。沒有使用者希望公開自己的</a:t>
            </a:r>
            <a:r>
              <a:rPr kumimoji="1" lang="en-US" altLang="zh-TW" sz="2400" dirty="0"/>
              <a:t> metadata</a:t>
            </a:r>
            <a:r>
              <a:rPr kumimoji="1" lang="zh-TW" altLang="en-US" sz="2400" dirty="0"/>
              <a:t>，甚至我們還需要多組不同的</a:t>
            </a:r>
            <a:r>
              <a:rPr kumimoji="1" lang="en-US" altLang="zh-TW" sz="2400" dirty="0"/>
              <a:t> metadata</a:t>
            </a:r>
            <a:r>
              <a:rPr kumimoji="1" lang="zh-TW" altLang="en-US" sz="2400" dirty="0"/>
              <a:t> 給不同人看。</a:t>
            </a:r>
            <a:endParaRPr kumimoji="1" lang="en-US" altLang="zh-TW" sz="2400" dirty="0"/>
          </a:p>
        </p:txBody>
      </p:sp>
    </p:spTree>
    <p:extLst>
      <p:ext uri="{BB962C8B-B14F-4D97-AF65-F5344CB8AC3E}">
        <p14:creationId xmlns:p14="http://schemas.microsoft.com/office/powerpoint/2010/main" val="191805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3A18BE-296C-7E1A-7B80-F849A2853150}"/>
              </a:ext>
            </a:extLst>
          </p:cNvPr>
          <p:cNvSpPr>
            <a:spLocks noGrp="1"/>
          </p:cNvSpPr>
          <p:nvPr>
            <p:ph type="title"/>
          </p:nvPr>
        </p:nvSpPr>
        <p:spPr/>
        <p:txBody>
          <a:bodyPr/>
          <a:lstStyle/>
          <a:p>
            <a:r>
              <a:rPr kumimoji="1" lang="zh-TW" altLang="en-US" dirty="0"/>
              <a:t>需求分析</a:t>
            </a:r>
          </a:p>
        </p:txBody>
      </p:sp>
      <p:sp>
        <p:nvSpPr>
          <p:cNvPr id="3" name="內容版面配置區 2">
            <a:extLst>
              <a:ext uri="{FF2B5EF4-FFF2-40B4-BE49-F238E27FC236}">
                <a16:creationId xmlns:a16="http://schemas.microsoft.com/office/drawing/2014/main" id="{C646CABF-5FEE-3BEB-883B-779933351D79}"/>
              </a:ext>
            </a:extLst>
          </p:cNvPr>
          <p:cNvSpPr>
            <a:spLocks noGrp="1"/>
          </p:cNvSpPr>
          <p:nvPr>
            <p:ph idx="1"/>
          </p:nvPr>
        </p:nvSpPr>
        <p:spPr/>
        <p:txBody>
          <a:bodyPr/>
          <a:lstStyle/>
          <a:p>
            <a:r>
              <a:rPr kumimoji="1" lang="zh-TW" altLang="en-US" dirty="0"/>
              <a:t>使用者</a:t>
            </a:r>
            <a:r>
              <a:rPr kumimoji="1" lang="en-US" altLang="zh-TW" dirty="0"/>
              <a:t>: </a:t>
            </a:r>
            <a:r>
              <a:rPr kumimoji="1" lang="zh-TW" altLang="en-US" dirty="0"/>
              <a:t>使用者希望能把最低限度的</a:t>
            </a:r>
            <a:r>
              <a:rPr kumimoji="1" lang="en-US" altLang="zh-TW" dirty="0"/>
              <a:t>metadata</a:t>
            </a:r>
            <a:r>
              <a:rPr kumimoji="1" lang="zh-TW" altLang="en-US" dirty="0"/>
              <a:t>分享給服務者。</a:t>
            </a:r>
            <a:endParaRPr kumimoji="1" lang="en-US" altLang="zh-TW" dirty="0"/>
          </a:p>
          <a:p>
            <a:r>
              <a:rPr kumimoji="1" lang="zh-TW" altLang="en-US" dirty="0"/>
              <a:t>服務者</a:t>
            </a:r>
            <a:r>
              <a:rPr kumimoji="1" lang="en-US" altLang="zh-TW" dirty="0"/>
              <a:t>: </a:t>
            </a:r>
            <a:r>
              <a:rPr kumimoji="1" lang="zh-TW" altLang="en-US" dirty="0"/>
              <a:t>服務者希望有權威機構可以替使用者背書。</a:t>
            </a:r>
            <a:endParaRPr kumimoji="1" lang="en-US" altLang="zh-TW" dirty="0"/>
          </a:p>
          <a:p>
            <a:r>
              <a:rPr kumimoji="1" lang="en-US" altLang="zh-TW" dirty="0"/>
              <a:t>AC</a:t>
            </a:r>
            <a:r>
              <a:rPr kumimoji="1" lang="zh-TW" altLang="en-US" dirty="0"/>
              <a:t>的做法</a:t>
            </a:r>
            <a:endParaRPr kumimoji="1" lang="en-US" altLang="zh-TW" dirty="0"/>
          </a:p>
          <a:p>
            <a:pPr lvl="1"/>
            <a:r>
              <a:rPr kumimoji="1" lang="zh-TW" altLang="en-US" dirty="0"/>
              <a:t>權威機構不存使用者</a:t>
            </a:r>
            <a:r>
              <a:rPr kumimoji="1" lang="en-US" altLang="zh-TW" dirty="0"/>
              <a:t>metadata </a:t>
            </a:r>
            <a:r>
              <a:rPr kumimoji="1" lang="zh-TW" altLang="en-US" dirty="0"/>
              <a:t>，但把被驗證過的</a:t>
            </a:r>
            <a:r>
              <a:rPr kumimoji="1" lang="en-US" altLang="zh-TW" dirty="0"/>
              <a:t>metadata</a:t>
            </a:r>
            <a:r>
              <a:rPr kumimoji="1" lang="zh-TW" altLang="en-US" dirty="0"/>
              <a:t>之</a:t>
            </a:r>
            <a:r>
              <a:rPr kumimoji="1" lang="en-US" altLang="zh-TW" dirty="0"/>
              <a:t> hash </a:t>
            </a:r>
            <a:r>
              <a:rPr kumimoji="1" lang="zh-TW" altLang="en-US" dirty="0"/>
              <a:t>上鏈</a:t>
            </a:r>
            <a:endParaRPr kumimoji="1" lang="en-US" altLang="zh-TW" dirty="0"/>
          </a:p>
          <a:p>
            <a:pPr lvl="1"/>
            <a:r>
              <a:rPr kumimoji="1" lang="zh-TW" altLang="en-US" dirty="0"/>
              <a:t>使用者私底下傳</a:t>
            </a:r>
            <a:r>
              <a:rPr kumimoji="1" lang="en-US" altLang="zh-TW" dirty="0"/>
              <a:t>metadata</a:t>
            </a:r>
            <a:r>
              <a:rPr kumimoji="1" lang="zh-TW" altLang="en-US" dirty="0"/>
              <a:t>給服務者，服務者比較資料的</a:t>
            </a:r>
            <a:r>
              <a:rPr kumimoji="1" lang="en-US" altLang="zh-TW" dirty="0"/>
              <a:t> hash </a:t>
            </a:r>
            <a:r>
              <a:rPr kumimoji="1" lang="zh-TW" altLang="en-US" dirty="0"/>
              <a:t>是否和鏈上相同，相同表示該筆數據被權威機構承認了。</a:t>
            </a:r>
            <a:endParaRPr kumimoji="1" lang="en-US" altLang="zh-TW" dirty="0"/>
          </a:p>
          <a:p>
            <a:pPr lvl="1"/>
            <a:r>
              <a:rPr kumimoji="1" lang="zh-TW" altLang="en-US" dirty="0"/>
              <a:t>使用者為了不一樣的</a:t>
            </a:r>
            <a:r>
              <a:rPr kumimoji="1" lang="en-US" altLang="zh-TW" dirty="0"/>
              <a:t>metadata</a:t>
            </a:r>
            <a:r>
              <a:rPr kumimoji="1" lang="zh-TW" altLang="en-US" dirty="0"/>
              <a:t>創建不同的</a:t>
            </a:r>
            <a:r>
              <a:rPr kumimoji="1" lang="en-US" altLang="zh-TW" dirty="0"/>
              <a:t>AC</a:t>
            </a:r>
            <a:r>
              <a:rPr kumimoji="1" lang="zh-TW" altLang="en-US" dirty="0"/>
              <a:t>，這是隱私的需求。</a:t>
            </a:r>
          </a:p>
        </p:txBody>
      </p:sp>
    </p:spTree>
    <p:extLst>
      <p:ext uri="{BB962C8B-B14F-4D97-AF65-F5344CB8AC3E}">
        <p14:creationId xmlns:p14="http://schemas.microsoft.com/office/powerpoint/2010/main" val="342897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2680AD-168E-7139-645C-DBD9DA6DE155}"/>
              </a:ext>
            </a:extLst>
          </p:cNvPr>
          <p:cNvSpPr>
            <a:spLocks noGrp="1"/>
          </p:cNvSpPr>
          <p:nvPr>
            <p:ph type="title"/>
          </p:nvPr>
        </p:nvSpPr>
        <p:spPr/>
        <p:txBody>
          <a:bodyPr/>
          <a:lstStyle/>
          <a:p>
            <a:r>
              <a:rPr kumimoji="1" lang="zh-TW" altLang="en-US" dirty="0"/>
              <a:t>結論</a:t>
            </a:r>
          </a:p>
        </p:txBody>
      </p:sp>
      <p:sp>
        <p:nvSpPr>
          <p:cNvPr id="3" name="內容版面配置區 2">
            <a:extLst>
              <a:ext uri="{FF2B5EF4-FFF2-40B4-BE49-F238E27FC236}">
                <a16:creationId xmlns:a16="http://schemas.microsoft.com/office/drawing/2014/main" id="{2C357A7E-B1A0-74DE-E3CB-6630741569CB}"/>
              </a:ext>
            </a:extLst>
          </p:cNvPr>
          <p:cNvSpPr>
            <a:spLocks noGrp="1"/>
          </p:cNvSpPr>
          <p:nvPr>
            <p:ph idx="1"/>
          </p:nvPr>
        </p:nvSpPr>
        <p:spPr/>
        <p:txBody>
          <a:bodyPr/>
          <a:lstStyle/>
          <a:p>
            <a:r>
              <a:rPr kumimoji="1" lang="en-US" altLang="zh-TW" dirty="0"/>
              <a:t>AC</a:t>
            </a:r>
            <a:r>
              <a:rPr kumimoji="1" lang="zh-TW" altLang="en-US" dirty="0"/>
              <a:t>透過在區塊鏈上放數據，避免</a:t>
            </a:r>
            <a:r>
              <a:rPr kumimoji="1" lang="en-US" altLang="zh-TW" dirty="0"/>
              <a:t>AID Server</a:t>
            </a:r>
            <a:r>
              <a:rPr kumimoji="1" lang="zh-TW" altLang="en-US" dirty="0"/>
              <a:t>竄改的攻擊。</a:t>
            </a:r>
            <a:endParaRPr kumimoji="1" lang="en-US" altLang="zh-TW" dirty="0"/>
          </a:p>
          <a:p>
            <a:r>
              <a:rPr kumimoji="1" lang="en-US" altLang="zh-TW" dirty="0"/>
              <a:t>AC</a:t>
            </a:r>
            <a:r>
              <a:rPr kumimoji="1" lang="zh-TW" altLang="en-US" dirty="0"/>
              <a:t>透過在區塊鏈上放數據的</a:t>
            </a:r>
            <a:r>
              <a:rPr kumimoji="1" lang="en-US" altLang="zh-TW" dirty="0"/>
              <a:t>Hash</a:t>
            </a:r>
            <a:r>
              <a:rPr kumimoji="1" lang="zh-TW" altLang="en-US" dirty="0"/>
              <a:t>，避免鏈上數據造成隱私外流。</a:t>
            </a:r>
            <a:endParaRPr kumimoji="1" lang="en-US" altLang="zh-TW" dirty="0"/>
          </a:p>
          <a:p>
            <a:r>
              <a:rPr kumimoji="1" lang="en-US" altLang="zh-TW" dirty="0"/>
              <a:t>AC</a:t>
            </a:r>
            <a:r>
              <a:rPr kumimoji="1" lang="zh-TW" altLang="en-US" dirty="0"/>
              <a:t>透過在區塊鏈上</a:t>
            </a:r>
            <a:r>
              <a:rPr kumimoji="1" lang="en-US" altLang="zh-TW" dirty="0"/>
              <a:t>Hash</a:t>
            </a:r>
            <a:r>
              <a:rPr kumimoji="1" lang="zh-TW" altLang="en-US" dirty="0"/>
              <a:t>旁放簽名，讓人信任第三方認證機構。</a:t>
            </a:r>
          </a:p>
        </p:txBody>
      </p:sp>
    </p:spTree>
    <p:extLst>
      <p:ext uri="{BB962C8B-B14F-4D97-AF65-F5344CB8AC3E}">
        <p14:creationId xmlns:p14="http://schemas.microsoft.com/office/powerpoint/2010/main" val="39863314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668</Words>
  <Application>Microsoft Macintosh PowerPoint</Application>
  <PresentationFormat>寬螢幕</PresentationFormat>
  <Paragraphs>32</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Arial</vt:lpstr>
      <vt:lpstr>Calibri</vt:lpstr>
      <vt:lpstr>Calibri Light</vt:lpstr>
      <vt:lpstr>Office 佈景主題</vt:lpstr>
      <vt:lpstr>自主憑證機制在AID系統之定位</vt:lpstr>
      <vt:lpstr>身份對憑證的需求-吳澤南(p2)</vt:lpstr>
      <vt:lpstr>直接讓使用者揭露的隱私問題-吳澤南(p2)</vt:lpstr>
      <vt:lpstr>AID Server不基於區塊鏈，完全按照前人設計的問題</vt:lpstr>
      <vt:lpstr>AID Server基於區塊鏈，優化資安但隱私問題更嚴重</vt:lpstr>
      <vt:lpstr>需求分析</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自主憑證機制在AID系統之定位</dc:title>
  <dc:creator>Microsoft Office User</dc:creator>
  <cp:lastModifiedBy>Microsoft Office User</cp:lastModifiedBy>
  <cp:revision>16</cp:revision>
  <dcterms:created xsi:type="dcterms:W3CDTF">2024-07-28T14:22:41Z</dcterms:created>
  <dcterms:modified xsi:type="dcterms:W3CDTF">2024-07-28T16:05:56Z</dcterms:modified>
</cp:coreProperties>
</file>