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4" r:id="rId7"/>
    <p:sldId id="265" r:id="rId8"/>
    <p:sldId id="267" r:id="rId9"/>
    <p:sldId id="268" r:id="rId10"/>
    <p:sldId id="269" r:id="rId11"/>
    <p:sldId id="270" r:id="rId12"/>
    <p:sldId id="271" r:id="rId13"/>
    <p:sldId id="27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p:restoredTop sz="94169"/>
  </p:normalViewPr>
  <p:slideViewPr>
    <p:cSldViewPr snapToGrid="0">
      <p:cViewPr varScale="1">
        <p:scale>
          <a:sx n="151" d="100"/>
          <a:sy n="151" d="100"/>
        </p:scale>
        <p:origin x="1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977519-C096-EF71-E152-7480CD57EC5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FECEAEB-EA8E-E5C5-6123-1888B934E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D7CFFB5F-DBBB-0FBD-3834-7EF25170F2D0}"/>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4D3CDD35-A10D-E03D-533A-D53ED367A84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2ACC688-6D2E-0616-A684-E2388E77782D}"/>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259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AD18E-9B0C-E552-6427-E463BA7238D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7512168-CEAF-FC6A-AA14-927109FA72AA}"/>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3FDCF75-084B-7D84-1464-AE4DDA99C44C}"/>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DF38E368-7BFA-2B05-9F74-33D7E8065EB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A6AC6AE-9BF0-67F5-7B48-620294D776A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4063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650107-6B6E-92E7-586D-77DE615058B8}"/>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26E8F223-9F46-1478-2911-D73BEA66F2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E7AEC2E-8C62-1348-792E-B55497F5BC2B}"/>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0AAB1B3F-B092-BE67-3D94-D5C6DA52876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D0CB5D-4F12-1101-591C-CD386923BF96}"/>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8476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2CFA0-15B2-2688-47DE-26A357DC1FF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2591CC9-C6A1-2FC8-9A78-E530A4AA19A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67199B0-3326-DBDC-268C-CA7BC0884C88}"/>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739CC098-2BAE-5678-80FB-211C67244CB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4D992C-52D8-EB8B-9797-ABFAF4A78FD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713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F0FA2-2590-9023-1BF4-A9875A7429E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9E727F8-CF80-6AB6-1370-8CCCE773F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F7F91BD-3186-E811-AF56-7C336FE9EE95}"/>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5B09A10D-2097-2CE8-13D8-2BD70E04341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F0DF14A-F120-7AA1-377C-B25FBAB10F8B}"/>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77636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3E848-8C9D-F64B-67BC-54FDFD09C5A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5FCB51E-249D-7896-67E4-893C90D1C39F}"/>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5C21DCC-9D15-87E8-81DE-7AB4A7D2EF1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7C7DC9E-E674-941D-B30A-D3B31ACB0CE3}"/>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6" name="頁尾版面配置區 5">
            <a:extLst>
              <a:ext uri="{FF2B5EF4-FFF2-40B4-BE49-F238E27FC236}">
                <a16:creationId xmlns:a16="http://schemas.microsoft.com/office/drawing/2014/main" id="{F77FEE56-EA56-D8C0-1E14-C228DA162FB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2616EAD-1F97-5551-5FCF-364885CC3AE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7020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8B436-C7F4-E927-D55B-8F3491BB19F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C9231D0-63CB-531A-BF6A-C8D5DD2E4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6C8D4174-9E01-5BA6-9811-DFB5C302205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5485FE9D-5A44-E1E4-AA20-D1B4AACE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6C966AA-E66A-957A-408E-7F16FD7A969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AEA5F9E-E277-C215-F654-936183FB2250}"/>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8" name="頁尾版面配置區 7">
            <a:extLst>
              <a:ext uri="{FF2B5EF4-FFF2-40B4-BE49-F238E27FC236}">
                <a16:creationId xmlns:a16="http://schemas.microsoft.com/office/drawing/2014/main" id="{86A64634-07DE-6411-3D45-8F3B513F4FB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CAE924D-3BD7-A5E5-A61A-7B5E80FA4E45}"/>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4575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D5CEB-D18E-1084-99B3-62D65C3BF2DA}"/>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122522F-C616-7678-CB88-B21EB5FEA15B}"/>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4" name="頁尾版面配置區 3">
            <a:extLst>
              <a:ext uri="{FF2B5EF4-FFF2-40B4-BE49-F238E27FC236}">
                <a16:creationId xmlns:a16="http://schemas.microsoft.com/office/drawing/2014/main" id="{A7C2DDF2-C314-BCC8-8B5A-2CB93950FEF2}"/>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644BF30-D47E-B06D-E4C5-898A4B27F07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3002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B405505-D706-3844-5107-EB1BCACB0F88}"/>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3" name="頁尾版面配置區 2">
            <a:extLst>
              <a:ext uri="{FF2B5EF4-FFF2-40B4-BE49-F238E27FC236}">
                <a16:creationId xmlns:a16="http://schemas.microsoft.com/office/drawing/2014/main" id="{FF3AE233-ED13-9FBD-1AF0-EA60C6E14038}"/>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11FDCC45-3249-20A7-CBB5-BC5ED9F98768}"/>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22455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31813E-24EA-F244-1520-93683200A26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21789F-5F2F-5459-4571-3AA35D5C2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9578F658-B21C-DFC9-DDB3-E321552C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B8B8E2F-3B81-7258-8FBC-A05501CDB31B}"/>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6" name="頁尾版面配置區 5">
            <a:extLst>
              <a:ext uri="{FF2B5EF4-FFF2-40B4-BE49-F238E27FC236}">
                <a16:creationId xmlns:a16="http://schemas.microsoft.com/office/drawing/2014/main" id="{163F6A41-AAB4-0F98-BB28-3F63AA69780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4DCD7AC-DEE0-2D3C-327F-466E009E94DC}"/>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366702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85397-FE9F-9689-F049-5A37EC93CB7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4D91604-F238-5627-423B-46A4F9BCD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EF20C24-40EB-4F97-78BC-24C53D6D0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E61C41F-76AE-0237-5FF6-34ED8DC6E46C}"/>
              </a:ext>
            </a:extLst>
          </p:cNvPr>
          <p:cNvSpPr>
            <a:spLocks noGrp="1"/>
          </p:cNvSpPr>
          <p:nvPr>
            <p:ph type="dt" sz="half" idx="10"/>
          </p:nvPr>
        </p:nvSpPr>
        <p:spPr/>
        <p:txBody>
          <a:bodyPr/>
          <a:lstStyle/>
          <a:p>
            <a:fld id="{9A203CEE-5A35-6949-A7DA-544E1E63CB92}" type="datetimeFigureOut">
              <a:rPr kumimoji="1" lang="zh-TW" altLang="en-US" smtClean="0"/>
              <a:t>2024/8/2</a:t>
            </a:fld>
            <a:endParaRPr kumimoji="1" lang="zh-TW" altLang="en-US"/>
          </a:p>
        </p:txBody>
      </p:sp>
      <p:sp>
        <p:nvSpPr>
          <p:cNvPr id="6" name="頁尾版面配置區 5">
            <a:extLst>
              <a:ext uri="{FF2B5EF4-FFF2-40B4-BE49-F238E27FC236}">
                <a16:creationId xmlns:a16="http://schemas.microsoft.com/office/drawing/2014/main" id="{51EA31C3-66B6-EE9D-A55E-328E0DA3A76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0DBF859-E24A-2B8C-BA8C-E1750F1D610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8582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21FB4E9-945F-7690-66A8-8BBE44B1A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DD45480-F967-36B0-F457-4C3714307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E2CFD97-C445-B337-D2D8-A67FF9848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03CEE-5A35-6949-A7DA-544E1E63CB92}" type="datetimeFigureOut">
              <a:rPr kumimoji="1" lang="zh-TW" altLang="en-US" smtClean="0"/>
              <a:t>2024/8/2</a:t>
            </a:fld>
            <a:endParaRPr kumimoji="1" lang="zh-TW" altLang="en-US"/>
          </a:p>
        </p:txBody>
      </p:sp>
      <p:sp>
        <p:nvSpPr>
          <p:cNvPr id="5" name="頁尾版面配置區 4">
            <a:extLst>
              <a:ext uri="{FF2B5EF4-FFF2-40B4-BE49-F238E27FC236}">
                <a16:creationId xmlns:a16="http://schemas.microsoft.com/office/drawing/2014/main" id="{4BAC2B95-0B00-5B4D-C81B-0519AE64D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2DBC224-7B02-003F-329A-3598357DD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94791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9A1E8-47C2-9C55-6E3C-9CAA06DB7FD9}"/>
              </a:ext>
            </a:extLst>
          </p:cNvPr>
          <p:cNvSpPr>
            <a:spLocks noGrp="1"/>
          </p:cNvSpPr>
          <p:nvPr>
            <p:ph type="ctrTitle"/>
          </p:nvPr>
        </p:nvSpPr>
        <p:spPr/>
        <p:txBody>
          <a:bodyPr/>
          <a:lstStyle/>
          <a:p>
            <a:r>
              <a:rPr kumimoji="1" lang="zh-TW" altLang="en-US" dirty="0"/>
              <a:t>口試後修改</a:t>
            </a:r>
          </a:p>
        </p:txBody>
      </p:sp>
      <p:sp>
        <p:nvSpPr>
          <p:cNvPr id="3" name="副標題 2">
            <a:extLst>
              <a:ext uri="{FF2B5EF4-FFF2-40B4-BE49-F238E27FC236}">
                <a16:creationId xmlns:a16="http://schemas.microsoft.com/office/drawing/2014/main" id="{BA894304-24E7-F421-DA3E-8AEE4A8233B1}"/>
              </a:ext>
            </a:extLst>
          </p:cNvPr>
          <p:cNvSpPr>
            <a:spLocks noGrp="1"/>
          </p:cNvSpPr>
          <p:nvPr>
            <p:ph type="subTitle" idx="1"/>
          </p:nvPr>
        </p:nvSpPr>
        <p:spPr/>
        <p:txBody>
          <a:bodyPr/>
          <a:lstStyle/>
          <a:p>
            <a:r>
              <a:rPr kumimoji="1" lang="en-US" altLang="zh-TW" dirty="0"/>
              <a:t>Aid paper</a:t>
            </a:r>
            <a:endParaRPr kumimoji="1" lang="zh-TW" altLang="en-US" dirty="0"/>
          </a:p>
        </p:txBody>
      </p:sp>
    </p:spTree>
    <p:extLst>
      <p:ext uri="{BB962C8B-B14F-4D97-AF65-F5344CB8AC3E}">
        <p14:creationId xmlns:p14="http://schemas.microsoft.com/office/powerpoint/2010/main" val="129079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1E7A0-F05F-2C79-2443-35C84F324AF0}"/>
              </a:ext>
            </a:extLst>
          </p:cNvPr>
          <p:cNvSpPr>
            <a:spLocks noGrp="1"/>
          </p:cNvSpPr>
          <p:nvPr>
            <p:ph type="title"/>
          </p:nvPr>
        </p:nvSpPr>
        <p:spPr/>
        <p:txBody>
          <a:bodyPr/>
          <a:lstStyle/>
          <a:p>
            <a:r>
              <a:rPr lang="zh-TW" altLang="en-US" b="0" i="0" dirty="0">
                <a:solidFill>
                  <a:srgbClr val="222222"/>
                </a:solidFill>
                <a:effectLst/>
                <a:latin typeface="Arial" panose="020B0604020202020204" pitchFamily="34" charset="0"/>
              </a:rPr>
              <a:t>徐讚昇老師</a:t>
            </a:r>
            <a:endParaRPr kumimoji="1" lang="zh-TW" altLang="en-US" dirty="0"/>
          </a:p>
        </p:txBody>
      </p:sp>
      <p:sp>
        <p:nvSpPr>
          <p:cNvPr id="3" name="內容版面配置區 2">
            <a:extLst>
              <a:ext uri="{FF2B5EF4-FFF2-40B4-BE49-F238E27FC236}">
                <a16:creationId xmlns:a16="http://schemas.microsoft.com/office/drawing/2014/main" id="{01E03118-0EBD-3432-F0C0-41BD2D89352A}"/>
              </a:ext>
            </a:extLst>
          </p:cNvPr>
          <p:cNvSpPr>
            <a:spLocks noGrp="1"/>
          </p:cNvSpPr>
          <p:nvPr>
            <p:ph idx="1"/>
          </p:nvPr>
        </p:nvSpPr>
        <p:spPr/>
        <p:txBody>
          <a:bodyPr/>
          <a:lstStyle/>
          <a:p>
            <a:r>
              <a:rPr lang="en" altLang="zh-TW" dirty="0"/>
              <a:t>Survey Work: have some comparison with other work</a:t>
            </a:r>
            <a:r>
              <a:rPr lang="zh-TW" altLang="en-US" dirty="0"/>
              <a:t> </a:t>
            </a:r>
            <a:r>
              <a:rPr lang="en-US" altLang="zh-TW" dirty="0"/>
              <a:t>(</a:t>
            </a:r>
            <a:r>
              <a:rPr lang="zh-TW" altLang="en-US" dirty="0">
                <a:solidFill>
                  <a:srgbClr val="FF0000"/>
                </a:solidFill>
              </a:rPr>
              <a:t>文獻回顧多一節</a:t>
            </a:r>
            <a:r>
              <a:rPr lang="en-US" altLang="zh-TW" dirty="0">
                <a:solidFill>
                  <a:srgbClr val="FF0000"/>
                </a:solidFill>
              </a:rPr>
              <a:t>: </a:t>
            </a:r>
            <a:r>
              <a:rPr lang="zh-TW" altLang="en-US" dirty="0">
                <a:solidFill>
                  <a:srgbClr val="FF0000"/>
                </a:solidFill>
              </a:rPr>
              <a:t>應用場景</a:t>
            </a:r>
            <a:r>
              <a:rPr lang="en-US" altLang="zh-TW" dirty="0"/>
              <a:t>)</a:t>
            </a:r>
            <a:endParaRPr lang="en" altLang="zh-TW" dirty="0"/>
          </a:p>
          <a:p>
            <a:pPr lvl="1"/>
            <a:r>
              <a:rPr lang="zh-TW" altLang="en-US" dirty="0"/>
              <a:t>蘋果新公開的</a:t>
            </a:r>
            <a:r>
              <a:rPr lang="en-US" altLang="zh-TW" dirty="0"/>
              <a:t>AI</a:t>
            </a:r>
            <a:r>
              <a:rPr lang="zh-TW" altLang="en-US" dirty="0"/>
              <a:t>，會讀取用戶裝置的個資，放到</a:t>
            </a:r>
            <a:r>
              <a:rPr lang="en-US" altLang="zh-TW" dirty="0"/>
              <a:t>AI</a:t>
            </a:r>
            <a:r>
              <a:rPr lang="zh-TW" altLang="en-US" dirty="0"/>
              <a:t>中運算成為指令，代替使用者完成應用程式操作。</a:t>
            </a:r>
            <a:endParaRPr lang="en-US" altLang="zh-TW" dirty="0"/>
          </a:p>
          <a:p>
            <a:pPr lvl="1"/>
            <a:r>
              <a:rPr lang="zh-TW" altLang="en-US" dirty="0"/>
              <a:t>他們需要特殊得驗證與數據機制（當不得不上傳數據時，大多數用</a:t>
            </a:r>
            <a:r>
              <a:rPr lang="en-US" altLang="zh-TW" dirty="0"/>
              <a:t>local</a:t>
            </a:r>
            <a:r>
              <a:rPr lang="zh-TW" altLang="en-US" dirty="0"/>
              <a:t>）</a:t>
            </a:r>
            <a:endParaRPr lang="en" altLang="zh-TW" dirty="0"/>
          </a:p>
          <a:p>
            <a:r>
              <a:rPr lang="en" altLang="zh-TW" dirty="0"/>
              <a:t>Code : Bugs, as free as possible</a:t>
            </a:r>
          </a:p>
          <a:p>
            <a:pPr lvl="1"/>
            <a:r>
              <a:rPr kumimoji="1" lang="zh-TW" altLang="en-US" dirty="0"/>
              <a:t>在實作會補充描述我的測試方案</a:t>
            </a:r>
            <a:r>
              <a:rPr kumimoji="1" lang="en-US" altLang="zh-TW" dirty="0"/>
              <a:t>(</a:t>
            </a:r>
            <a:r>
              <a:rPr kumimoji="1" lang="zh-TW" altLang="en-US" dirty="0"/>
              <a:t>但可能太過敷衍</a:t>
            </a:r>
            <a:r>
              <a:rPr kumimoji="1" lang="en-US" altLang="zh-TW" dirty="0"/>
              <a:t>?)</a:t>
            </a:r>
          </a:p>
        </p:txBody>
      </p:sp>
      <p:sp>
        <p:nvSpPr>
          <p:cNvPr id="4" name="矩形 3">
            <a:extLst>
              <a:ext uri="{FF2B5EF4-FFF2-40B4-BE49-F238E27FC236}">
                <a16:creationId xmlns:a16="http://schemas.microsoft.com/office/drawing/2014/main" id="{EA56BBB6-70F7-36C4-09C6-F29B2BBAB0B0}"/>
              </a:ext>
            </a:extLst>
          </p:cNvPr>
          <p:cNvSpPr/>
          <p:nvPr/>
        </p:nvSpPr>
        <p:spPr>
          <a:xfrm>
            <a:off x="8430936"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6A86A1E2-40B6-C6B8-56EE-6C464759544A}"/>
              </a:ext>
            </a:extLst>
          </p:cNvPr>
          <p:cNvSpPr/>
          <p:nvPr/>
        </p:nvSpPr>
        <p:spPr>
          <a:xfrm>
            <a:off x="8893729"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D9920189-5A82-1CDB-0A9F-A843CEAED154}"/>
              </a:ext>
            </a:extLst>
          </p:cNvPr>
          <p:cNvSpPr/>
          <p:nvPr/>
        </p:nvSpPr>
        <p:spPr>
          <a:xfrm>
            <a:off x="9356522"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7CF6DFEC-3485-D78C-86EF-F0D609435EFC}"/>
              </a:ext>
            </a:extLst>
          </p:cNvPr>
          <p:cNvSpPr/>
          <p:nvPr/>
        </p:nvSpPr>
        <p:spPr>
          <a:xfrm>
            <a:off x="9819315"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1ADC6E9-A7F4-BC82-AE98-79570F3F5B59}"/>
              </a:ext>
            </a:extLst>
          </p:cNvPr>
          <p:cNvSpPr/>
          <p:nvPr/>
        </p:nvSpPr>
        <p:spPr>
          <a:xfrm>
            <a:off x="10282108"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9" name="矩形 8">
            <a:extLst>
              <a:ext uri="{FF2B5EF4-FFF2-40B4-BE49-F238E27FC236}">
                <a16:creationId xmlns:a16="http://schemas.microsoft.com/office/drawing/2014/main" id="{CEC0E1DC-5545-C77C-31A4-C19CD05A796F}"/>
              </a:ext>
            </a:extLst>
          </p:cNvPr>
          <p:cNvSpPr/>
          <p:nvPr/>
        </p:nvSpPr>
        <p:spPr>
          <a:xfrm>
            <a:off x="8430936"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157A363D-7CF0-DD71-9CC7-665568E2CBE2}"/>
              </a:ext>
            </a:extLst>
          </p:cNvPr>
          <p:cNvSpPr/>
          <p:nvPr/>
        </p:nvSpPr>
        <p:spPr>
          <a:xfrm>
            <a:off x="8893729"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E1C03BE7-074C-07D4-647A-A30D91FF6934}"/>
              </a:ext>
            </a:extLst>
          </p:cNvPr>
          <p:cNvSpPr/>
          <p:nvPr/>
        </p:nvSpPr>
        <p:spPr>
          <a:xfrm>
            <a:off x="9356522"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2" name="矩形 11">
            <a:extLst>
              <a:ext uri="{FF2B5EF4-FFF2-40B4-BE49-F238E27FC236}">
                <a16:creationId xmlns:a16="http://schemas.microsoft.com/office/drawing/2014/main" id="{9EA9AF59-474A-FAF4-0FA5-AB8FE503394B}"/>
              </a:ext>
            </a:extLst>
          </p:cNvPr>
          <p:cNvSpPr/>
          <p:nvPr/>
        </p:nvSpPr>
        <p:spPr>
          <a:xfrm>
            <a:off x="9819315"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E1A5A4C4-9D3E-5409-36AA-94280864CEB1}"/>
              </a:ext>
            </a:extLst>
          </p:cNvPr>
          <p:cNvSpPr/>
          <p:nvPr/>
        </p:nvSpPr>
        <p:spPr>
          <a:xfrm>
            <a:off x="10282108"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A6DA1A73-13B6-3FC0-C9F2-D0C66435F9F3}"/>
              </a:ext>
            </a:extLst>
          </p:cNvPr>
          <p:cNvSpPr/>
          <p:nvPr/>
        </p:nvSpPr>
        <p:spPr>
          <a:xfrm>
            <a:off x="8430936"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F2B0D478-E42D-D3BB-5B17-E166215E9902}"/>
              </a:ext>
            </a:extLst>
          </p:cNvPr>
          <p:cNvSpPr/>
          <p:nvPr/>
        </p:nvSpPr>
        <p:spPr>
          <a:xfrm>
            <a:off x="8893729"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9B6CA916-DC34-A815-F304-D9342F196023}"/>
              </a:ext>
            </a:extLst>
          </p:cNvPr>
          <p:cNvSpPr/>
          <p:nvPr/>
        </p:nvSpPr>
        <p:spPr>
          <a:xfrm>
            <a:off x="9356522"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7" name="矩形 16">
            <a:extLst>
              <a:ext uri="{FF2B5EF4-FFF2-40B4-BE49-F238E27FC236}">
                <a16:creationId xmlns:a16="http://schemas.microsoft.com/office/drawing/2014/main" id="{622EAD30-98F3-ED10-56F2-35C754E01B73}"/>
              </a:ext>
            </a:extLst>
          </p:cNvPr>
          <p:cNvSpPr/>
          <p:nvPr/>
        </p:nvSpPr>
        <p:spPr>
          <a:xfrm>
            <a:off x="9819315"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8" name="矩形 17">
            <a:extLst>
              <a:ext uri="{FF2B5EF4-FFF2-40B4-BE49-F238E27FC236}">
                <a16:creationId xmlns:a16="http://schemas.microsoft.com/office/drawing/2014/main" id="{CE598C38-ED89-336E-D6D5-6D19554FAAE0}"/>
              </a:ext>
            </a:extLst>
          </p:cNvPr>
          <p:cNvSpPr/>
          <p:nvPr/>
        </p:nvSpPr>
        <p:spPr>
          <a:xfrm>
            <a:off x="10282108"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id="{E7142158-4716-55A2-21E1-CD0F65DDF46C}"/>
              </a:ext>
            </a:extLst>
          </p:cNvPr>
          <p:cNvSpPr/>
          <p:nvPr/>
        </p:nvSpPr>
        <p:spPr>
          <a:xfrm>
            <a:off x="8430936"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0" name="矩形 19">
            <a:extLst>
              <a:ext uri="{FF2B5EF4-FFF2-40B4-BE49-F238E27FC236}">
                <a16:creationId xmlns:a16="http://schemas.microsoft.com/office/drawing/2014/main" id="{D2EC514D-7D30-EEDF-B8A9-785116BF9747}"/>
              </a:ext>
            </a:extLst>
          </p:cNvPr>
          <p:cNvSpPr/>
          <p:nvPr/>
        </p:nvSpPr>
        <p:spPr>
          <a:xfrm>
            <a:off x="8893729"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1" name="矩形 20">
            <a:extLst>
              <a:ext uri="{FF2B5EF4-FFF2-40B4-BE49-F238E27FC236}">
                <a16:creationId xmlns:a16="http://schemas.microsoft.com/office/drawing/2014/main" id="{022C3535-A0D4-6D25-32F3-A4C9B38A1A49}"/>
              </a:ext>
            </a:extLst>
          </p:cNvPr>
          <p:cNvSpPr/>
          <p:nvPr/>
        </p:nvSpPr>
        <p:spPr>
          <a:xfrm>
            <a:off x="9356522"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2" name="矩形 21">
            <a:extLst>
              <a:ext uri="{FF2B5EF4-FFF2-40B4-BE49-F238E27FC236}">
                <a16:creationId xmlns:a16="http://schemas.microsoft.com/office/drawing/2014/main" id="{74D674CE-0C66-CEE5-835B-090E6C4BDD76}"/>
              </a:ext>
            </a:extLst>
          </p:cNvPr>
          <p:cNvSpPr/>
          <p:nvPr/>
        </p:nvSpPr>
        <p:spPr>
          <a:xfrm>
            <a:off x="9819315"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D1E03A85-BD72-0C4C-198B-A2AFEEE79AD6}"/>
              </a:ext>
            </a:extLst>
          </p:cNvPr>
          <p:cNvSpPr/>
          <p:nvPr/>
        </p:nvSpPr>
        <p:spPr>
          <a:xfrm>
            <a:off x="10282108"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4D60A1F1-4B8F-228F-439C-0014728B74C3}"/>
              </a:ext>
            </a:extLst>
          </p:cNvPr>
          <p:cNvSpPr/>
          <p:nvPr/>
        </p:nvSpPr>
        <p:spPr>
          <a:xfrm>
            <a:off x="8430936"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2614B774-A179-7428-47C2-F887B292401F}"/>
              </a:ext>
            </a:extLst>
          </p:cNvPr>
          <p:cNvSpPr/>
          <p:nvPr/>
        </p:nvSpPr>
        <p:spPr>
          <a:xfrm>
            <a:off x="8893729"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6" name="矩形 25">
            <a:extLst>
              <a:ext uri="{FF2B5EF4-FFF2-40B4-BE49-F238E27FC236}">
                <a16:creationId xmlns:a16="http://schemas.microsoft.com/office/drawing/2014/main" id="{E97AB690-19B8-6F85-80E5-77801116F096}"/>
              </a:ext>
            </a:extLst>
          </p:cNvPr>
          <p:cNvSpPr/>
          <p:nvPr/>
        </p:nvSpPr>
        <p:spPr>
          <a:xfrm>
            <a:off x="9356522"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7" name="矩形 26">
            <a:extLst>
              <a:ext uri="{FF2B5EF4-FFF2-40B4-BE49-F238E27FC236}">
                <a16:creationId xmlns:a16="http://schemas.microsoft.com/office/drawing/2014/main" id="{023B86F6-2D65-AB54-E0C0-F0A29203E27A}"/>
              </a:ext>
            </a:extLst>
          </p:cNvPr>
          <p:cNvSpPr/>
          <p:nvPr/>
        </p:nvSpPr>
        <p:spPr>
          <a:xfrm>
            <a:off x="9819315"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8" name="矩形 27">
            <a:extLst>
              <a:ext uri="{FF2B5EF4-FFF2-40B4-BE49-F238E27FC236}">
                <a16:creationId xmlns:a16="http://schemas.microsoft.com/office/drawing/2014/main" id="{6B3DD7B8-7F97-3B15-72F7-7C34DD865C0F}"/>
              </a:ext>
            </a:extLst>
          </p:cNvPr>
          <p:cNvSpPr/>
          <p:nvPr/>
        </p:nvSpPr>
        <p:spPr>
          <a:xfrm>
            <a:off x="10282108"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9" name="笑臉 28">
            <a:extLst>
              <a:ext uri="{FF2B5EF4-FFF2-40B4-BE49-F238E27FC236}">
                <a16:creationId xmlns:a16="http://schemas.microsoft.com/office/drawing/2014/main" id="{5A31C197-24A4-5717-D6B5-A0831B501EC2}"/>
              </a:ext>
            </a:extLst>
          </p:cNvPr>
          <p:cNvSpPr/>
          <p:nvPr/>
        </p:nvSpPr>
        <p:spPr>
          <a:xfrm>
            <a:off x="2650921" y="5133822"/>
            <a:ext cx="964734" cy="941612"/>
          </a:xfrm>
          <a:prstGeom prst="smileyFac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30" name="左-右雙向箭號 29">
            <a:extLst>
              <a:ext uri="{FF2B5EF4-FFF2-40B4-BE49-F238E27FC236}">
                <a16:creationId xmlns:a16="http://schemas.microsoft.com/office/drawing/2014/main" id="{F9BDBC84-FABC-F776-6BB6-0A8D852D56E8}"/>
              </a:ext>
            </a:extLst>
          </p:cNvPr>
          <p:cNvSpPr/>
          <p:nvPr/>
        </p:nvSpPr>
        <p:spPr>
          <a:xfrm rot="21136206">
            <a:off x="3684704" y="5090358"/>
            <a:ext cx="6392647" cy="31515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53828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9421085-B52E-2428-0ADC-DB1AAD291167}"/>
              </a:ext>
            </a:extLst>
          </p:cNvPr>
          <p:cNvPicPr>
            <a:picLocks noChangeAspect="1"/>
          </p:cNvPicPr>
          <p:nvPr/>
        </p:nvPicPr>
        <p:blipFill>
          <a:blip r:embed="rId2"/>
          <a:stretch>
            <a:fillRect/>
          </a:stretch>
        </p:blipFill>
        <p:spPr>
          <a:xfrm>
            <a:off x="0" y="0"/>
            <a:ext cx="7772400" cy="4025650"/>
          </a:xfrm>
          <a:prstGeom prst="rect">
            <a:avLst/>
          </a:prstGeom>
        </p:spPr>
      </p:pic>
      <p:pic>
        <p:nvPicPr>
          <p:cNvPr id="4" name="圖片 3">
            <a:extLst>
              <a:ext uri="{FF2B5EF4-FFF2-40B4-BE49-F238E27FC236}">
                <a16:creationId xmlns:a16="http://schemas.microsoft.com/office/drawing/2014/main" id="{330CD040-AD31-348C-E7D4-B6020A079871}"/>
              </a:ext>
            </a:extLst>
          </p:cNvPr>
          <p:cNvPicPr>
            <a:picLocks noChangeAspect="1"/>
          </p:cNvPicPr>
          <p:nvPr/>
        </p:nvPicPr>
        <p:blipFill>
          <a:blip r:embed="rId3"/>
          <a:stretch>
            <a:fillRect/>
          </a:stretch>
        </p:blipFill>
        <p:spPr>
          <a:xfrm>
            <a:off x="6187948" y="0"/>
            <a:ext cx="6110312" cy="4025650"/>
          </a:xfrm>
          <a:prstGeom prst="rect">
            <a:avLst/>
          </a:prstGeom>
        </p:spPr>
      </p:pic>
      <p:sp>
        <p:nvSpPr>
          <p:cNvPr id="8" name="文字方塊 7">
            <a:extLst>
              <a:ext uri="{FF2B5EF4-FFF2-40B4-BE49-F238E27FC236}">
                <a16:creationId xmlns:a16="http://schemas.microsoft.com/office/drawing/2014/main" id="{BEF7FDA8-E09B-7A6A-84C5-DACE8B2409DA}"/>
              </a:ext>
            </a:extLst>
          </p:cNvPr>
          <p:cNvSpPr txBox="1"/>
          <p:nvPr/>
        </p:nvSpPr>
        <p:spPr>
          <a:xfrm>
            <a:off x="-177567" y="4711226"/>
            <a:ext cx="12257714" cy="1323439"/>
          </a:xfrm>
          <a:prstGeom prst="rect">
            <a:avLst/>
          </a:prstGeom>
          <a:noFill/>
        </p:spPr>
        <p:txBody>
          <a:bodyPr wrap="square">
            <a:spAutoFit/>
          </a:bodyPr>
          <a:lstStyle/>
          <a:p>
            <a:pPr marL="742950" lvl="1" indent="-285750">
              <a:buFont typeface="Arial" panose="020B0604020202020204" pitchFamily="34" charset="0"/>
              <a:buChar char="•"/>
            </a:pPr>
            <a:r>
              <a:rPr lang="zh-TW" altLang="en-US" sz="2000" dirty="0"/>
              <a:t>整體</a:t>
            </a:r>
            <a:r>
              <a:rPr lang="en-US" altLang="zh-TW" sz="2000" dirty="0"/>
              <a:t> : </a:t>
            </a:r>
            <a:r>
              <a:rPr lang="en" altLang="zh-TW" sz="2000" dirty="0"/>
              <a:t>https://machinelearning.apple.com/research/introducing-apple-foundation-models</a:t>
            </a:r>
          </a:p>
          <a:p>
            <a:pPr marL="742950" lvl="1" indent="-285750">
              <a:buFont typeface="Arial" panose="020B0604020202020204" pitchFamily="34" charset="0"/>
              <a:buChar char="•"/>
            </a:pPr>
            <a:r>
              <a:rPr lang="zh-TW" altLang="en-US" sz="2000" dirty="0"/>
              <a:t>私有雲端</a:t>
            </a:r>
            <a:r>
              <a:rPr lang="en-US" altLang="zh-TW" sz="2000" dirty="0"/>
              <a:t> : </a:t>
            </a:r>
            <a:r>
              <a:rPr lang="en" altLang="zh-TW" sz="2000" dirty="0"/>
              <a:t>https://security.apple.com/blog/private-cloud-compute/</a:t>
            </a:r>
          </a:p>
          <a:p>
            <a:pPr marL="742950" lvl="1" indent="-285750">
              <a:buFont typeface="Arial" panose="020B0604020202020204" pitchFamily="34" charset="0"/>
              <a:buChar char="•"/>
            </a:pPr>
            <a:r>
              <a:rPr lang="zh-TW" altLang="en-US" sz="2000" dirty="0"/>
              <a:t>廣告</a:t>
            </a:r>
            <a:r>
              <a:rPr lang="en-US" altLang="zh-TW" sz="2000" dirty="0"/>
              <a:t> : </a:t>
            </a:r>
            <a:r>
              <a:rPr lang="en" altLang="zh-TW" sz="2000" dirty="0"/>
              <a:t>https://www.apple.com/apple-intelligence/</a:t>
            </a:r>
          </a:p>
          <a:p>
            <a:pPr marL="742950" lvl="1" indent="-285750">
              <a:buFont typeface="Arial" panose="020B0604020202020204" pitchFamily="34" charset="0"/>
              <a:buChar char="•"/>
            </a:pPr>
            <a:r>
              <a:rPr lang="zh-TW" altLang="en-US" sz="2000" dirty="0"/>
              <a:t>硬體通信方案</a:t>
            </a:r>
            <a:r>
              <a:rPr lang="en-US" altLang="zh-TW" sz="2000" dirty="0"/>
              <a:t> : </a:t>
            </a:r>
            <a:r>
              <a:rPr lang="en" altLang="zh-TW" sz="2000" dirty="0"/>
              <a:t>https://support.apple.com/guide/security/data-protection-overview-secf6276da8a/web</a:t>
            </a:r>
          </a:p>
        </p:txBody>
      </p:sp>
    </p:spTree>
    <p:extLst>
      <p:ext uri="{BB962C8B-B14F-4D97-AF65-F5344CB8AC3E}">
        <p14:creationId xmlns:p14="http://schemas.microsoft.com/office/powerpoint/2010/main" val="343207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FC908-131A-0441-0FE6-3F3D7B0CF3DD}"/>
              </a:ext>
            </a:extLst>
          </p:cNvPr>
          <p:cNvSpPr>
            <a:spLocks noGrp="1"/>
          </p:cNvSpPr>
          <p:nvPr>
            <p:ph type="title"/>
          </p:nvPr>
        </p:nvSpPr>
        <p:spPr/>
        <p:txBody>
          <a:bodyPr/>
          <a:lstStyle/>
          <a:p>
            <a:r>
              <a:rPr kumimoji="1" lang="en-US" altLang="zh-TW" dirty="0"/>
              <a:t>Challenge</a:t>
            </a:r>
            <a:endParaRPr kumimoji="1" lang="zh-TW" altLang="en-US" dirty="0"/>
          </a:p>
        </p:txBody>
      </p:sp>
      <p:sp>
        <p:nvSpPr>
          <p:cNvPr id="3" name="內容版面配置區 2">
            <a:extLst>
              <a:ext uri="{FF2B5EF4-FFF2-40B4-BE49-F238E27FC236}">
                <a16:creationId xmlns:a16="http://schemas.microsoft.com/office/drawing/2014/main" id="{1208A79D-E026-443A-DCCB-46A829E8BCD3}"/>
              </a:ext>
            </a:extLst>
          </p:cNvPr>
          <p:cNvSpPr>
            <a:spLocks noGrp="1"/>
          </p:cNvSpPr>
          <p:nvPr>
            <p:ph idx="1"/>
          </p:nvPr>
        </p:nvSpPr>
        <p:spPr/>
        <p:txBody>
          <a:bodyPr/>
          <a:lstStyle/>
          <a:p>
            <a:r>
              <a:rPr lang="en" altLang="zh-TW" b="1" i="0" dirty="0">
                <a:effectLst/>
                <a:latin typeface="SF Pro Text"/>
              </a:rPr>
              <a:t>Cloud AI security and privacy guarantees are difficult to verify and enforce</a:t>
            </a:r>
          </a:p>
          <a:p>
            <a:r>
              <a:rPr lang="en" altLang="zh-TW" b="1" i="0" dirty="0">
                <a:effectLst/>
                <a:latin typeface="SF Pro Text"/>
              </a:rPr>
              <a:t>It’s difficult to provide runtime transparency for AI in the cloud.</a:t>
            </a:r>
            <a:endParaRPr lang="en" altLang="zh-TW" b="1" dirty="0">
              <a:latin typeface="SF Pro Text"/>
            </a:endParaRPr>
          </a:p>
          <a:p>
            <a:r>
              <a:rPr lang="en" altLang="zh-TW" b="1" i="0" dirty="0">
                <a:effectLst/>
                <a:latin typeface="SF Pro Text"/>
              </a:rPr>
              <a:t>It’s challenging for cloud AI environments to enforce strong limits to privileged access.</a:t>
            </a:r>
            <a:endParaRPr kumimoji="1" lang="zh-TW" altLang="en-US" dirty="0"/>
          </a:p>
        </p:txBody>
      </p:sp>
    </p:spTree>
    <p:extLst>
      <p:ext uri="{BB962C8B-B14F-4D97-AF65-F5344CB8AC3E}">
        <p14:creationId xmlns:p14="http://schemas.microsoft.com/office/powerpoint/2010/main" val="311642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FC908-131A-0441-0FE6-3F3D7B0CF3DD}"/>
              </a:ext>
            </a:extLst>
          </p:cNvPr>
          <p:cNvSpPr>
            <a:spLocks noGrp="1"/>
          </p:cNvSpPr>
          <p:nvPr>
            <p:ph type="title"/>
          </p:nvPr>
        </p:nvSpPr>
        <p:spPr/>
        <p:txBody>
          <a:bodyPr/>
          <a:lstStyle/>
          <a:p>
            <a:r>
              <a:rPr kumimoji="1" lang="en-US" altLang="zh-TW" dirty="0"/>
              <a:t>Design</a:t>
            </a:r>
            <a:endParaRPr kumimoji="1" lang="zh-TW" altLang="en-US" dirty="0"/>
          </a:p>
        </p:txBody>
      </p:sp>
      <p:sp>
        <p:nvSpPr>
          <p:cNvPr id="3" name="內容版面配置區 2">
            <a:extLst>
              <a:ext uri="{FF2B5EF4-FFF2-40B4-BE49-F238E27FC236}">
                <a16:creationId xmlns:a16="http://schemas.microsoft.com/office/drawing/2014/main" id="{1208A79D-E026-443A-DCCB-46A829E8BCD3}"/>
              </a:ext>
            </a:extLst>
          </p:cNvPr>
          <p:cNvSpPr>
            <a:spLocks noGrp="1"/>
          </p:cNvSpPr>
          <p:nvPr>
            <p:ph idx="1"/>
          </p:nvPr>
        </p:nvSpPr>
        <p:spPr/>
        <p:txBody>
          <a:bodyPr/>
          <a:lstStyle/>
          <a:p>
            <a:pPr algn="l"/>
            <a:r>
              <a:rPr lang="zh-TW" altLang="en-US" b="1" i="0" dirty="0">
                <a:effectLst/>
                <a:latin typeface="SF Pro TC"/>
              </a:rPr>
              <a:t>引入私有雲運算節點</a:t>
            </a:r>
            <a:endParaRPr lang="en-US" altLang="zh-TW" b="1" i="0" dirty="0">
              <a:effectLst/>
              <a:latin typeface="SF Pro TC"/>
            </a:endParaRPr>
          </a:p>
          <a:p>
            <a:pPr algn="l"/>
            <a:r>
              <a:rPr lang="zh-TW" altLang="en-US" b="1" i="0" dirty="0">
                <a:effectLst/>
                <a:latin typeface="SF Pro TC"/>
              </a:rPr>
              <a:t>無狀態計算和可執行的保證</a:t>
            </a:r>
          </a:p>
          <a:p>
            <a:pPr algn="l"/>
            <a:r>
              <a:rPr lang="zh-TW" altLang="en-US" b="1" i="0" dirty="0">
                <a:effectLst/>
                <a:latin typeface="SF Pro TC"/>
              </a:rPr>
              <a:t>沒有特權訪問</a:t>
            </a:r>
            <a:r>
              <a:rPr lang="zh-TW" altLang="en-US" b="1" dirty="0">
                <a:latin typeface="SF Pro TC"/>
              </a:rPr>
              <a:t>方案</a:t>
            </a:r>
            <a:endParaRPr lang="zh-TW" altLang="en-US" b="1" i="0" dirty="0">
              <a:effectLst/>
              <a:latin typeface="SF Pro TC"/>
            </a:endParaRPr>
          </a:p>
          <a:p>
            <a:r>
              <a:rPr lang="zh-TW" altLang="en-US" b="1" i="0" dirty="0">
                <a:effectLst/>
                <a:latin typeface="SF Pro TC"/>
              </a:rPr>
              <a:t>不可定向性</a:t>
            </a:r>
          </a:p>
          <a:p>
            <a:pPr algn="l"/>
            <a:r>
              <a:rPr lang="zh-TW" altLang="en-US" b="1" i="0" dirty="0">
                <a:effectLst/>
                <a:latin typeface="SF Pro TC"/>
              </a:rPr>
              <a:t>可驗證的透明度</a:t>
            </a:r>
            <a:endParaRPr lang="zh-TW" altLang="en-US" b="1" i="0" dirty="0">
              <a:solidFill>
                <a:srgbClr val="F5F5F7"/>
              </a:solidFill>
              <a:effectLst/>
              <a:latin typeface="SF Pro TC"/>
            </a:endParaRPr>
          </a:p>
        </p:txBody>
      </p:sp>
    </p:spTree>
    <p:extLst>
      <p:ext uri="{BB962C8B-B14F-4D97-AF65-F5344CB8AC3E}">
        <p14:creationId xmlns:p14="http://schemas.microsoft.com/office/powerpoint/2010/main" val="334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口委回饋</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lang="zh-TW" altLang="en-US" b="0" i="0" dirty="0">
                <a:solidFill>
                  <a:srgbClr val="222222"/>
                </a:solidFill>
                <a:effectLst/>
                <a:latin typeface="Arial" panose="020B0604020202020204" pitchFamily="34" charset="0"/>
              </a:rPr>
              <a:t>薛智文</a:t>
            </a:r>
            <a:r>
              <a:rPr lang="zh-TW" altLang="en-US" dirty="0">
                <a:solidFill>
                  <a:srgbClr val="222222"/>
                </a:solidFill>
                <a:latin typeface="Arial" panose="020B0604020202020204" pitchFamily="34" charset="0"/>
              </a:rPr>
              <a:t>老師</a:t>
            </a:r>
            <a:r>
              <a:rPr lang="en-US" altLang="zh-TW" dirty="0">
                <a:solidFill>
                  <a:srgbClr val="222222"/>
                </a:solidFill>
                <a:latin typeface="Arial" panose="020B0604020202020204" pitchFamily="34" charset="0"/>
              </a:rPr>
              <a:t>:</a:t>
            </a:r>
          </a:p>
          <a:p>
            <a:pPr lvl="1"/>
            <a:r>
              <a:rPr kumimoji="1" lang="zh-TW" altLang="en-US" dirty="0">
                <a:solidFill>
                  <a:srgbClr val="222222"/>
                </a:solidFill>
                <a:latin typeface="Arial" panose="020B0604020202020204" pitchFamily="34" charset="0"/>
              </a:rPr>
              <a:t>要完整說明學長的內容</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要明確說明與學長的差異，從本質上解決使用者認證問題</a:t>
            </a:r>
            <a:endParaRPr kumimoji="1" lang="en-US" altLang="zh-TW" dirty="0">
              <a:solidFill>
                <a:srgbClr val="222222"/>
              </a:solidFill>
              <a:latin typeface="Arial" panose="020B0604020202020204" pitchFamily="34" charset="0"/>
            </a:endParaRPr>
          </a:p>
          <a:p>
            <a:r>
              <a:rPr kumimoji="1" lang="zh-TW" altLang="en-US" dirty="0"/>
              <a:t>蔡孟峰老師</a:t>
            </a:r>
            <a:r>
              <a:rPr kumimoji="1" lang="en-US" altLang="zh-TW" dirty="0"/>
              <a:t>: </a:t>
            </a:r>
          </a:p>
          <a:p>
            <a:pPr lvl="1"/>
            <a:r>
              <a:rPr kumimoji="1" lang="zh-TW" altLang="en-US" dirty="0"/>
              <a:t>一般化敘述用詞</a:t>
            </a:r>
            <a:endParaRPr kumimoji="1" lang="en-US" altLang="zh-TW" dirty="0"/>
          </a:p>
          <a:p>
            <a:pPr lvl="1"/>
            <a:r>
              <a:rPr kumimoji="1" lang="zh-TW" altLang="en-US" dirty="0"/>
              <a:t>自主化的背後有者</a:t>
            </a:r>
            <a:r>
              <a:rPr kumimoji="1" lang="en-US" altLang="zh-TW" dirty="0"/>
              <a:t>”</a:t>
            </a:r>
            <a:r>
              <a:rPr kumimoji="1" lang="zh-TW" altLang="en-US" dirty="0"/>
              <a:t>可選擇</a:t>
            </a:r>
            <a:r>
              <a:rPr kumimoji="1" lang="en-US" altLang="zh-TW" dirty="0"/>
              <a:t>”</a:t>
            </a:r>
            <a:r>
              <a:rPr kumimoji="1" lang="zh-TW" altLang="en-US" dirty="0"/>
              <a:t>，但不該一昧反對現有系統，</a:t>
            </a:r>
            <a:r>
              <a:rPr kumimoji="1" lang="en-US" altLang="zh-TW" dirty="0"/>
              <a:t>”</a:t>
            </a:r>
            <a:r>
              <a:rPr kumimoji="1" lang="zh-TW" altLang="en-US" dirty="0"/>
              <a:t>系統化</a:t>
            </a:r>
            <a:r>
              <a:rPr kumimoji="1" lang="en-US" altLang="zh-TW" dirty="0"/>
              <a:t>”</a:t>
            </a:r>
            <a:r>
              <a:rPr kumimoji="1" lang="zh-TW" altLang="en-US" dirty="0"/>
              <a:t>與自主的結合應該要有所敘述。</a:t>
            </a:r>
            <a:endParaRPr kumimoji="1" lang="en-US" altLang="zh-TW" dirty="0"/>
          </a:p>
          <a:p>
            <a:r>
              <a:rPr lang="zh-TW" altLang="en-US" b="0" i="0" dirty="0">
                <a:solidFill>
                  <a:srgbClr val="222222"/>
                </a:solidFill>
                <a:effectLst/>
                <a:latin typeface="Arial" panose="020B0604020202020204" pitchFamily="34" charset="0"/>
              </a:rPr>
              <a:t>徐讚昇老師</a:t>
            </a:r>
            <a:r>
              <a:rPr lang="en-US" altLang="zh-TW" b="0" i="0" dirty="0">
                <a:solidFill>
                  <a:srgbClr val="222222"/>
                </a:solidFill>
                <a:effectLst/>
                <a:latin typeface="Arial" panose="020B0604020202020204" pitchFamily="34" charset="0"/>
              </a:rPr>
              <a:t>:</a:t>
            </a:r>
          </a:p>
          <a:p>
            <a:pPr lvl="1"/>
            <a:r>
              <a:rPr lang="en" altLang="zh-TW" dirty="0"/>
              <a:t>Survey Work: have some comparison with other work</a:t>
            </a:r>
          </a:p>
          <a:p>
            <a:pPr lvl="1"/>
            <a:r>
              <a:rPr lang="en" altLang="zh-TW" dirty="0"/>
              <a:t>Code : Bugs, as free as possible</a:t>
            </a:r>
            <a:endParaRPr kumimoji="1" lang="en-US" altLang="zh-TW" dirty="0"/>
          </a:p>
          <a:p>
            <a:pPr lvl="1"/>
            <a:endParaRPr kumimoji="1" lang="en-US" altLang="zh-TW" dirty="0"/>
          </a:p>
        </p:txBody>
      </p:sp>
    </p:spTree>
    <p:extLst>
      <p:ext uri="{BB962C8B-B14F-4D97-AF65-F5344CB8AC3E}">
        <p14:creationId xmlns:p14="http://schemas.microsoft.com/office/powerpoint/2010/main" val="215104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要完整說明學長的內容</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在文獻回顧追加章節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前人的完整敘述</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AID</a:t>
            </a: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AC</a:t>
            </a:r>
            <a:endParaRPr kumimoji="1" lang="en-US" altLang="zh-TW" dirty="0"/>
          </a:p>
        </p:txBody>
      </p:sp>
    </p:spTree>
    <p:extLst>
      <p:ext uri="{BB962C8B-B14F-4D97-AF65-F5344CB8AC3E}">
        <p14:creationId xmlns:p14="http://schemas.microsoft.com/office/powerpoint/2010/main" val="32130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000" dirty="0"/>
              <a:t>定義</a:t>
            </a:r>
            <a:r>
              <a:rPr kumimoji="1" lang="en-US" altLang="zh-TW" sz="2000" dirty="0"/>
              <a:t>: Aid is designed to be the only identity through the Internet. (Aid is represented by a locally generated universally unique identifier.)</a:t>
            </a:r>
          </a:p>
          <a:p>
            <a:r>
              <a:rPr kumimoji="1" lang="zh-TW" altLang="en-US" sz="2000" dirty="0"/>
              <a:t>概念</a:t>
            </a:r>
            <a:r>
              <a:rPr kumimoji="1" lang="en-US" altLang="zh-TW" sz="20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0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rotWithShape="1">
          <a:blip r:embed="rId2"/>
          <a:srcRect b="7729"/>
          <a:stretch/>
        </p:blipFill>
        <p:spPr>
          <a:xfrm>
            <a:off x="733971" y="4426526"/>
            <a:ext cx="4213843" cy="2281043"/>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224415" y="575211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Tree>
    <p:extLst>
      <p:ext uri="{BB962C8B-B14F-4D97-AF65-F5344CB8AC3E}">
        <p14:creationId xmlns:p14="http://schemas.microsoft.com/office/powerpoint/2010/main" val="13094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normAutofit/>
          </a:bodyPr>
          <a:lstStyle/>
          <a:p>
            <a:pPr lvl="1"/>
            <a:r>
              <a:rPr kumimoji="1" lang="zh-TW" altLang="en-US" sz="3200" dirty="0">
                <a:solidFill>
                  <a:srgbClr val="222222"/>
                </a:solidFill>
                <a:latin typeface="Arial" panose="020B0604020202020204" pitchFamily="34" charset="0"/>
              </a:rPr>
              <a:t>要明確說明與學長的差異，從本質上解決使用者認證問題</a:t>
            </a:r>
            <a:endParaRPr kumimoji="1" lang="en-US" altLang="zh-TW" sz="3200" dirty="0">
              <a:solidFill>
                <a:srgbClr val="222222"/>
              </a:solidFill>
              <a:latin typeface="Arial" panose="020B0604020202020204" pitchFamily="34" charset="0"/>
            </a:endParaRP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lnSpcReduction="10000"/>
          </a:bodyPr>
          <a:lstStyle/>
          <a:p>
            <a:r>
              <a:rPr kumimoji="1" lang="zh-TW" altLang="en-US" dirty="0">
                <a:solidFill>
                  <a:srgbClr val="222222"/>
                </a:solidFill>
                <a:latin typeface="Arial" panose="020B0604020202020204" pitchFamily="34" charset="0"/>
              </a:rPr>
              <a:t>在系統設計追加章節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系統的調整</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描述最基礎的</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系統與</a:t>
            </a:r>
            <a:r>
              <a:rPr kumimoji="1" lang="zh-TW" altLang="en-US" dirty="0">
                <a:solidFill>
                  <a:srgbClr val="FF0000"/>
                </a:solidFill>
                <a:latin typeface="Arial" panose="020B0604020202020204" pitchFamily="34" charset="0"/>
              </a:rPr>
              <a:t>背後的論述</a:t>
            </a:r>
            <a:endParaRPr kumimoji="1" lang="en-US" altLang="zh-TW" dirty="0">
              <a:solidFill>
                <a:srgbClr val="FF0000"/>
              </a:solidFill>
              <a:latin typeface="Arial" panose="020B0604020202020204" pitchFamily="34" charset="0"/>
            </a:endParaRPr>
          </a:p>
          <a:p>
            <a:pPr lvl="2"/>
            <a:r>
              <a:rPr kumimoji="1" lang="zh-TW" altLang="en-US" dirty="0">
                <a:solidFill>
                  <a:srgbClr val="222222"/>
                </a:solidFill>
                <a:latin typeface="Arial" panose="020B0604020202020204" pitchFamily="34" charset="0"/>
              </a:rPr>
              <a:t>定義</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由使用者個人裝置管理的網路唯一身份。</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本質</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能完成自主登入的最小子集</a:t>
            </a:r>
            <a:r>
              <a:rPr kumimoji="1" lang="en-US" altLang="zh-TW" dirty="0">
                <a:solidFill>
                  <a:srgbClr val="222222"/>
                </a:solidFill>
                <a:latin typeface="Arial" panose="020B0604020202020204" pitchFamily="34" charset="0"/>
              </a:rPr>
              <a:t> (only client &amp; server </a:t>
            </a:r>
            <a:r>
              <a:rPr kumimoji="1" lang="zh-TW" altLang="en-US" dirty="0">
                <a:solidFill>
                  <a:srgbClr val="222222"/>
                </a:solidFill>
                <a:latin typeface="Arial" panose="020B0604020202020204" pitchFamily="34" charset="0"/>
              </a:rPr>
              <a:t>即可</a:t>
            </a:r>
            <a:r>
              <a:rPr kumimoji="1" lang="en-US" altLang="zh-TW" dirty="0">
                <a:solidFill>
                  <a:srgbClr val="222222"/>
                </a:solidFill>
                <a:latin typeface="Arial" panose="020B0604020202020204" pitchFamily="34" charset="0"/>
              </a:rPr>
              <a:t>, P2P</a:t>
            </a:r>
            <a:r>
              <a:rPr kumimoji="1" lang="zh-TW" altLang="en-US" dirty="0">
                <a:solidFill>
                  <a:srgbClr val="222222"/>
                </a:solidFill>
                <a:latin typeface="Arial" panose="020B0604020202020204" pitchFamily="34" charset="0"/>
              </a:rPr>
              <a:t>傳 </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與公鑰就好，很簡單</a:t>
            </a:r>
            <a:r>
              <a:rPr kumimoji="1" lang="en-US" altLang="zh-TW" dirty="0">
                <a:solidFill>
                  <a:srgbClr val="222222"/>
                </a:solidFill>
                <a:latin typeface="Arial" panose="020B0604020202020204" pitchFamily="34" charset="0"/>
              </a:rPr>
              <a:t>)</a:t>
            </a:r>
          </a:p>
          <a:p>
            <a:pPr lvl="2"/>
            <a:r>
              <a:rPr kumimoji="1" lang="zh-TW" altLang="en-US" dirty="0">
                <a:solidFill>
                  <a:srgbClr val="222222"/>
                </a:solidFill>
                <a:latin typeface="Arial" panose="020B0604020202020204" pitchFamily="34" charset="0"/>
              </a:rPr>
              <a:t>證明本質</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 用數學描述出最小子集認證系統的面貌</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額外問題解決</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全球化問題</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希望是</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真正</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的網路</a:t>
            </a:r>
            <a:r>
              <a:rPr kumimoji="1" lang="zh-TW" altLang="en-US" dirty="0">
                <a:solidFill>
                  <a:srgbClr val="FF0000"/>
                </a:solidFill>
                <a:latin typeface="Arial" panose="020B0604020202020204" pitchFamily="34" charset="0"/>
              </a:rPr>
              <a:t>唯一身份</a:t>
            </a:r>
            <a:r>
              <a:rPr kumimoji="1" lang="zh-TW" altLang="en-US" dirty="0">
                <a:solidFill>
                  <a:srgbClr val="222222"/>
                </a:solidFill>
                <a:latin typeface="Arial" panose="020B0604020202020204" pitchFamily="34" charset="0"/>
              </a:rPr>
              <a:t>，本質上靠公鑰可以唯一識別，但是希望唯一性不要綁死在單一的密碼學產物，出現</a:t>
            </a:r>
            <a:r>
              <a:rPr kumimoji="1" lang="en-US" altLang="zh-TW" dirty="0">
                <a:solidFill>
                  <a:srgbClr val="222222"/>
                </a:solidFill>
                <a:latin typeface="Arial" panose="020B0604020202020204" pitchFamily="34" charset="0"/>
              </a:rPr>
              <a:t> AID Server</a:t>
            </a:r>
            <a:r>
              <a:rPr kumimoji="1" lang="zh-TW" altLang="en-US" dirty="0">
                <a:solidFill>
                  <a:srgbClr val="222222"/>
                </a:solidFill>
                <a:latin typeface="Arial" panose="020B0604020202020204" pitchFamily="34" charset="0"/>
              </a:rPr>
              <a:t>確保唯一性</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此時</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 </a:t>
            </a:r>
            <a:r>
              <a:rPr kumimoji="1" lang="en-US" altLang="zh-TW" dirty="0">
                <a:solidFill>
                  <a:srgbClr val="222222"/>
                </a:solidFill>
                <a:latin typeface="Arial" panose="020B0604020202020204" pitchFamily="34" charset="0"/>
              </a:rPr>
              <a:t>Server</a:t>
            </a:r>
            <a:r>
              <a:rPr kumimoji="1" lang="zh-TW" altLang="en-US" dirty="0">
                <a:solidFill>
                  <a:srgbClr val="222222"/>
                </a:solidFill>
                <a:latin typeface="Arial" panose="020B0604020202020204" pitchFamily="34" charset="0"/>
              </a:rPr>
              <a:t>內部只放了</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身份強佔問題</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全球化後可以強佔別人的</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，用別人的</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配合自己的公鑰先註冊到服務中，因此第一個人先在</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中寫入公鑰，被註冊的服務收到</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與公鑰時，要去</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中檢查是否符合（</a:t>
            </a:r>
            <a:r>
              <a:rPr kumimoji="1" lang="zh-TW" altLang="en-US" dirty="0">
                <a:solidFill>
                  <a:srgbClr val="FF0000"/>
                </a:solidFill>
                <a:latin typeface="Arial" panose="020B0604020202020204" pitchFamily="34" charset="0"/>
              </a:rPr>
              <a:t>注意</a:t>
            </a:r>
            <a:r>
              <a:rPr kumimoji="1" lang="en-US" altLang="zh-TW" dirty="0">
                <a:solidFill>
                  <a:srgbClr val="FF0000"/>
                </a:solidFill>
                <a:latin typeface="Arial" panose="020B0604020202020204" pitchFamily="34" charset="0"/>
              </a:rPr>
              <a:t>: </a:t>
            </a:r>
            <a:r>
              <a:rPr kumimoji="1" lang="zh-TW" altLang="en-US" dirty="0">
                <a:solidFill>
                  <a:srgbClr val="FF0000"/>
                </a:solidFill>
                <a:latin typeface="Arial" panose="020B0604020202020204" pitchFamily="34" charset="0"/>
              </a:rPr>
              <a:t>與前人的差異，過去由</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傳遞公鑰</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作為信任核心</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這不符合</a:t>
            </a:r>
            <a:r>
              <a:rPr kumimoji="1" lang="en-US" altLang="zh-TW" dirty="0">
                <a:solidFill>
                  <a:srgbClr val="FF0000"/>
                </a:solidFill>
                <a:latin typeface="Arial" panose="020B0604020202020204" pitchFamily="34" charset="0"/>
              </a:rPr>
              <a:t>AID</a:t>
            </a:r>
            <a:r>
              <a:rPr kumimoji="1" lang="zh-TW" altLang="en-US" dirty="0">
                <a:solidFill>
                  <a:srgbClr val="FF0000"/>
                </a:solidFill>
                <a:latin typeface="Arial" panose="020B0604020202020204" pitchFamily="34" charset="0"/>
              </a:rPr>
              <a:t>的定義，我改成由服務向</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做身份強佔的</a:t>
            </a:r>
            <a:r>
              <a:rPr kumimoji="1" lang="en-US" altLang="zh-TW" dirty="0">
                <a:solidFill>
                  <a:srgbClr val="FF0000"/>
                </a:solidFill>
                <a:latin typeface="Arial" panose="020B0604020202020204" pitchFamily="34" charset="0"/>
              </a:rPr>
              <a:t>check</a:t>
            </a:r>
            <a:r>
              <a:rPr kumimoji="1" lang="zh-TW" altLang="en-US" dirty="0">
                <a:solidFill>
                  <a:srgbClr val="FF0000"/>
                </a:solidFill>
                <a:latin typeface="Arial" panose="020B0604020202020204" pitchFamily="34" charset="0"/>
              </a:rPr>
              <a:t>，還是以用戶註冊上傳的公鑰為主</a:t>
            </a:r>
            <a:r>
              <a:rPr kumimoji="1" lang="zh-TW" altLang="en-US" dirty="0">
                <a:solidFill>
                  <a:srgbClr val="222222"/>
                </a:solidFill>
                <a:latin typeface="Arial" panose="020B0604020202020204" pitchFamily="34" charset="0"/>
              </a:rPr>
              <a:t>）</a:t>
            </a:r>
            <a:endParaRPr kumimoji="1" lang="en-US" altLang="zh-TW" dirty="0">
              <a:solidFill>
                <a:srgbClr val="222222"/>
              </a:solidFill>
              <a:latin typeface="Arial" panose="020B0604020202020204" pitchFamily="34" charset="0"/>
            </a:endParaRPr>
          </a:p>
          <a:p>
            <a:pPr lvl="2"/>
            <a:endParaRPr kumimoji="1" lang="en-US" altLang="zh-TW" dirty="0">
              <a:solidFill>
                <a:srgbClr val="222222"/>
              </a:solidFill>
              <a:latin typeface="Arial" panose="020B0604020202020204" pitchFamily="34" charset="0"/>
            </a:endParaRPr>
          </a:p>
          <a:p>
            <a:pPr lvl="1"/>
            <a:endParaRPr kumimoji="1" lang="en-US" altLang="zh-TW" dirty="0"/>
          </a:p>
        </p:txBody>
      </p:sp>
      <p:sp>
        <p:nvSpPr>
          <p:cNvPr id="4" name="向右箭號 3">
            <a:extLst>
              <a:ext uri="{FF2B5EF4-FFF2-40B4-BE49-F238E27FC236}">
                <a16:creationId xmlns:a16="http://schemas.microsoft.com/office/drawing/2014/main" id="{90397F93-2918-57D8-589B-997B8F6D2480}"/>
              </a:ext>
            </a:extLst>
          </p:cNvPr>
          <p:cNvSpPr/>
          <p:nvPr/>
        </p:nvSpPr>
        <p:spPr>
          <a:xfrm>
            <a:off x="3263553" y="6043818"/>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 +</a:t>
            </a:r>
            <a:r>
              <a:rPr kumimoji="1" lang="zh-TW" altLang="en-US" sz="1800" dirty="0"/>
              <a:t> </a:t>
            </a:r>
            <a:r>
              <a:rPr kumimoji="1" lang="en-US" altLang="zh-TW" sz="1800" b="1" u="sng" dirty="0"/>
              <a:t>public</a:t>
            </a:r>
            <a:r>
              <a:rPr kumimoji="1" lang="zh-TW" altLang="en-US" sz="1800" b="1" u="sng" dirty="0"/>
              <a:t> </a:t>
            </a:r>
            <a:r>
              <a:rPr kumimoji="1" lang="en-US" altLang="zh-TW" sz="1800" b="1" u="sng" dirty="0"/>
              <a:t>key</a:t>
            </a:r>
            <a:endParaRPr kumimoji="1" lang="zh-TW" altLang="en-US" b="1" u="sng" dirty="0"/>
          </a:p>
        </p:txBody>
      </p:sp>
    </p:spTree>
    <p:extLst>
      <p:ext uri="{BB962C8B-B14F-4D97-AF65-F5344CB8AC3E}">
        <p14:creationId xmlns:p14="http://schemas.microsoft.com/office/powerpoint/2010/main" val="210392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重新組織邏輯為</a:t>
            </a:r>
            <a:r>
              <a:rPr kumimoji="1" lang="zh-TW" altLang="en-US" dirty="0">
                <a:solidFill>
                  <a:srgbClr val="FF0000"/>
                </a:solidFill>
              </a:rPr>
              <a:t>追加功能</a:t>
            </a:r>
            <a:r>
              <a:rPr kumimoji="1" lang="en-US" altLang="zh-TW" dirty="0">
                <a:solidFill>
                  <a:srgbClr val="FF0000"/>
                </a:solidFill>
              </a:rPr>
              <a:t> (</a:t>
            </a:r>
            <a:r>
              <a:rPr kumimoji="1" lang="zh-TW" altLang="en-US" dirty="0">
                <a:solidFill>
                  <a:srgbClr val="FF0000"/>
                </a:solidFill>
              </a:rPr>
              <a:t>目的與作法</a:t>
            </a:r>
            <a:r>
              <a:rPr kumimoji="1" lang="en-US" altLang="zh-TW" dirty="0">
                <a:solidFill>
                  <a:srgbClr val="FF0000"/>
                </a:solidFill>
              </a:rPr>
              <a:t>)</a:t>
            </a:r>
            <a:endParaRPr kumimoji="1" lang="zh-TW" altLang="en-US" dirty="0">
              <a:solidFill>
                <a:srgbClr val="FF0000"/>
              </a:solidFill>
            </a:endParaRP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在系統設計重寫章節</a:t>
            </a:r>
            <a:r>
              <a:rPr lang="zh-TW" altLang="en-US" dirty="0">
                <a:solidFill>
                  <a:srgbClr val="FF0000"/>
                </a:solidFill>
              </a:rPr>
              <a:t>系統核心機制</a:t>
            </a:r>
            <a:r>
              <a:rPr lang="zh-TW" altLang="en-US" dirty="0"/>
              <a:t>變成</a:t>
            </a:r>
            <a:r>
              <a:rPr lang="zh-TW" altLang="en-US" dirty="0">
                <a:solidFill>
                  <a:srgbClr val="FF0000"/>
                </a:solidFill>
              </a:rPr>
              <a:t>系統信任機制</a:t>
            </a:r>
            <a:endParaRPr kumimoji="1" lang="en-US" altLang="zh-TW" dirty="0">
              <a:solidFill>
                <a:srgbClr val="FF0000"/>
              </a:solidFill>
              <a:latin typeface="Arial" panose="020B0604020202020204" pitchFamily="34" charset="0"/>
            </a:endParaRPr>
          </a:p>
          <a:p>
            <a:pPr lvl="1"/>
            <a:r>
              <a:rPr kumimoji="1" lang="zh-TW" altLang="en-US" dirty="0">
                <a:latin typeface="Arial" panose="020B0604020202020204" pitchFamily="34" charset="0"/>
              </a:rPr>
              <a:t>內容圍繞</a:t>
            </a:r>
            <a:endParaRPr kumimoji="1" lang="en-US" altLang="zh-TW" dirty="0">
              <a:latin typeface="Arial" panose="020B0604020202020204" pitchFamily="34" charset="0"/>
            </a:endParaRPr>
          </a:p>
          <a:p>
            <a:pPr lvl="2"/>
            <a:r>
              <a:rPr kumimoji="1" lang="zh-TW" altLang="en-US" dirty="0">
                <a:latin typeface="Arial" panose="020B0604020202020204" pitchFamily="34" charset="0"/>
              </a:rPr>
              <a:t>依靠區塊鏈實作的</a:t>
            </a:r>
            <a:r>
              <a:rPr kumimoji="1" lang="en-US" altLang="zh-TW" dirty="0">
                <a:latin typeface="Arial" panose="020B0604020202020204" pitchFamily="34" charset="0"/>
              </a:rPr>
              <a:t> AID Server(s) =&gt; </a:t>
            </a:r>
            <a:r>
              <a:rPr kumimoji="1" lang="zh-TW" altLang="en-US" dirty="0">
                <a:latin typeface="Arial" panose="020B0604020202020204" pitchFamily="34" charset="0"/>
              </a:rPr>
              <a:t>區塊鏈作為多個</a:t>
            </a:r>
            <a:r>
              <a:rPr kumimoji="1" lang="en-US" altLang="zh-TW" dirty="0">
                <a:latin typeface="Arial" panose="020B0604020202020204" pitchFamily="34" charset="0"/>
              </a:rPr>
              <a:t> AID Server </a:t>
            </a:r>
            <a:r>
              <a:rPr kumimoji="1" lang="zh-TW" altLang="en-US" dirty="0">
                <a:latin typeface="Arial" panose="020B0604020202020204" pitchFamily="34" charset="0"/>
              </a:rPr>
              <a:t>溝通的橋樑</a:t>
            </a:r>
            <a:endParaRPr kumimoji="1" lang="en-US" altLang="zh-TW" dirty="0">
              <a:latin typeface="Arial" panose="020B0604020202020204" pitchFamily="34" charset="0"/>
            </a:endParaRPr>
          </a:p>
          <a:p>
            <a:pPr lvl="2"/>
            <a:r>
              <a:rPr kumimoji="1" lang="zh-TW" altLang="en-US" dirty="0">
                <a:latin typeface="Arial" panose="020B0604020202020204" pitchFamily="34" charset="0"/>
              </a:rPr>
              <a:t>希望與</a:t>
            </a:r>
            <a:r>
              <a:rPr kumimoji="1" lang="en-US" altLang="zh-TW" dirty="0">
                <a:latin typeface="Arial" panose="020B0604020202020204" pitchFamily="34" charset="0"/>
              </a:rPr>
              <a:t> aid </a:t>
            </a:r>
            <a:r>
              <a:rPr kumimoji="1" lang="zh-TW" altLang="en-US" dirty="0">
                <a:latin typeface="Arial" panose="020B0604020202020204" pitchFamily="34" charset="0"/>
              </a:rPr>
              <a:t>內與 </a:t>
            </a:r>
            <a:r>
              <a:rPr kumimoji="1" lang="en-US" altLang="zh-TW" dirty="0" err="1">
                <a:latin typeface="Arial" panose="020B0604020202020204" pitchFamily="34" charset="0"/>
              </a:rPr>
              <a:t>uuid</a:t>
            </a:r>
            <a:r>
              <a:rPr kumimoji="1" lang="en-US" altLang="zh-TW" dirty="0">
                <a:latin typeface="Arial" panose="020B0604020202020204" pitchFamily="34" charset="0"/>
              </a:rPr>
              <a:t> Bind </a:t>
            </a:r>
            <a:r>
              <a:rPr kumimoji="1" lang="zh-TW" altLang="en-US" dirty="0">
                <a:latin typeface="Arial" panose="020B0604020202020204" pitchFamily="34" charset="0"/>
              </a:rPr>
              <a:t>的資訊用</a:t>
            </a:r>
            <a:r>
              <a:rPr kumimoji="1" lang="en-US" altLang="zh-TW" dirty="0">
                <a:latin typeface="Arial" panose="020B0604020202020204" pitchFamily="34" charset="0"/>
              </a:rPr>
              <a:t> hash </a:t>
            </a:r>
            <a:r>
              <a:rPr kumimoji="1" lang="zh-TW" altLang="en-US" dirty="0">
                <a:latin typeface="Arial" panose="020B0604020202020204" pitchFamily="34" charset="0"/>
              </a:rPr>
              <a:t>隱藏，或被第三方保證</a:t>
            </a:r>
            <a:endParaRPr kumimoji="1" lang="en-US" altLang="zh-TW" dirty="0">
              <a:latin typeface="Arial" panose="020B0604020202020204" pitchFamily="34" charset="0"/>
            </a:endParaRPr>
          </a:p>
          <a:p>
            <a:pPr lvl="3"/>
            <a:r>
              <a:rPr kumimoji="1" lang="zh-TW" altLang="en-US" dirty="0">
                <a:latin typeface="Arial" panose="020B0604020202020204" pitchFamily="34" charset="0"/>
              </a:rPr>
              <a:t>針對</a:t>
            </a:r>
            <a:r>
              <a:rPr kumimoji="1" lang="en-US" altLang="zh-TW" dirty="0">
                <a:latin typeface="Arial" panose="020B0604020202020204" pitchFamily="34" charset="0"/>
              </a:rPr>
              <a:t> Data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pPr lvl="3"/>
            <a:r>
              <a:rPr kumimoji="1" lang="zh-TW" altLang="en-US" dirty="0">
                <a:latin typeface="Arial" panose="020B0604020202020204" pitchFamily="34" charset="0"/>
              </a:rPr>
              <a:t>針對</a:t>
            </a:r>
            <a:r>
              <a:rPr kumimoji="1" lang="en-US" altLang="zh-TW" dirty="0">
                <a:latin typeface="Arial" panose="020B0604020202020204" pitchFamily="34" charset="0"/>
              </a:rPr>
              <a:t> User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r>
              <a:rPr kumimoji="1" lang="zh-TW" altLang="en-US" dirty="0">
                <a:latin typeface="Arial" panose="020B0604020202020204" pitchFamily="34" charset="0"/>
              </a:rPr>
              <a:t>明確說明與調整</a:t>
            </a:r>
            <a:r>
              <a:rPr kumimoji="1" lang="zh-TW" altLang="en-US" dirty="0">
                <a:solidFill>
                  <a:srgbClr val="FF0000"/>
                </a:solidFill>
                <a:latin typeface="Arial" panose="020B0604020202020204" pitchFamily="34" charset="0"/>
              </a:rPr>
              <a:t>系統架構</a:t>
            </a:r>
            <a:r>
              <a:rPr kumimoji="1" lang="zh-TW" altLang="en-US" dirty="0">
                <a:latin typeface="Arial" panose="020B0604020202020204" pitchFamily="34" charset="0"/>
              </a:rPr>
              <a:t>中存在的</a:t>
            </a:r>
            <a:r>
              <a:rPr kumimoji="1" lang="zh-TW" altLang="en-US" dirty="0">
                <a:solidFill>
                  <a:srgbClr val="FF0000"/>
                </a:solidFill>
                <a:latin typeface="Arial" panose="020B0604020202020204" pitchFamily="34" charset="0"/>
              </a:rPr>
              <a:t>追加功能</a:t>
            </a:r>
            <a:r>
              <a:rPr kumimoji="1" lang="zh-TW" altLang="en-US" dirty="0">
                <a:latin typeface="Arial" panose="020B0604020202020204" pitchFamily="34" charset="0"/>
              </a:rPr>
              <a:t>，以此說明我的設計</a:t>
            </a:r>
            <a:endParaRPr kumimoji="1" lang="en-US" altLang="zh-TW" dirty="0">
              <a:latin typeface="Arial" panose="020B0604020202020204" pitchFamily="34" charset="0"/>
            </a:endParaRPr>
          </a:p>
          <a:p>
            <a:pPr lvl="1"/>
            <a:r>
              <a:rPr kumimoji="1" lang="zh-TW" altLang="en-US" dirty="0">
                <a:latin typeface="Arial" panose="020B0604020202020204" pitchFamily="34" charset="0"/>
              </a:rPr>
              <a:t>數據信任機制，用戶信任機制 </a:t>
            </a:r>
            <a:r>
              <a:rPr kumimoji="1" lang="en-US" altLang="zh-TW" dirty="0">
                <a:latin typeface="Arial" panose="020B0604020202020204" pitchFamily="34" charset="0"/>
              </a:rPr>
              <a:t>=&gt; </a:t>
            </a:r>
            <a:r>
              <a:rPr kumimoji="1" lang="zh-TW" altLang="en-US" dirty="0">
                <a:latin typeface="Arial" panose="020B0604020202020204" pitchFamily="34" charset="0"/>
              </a:rPr>
              <a:t>達成整個系統中所有參與者的自主</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用戶多因素驗證</a:t>
            </a:r>
            <a:r>
              <a:rPr kumimoji="1" lang="en-US" altLang="zh-TW" dirty="0">
                <a:latin typeface="Arial" panose="020B0604020202020204" pitchFamily="34" charset="0"/>
              </a:rPr>
              <a:t>, </a:t>
            </a:r>
            <a:r>
              <a:rPr kumimoji="1" lang="zh-TW" altLang="en-US" dirty="0">
                <a:latin typeface="Arial" panose="020B0604020202020204" pitchFamily="34" charset="0"/>
              </a:rPr>
              <a:t>簡易登入</a:t>
            </a:r>
            <a:r>
              <a:rPr kumimoji="1" lang="en-US" altLang="zh-TW" dirty="0">
                <a:latin typeface="Arial" panose="020B0604020202020204" pitchFamily="34" charset="0"/>
              </a:rPr>
              <a:t> =&gt; </a:t>
            </a:r>
            <a:r>
              <a:rPr kumimoji="1" lang="zh-TW" altLang="en-US" dirty="0">
                <a:latin typeface="Arial" panose="020B0604020202020204" pitchFamily="34" charset="0"/>
              </a:rPr>
              <a:t>用戶易用性</a:t>
            </a:r>
            <a:endParaRPr kumimoji="1" lang="en-US" altLang="zh-TW" dirty="0">
              <a:latin typeface="Arial" panose="020B0604020202020204" pitchFamily="34" charset="0"/>
            </a:endParaRPr>
          </a:p>
          <a:p>
            <a:pPr lvl="1"/>
            <a:r>
              <a:rPr kumimoji="1" lang="zh-TW" altLang="en-US" dirty="0">
                <a:latin typeface="Arial" panose="020B0604020202020204" pitchFamily="34" charset="0"/>
              </a:rPr>
              <a:t>隱私與資安議題 </a:t>
            </a:r>
            <a:r>
              <a:rPr kumimoji="1" lang="en-US" altLang="zh-TW" dirty="0">
                <a:latin typeface="Arial" panose="020B0604020202020204" pitchFamily="34" charset="0"/>
              </a:rPr>
              <a:t>=&gt; </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用戶管理機制</a:t>
            </a:r>
            <a:r>
              <a:rPr kumimoji="1" lang="en-US" altLang="zh-TW" dirty="0">
                <a:latin typeface="Arial" panose="020B0604020202020204" pitchFamily="34" charset="0"/>
              </a:rPr>
              <a:t> =&gt;</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marL="457200" lvl="1" indent="0">
              <a:buNone/>
            </a:pPr>
            <a:endParaRPr kumimoji="1" lang="en-US" altLang="zh-TW" dirty="0">
              <a:latin typeface="Arial" panose="020B0604020202020204" pitchFamily="34" charset="0"/>
            </a:endParaRPr>
          </a:p>
        </p:txBody>
      </p:sp>
    </p:spTree>
    <p:extLst>
      <p:ext uri="{BB962C8B-B14F-4D97-AF65-F5344CB8AC3E}">
        <p14:creationId xmlns:p14="http://schemas.microsoft.com/office/powerpoint/2010/main" val="340264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1E7A0-F05F-2C79-2443-35C84F324AF0}"/>
              </a:ext>
            </a:extLst>
          </p:cNvPr>
          <p:cNvSpPr>
            <a:spLocks noGrp="1"/>
          </p:cNvSpPr>
          <p:nvPr>
            <p:ph type="title"/>
          </p:nvPr>
        </p:nvSpPr>
        <p:spPr/>
        <p:txBody>
          <a:bodyPr/>
          <a:lstStyle/>
          <a:p>
            <a:r>
              <a:rPr kumimoji="1" lang="zh-TW" altLang="en-US" dirty="0"/>
              <a:t>蔡孟峰老師</a:t>
            </a:r>
          </a:p>
        </p:txBody>
      </p:sp>
      <p:sp>
        <p:nvSpPr>
          <p:cNvPr id="3" name="內容版面配置區 2">
            <a:extLst>
              <a:ext uri="{FF2B5EF4-FFF2-40B4-BE49-F238E27FC236}">
                <a16:creationId xmlns:a16="http://schemas.microsoft.com/office/drawing/2014/main" id="{01E03118-0EBD-3432-F0C0-41BD2D89352A}"/>
              </a:ext>
            </a:extLst>
          </p:cNvPr>
          <p:cNvSpPr>
            <a:spLocks noGrp="1"/>
          </p:cNvSpPr>
          <p:nvPr>
            <p:ph idx="1"/>
          </p:nvPr>
        </p:nvSpPr>
        <p:spPr/>
        <p:txBody>
          <a:bodyPr/>
          <a:lstStyle/>
          <a:p>
            <a:r>
              <a:rPr kumimoji="1" lang="zh-TW" altLang="en-US" dirty="0"/>
              <a:t>自主化的背後有者</a:t>
            </a:r>
            <a:r>
              <a:rPr kumimoji="1" lang="en-US" altLang="zh-TW" dirty="0"/>
              <a:t>”</a:t>
            </a:r>
            <a:r>
              <a:rPr kumimoji="1" lang="zh-TW" altLang="en-US" dirty="0"/>
              <a:t>可選擇</a:t>
            </a:r>
            <a:r>
              <a:rPr kumimoji="1" lang="en-US" altLang="zh-TW" dirty="0"/>
              <a:t>”</a:t>
            </a:r>
            <a:r>
              <a:rPr kumimoji="1" lang="zh-TW" altLang="en-US" dirty="0"/>
              <a:t>，但不該一昧反對現有系統，</a:t>
            </a:r>
            <a:r>
              <a:rPr kumimoji="1" lang="en-US" altLang="zh-TW" dirty="0"/>
              <a:t>”</a:t>
            </a:r>
            <a:r>
              <a:rPr kumimoji="1" lang="zh-TW" altLang="en-US" dirty="0"/>
              <a:t>系統化</a:t>
            </a:r>
            <a:r>
              <a:rPr kumimoji="1" lang="en-US" altLang="zh-TW" dirty="0"/>
              <a:t>”</a:t>
            </a:r>
            <a:r>
              <a:rPr kumimoji="1" lang="zh-TW" altLang="en-US" dirty="0"/>
              <a:t>與自主的結合應該要有所敘述。</a:t>
            </a:r>
            <a:endParaRPr kumimoji="1" lang="en-US" altLang="zh-TW" dirty="0"/>
          </a:p>
          <a:p>
            <a:pPr lvl="1"/>
            <a:r>
              <a:rPr kumimoji="1" lang="zh-TW" altLang="en-US" dirty="0"/>
              <a:t>會</a:t>
            </a:r>
            <a:r>
              <a:rPr kumimoji="1" lang="zh-TW" altLang="en-US" dirty="0">
                <a:solidFill>
                  <a:srgbClr val="FF0000"/>
                </a:solidFill>
              </a:rPr>
              <a:t>在第五章加入相關論述</a:t>
            </a:r>
            <a:r>
              <a:rPr kumimoji="1" lang="en-US" altLang="zh-TW" dirty="0"/>
              <a:t>: </a:t>
            </a:r>
            <a:r>
              <a:rPr kumimoji="1" lang="zh-TW" altLang="en-US" dirty="0"/>
              <a:t>包含透過智能合約自動化，透過社群建立系統等等。</a:t>
            </a:r>
            <a:endParaRPr kumimoji="1" lang="en-US" altLang="zh-TW" dirty="0"/>
          </a:p>
          <a:p>
            <a:r>
              <a:rPr kumimoji="1" lang="zh-TW" altLang="en-US" dirty="0"/>
              <a:t>用詞一般化</a:t>
            </a:r>
            <a:r>
              <a:rPr kumimoji="1" lang="en-US" altLang="zh-TW" dirty="0"/>
              <a:t>:</a:t>
            </a:r>
          </a:p>
          <a:p>
            <a:pPr lvl="1"/>
            <a:r>
              <a:rPr kumimoji="1" lang="zh-TW" altLang="en-US" dirty="0"/>
              <a:t>補充問題</a:t>
            </a:r>
            <a:r>
              <a:rPr kumimoji="1" lang="en-US" altLang="zh-TW" dirty="0"/>
              <a:t>: </a:t>
            </a:r>
            <a:r>
              <a:rPr kumimoji="1" lang="zh-TW" altLang="en-US" dirty="0"/>
              <a:t>可以改前人的稱呼嗎</a:t>
            </a:r>
            <a:r>
              <a:rPr kumimoji="1" lang="en-US" altLang="zh-TW" dirty="0"/>
              <a:t>? Ex: aid server vs aid center, wallet vs client</a:t>
            </a:r>
          </a:p>
        </p:txBody>
      </p:sp>
    </p:spTree>
    <p:extLst>
      <p:ext uri="{BB962C8B-B14F-4D97-AF65-F5344CB8AC3E}">
        <p14:creationId xmlns:p14="http://schemas.microsoft.com/office/powerpoint/2010/main" val="37298226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6628</TotalTime>
  <Words>1238</Words>
  <Application>Microsoft Macintosh PowerPoint</Application>
  <PresentationFormat>寬螢幕</PresentationFormat>
  <Paragraphs>90</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SF Pro TC</vt:lpstr>
      <vt:lpstr>SF Pro Text</vt:lpstr>
      <vt:lpstr>Arial</vt:lpstr>
      <vt:lpstr>Calibri</vt:lpstr>
      <vt:lpstr>Calibri Light</vt:lpstr>
      <vt:lpstr>Office 佈景主題</vt:lpstr>
      <vt:lpstr>口試後修改</vt:lpstr>
      <vt:lpstr>口委回饋</vt:lpstr>
      <vt:lpstr>要完整說明學長的內容</vt:lpstr>
      <vt:lpstr>自主式社群網路身份的設計與實作 (Yuxuan Lin)</vt:lpstr>
      <vt:lpstr>區塊鏈的一般化自主憑證之設計與實作(Tze Nan Wu)</vt:lpstr>
      <vt:lpstr>區塊鏈的一般化自主憑證之設計與實作(Tze Nan Wu)</vt:lpstr>
      <vt:lpstr>要明確說明與學長的差異，從本質上解決使用者認證問題</vt:lpstr>
      <vt:lpstr>重新組織邏輯為追加功能 (目的與作法)</vt:lpstr>
      <vt:lpstr>蔡孟峰老師</vt:lpstr>
      <vt:lpstr>徐讚昇老師</vt:lpstr>
      <vt:lpstr>PowerPoint 簡報</vt:lpstr>
      <vt:lpstr>Challenge</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口試後修改</dc:title>
  <dc:creator>Microsoft Office User</dc:creator>
  <cp:lastModifiedBy>Microsoft Office User</cp:lastModifiedBy>
  <cp:revision>35</cp:revision>
  <dcterms:created xsi:type="dcterms:W3CDTF">2024-07-30T18:13:53Z</dcterms:created>
  <dcterms:modified xsi:type="dcterms:W3CDTF">2024-08-06T21:20:04Z</dcterms:modified>
</cp:coreProperties>
</file>