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88" r:id="rId4"/>
    <p:sldId id="273" r:id="rId5"/>
    <p:sldId id="281" r:id="rId6"/>
    <p:sldId id="282" r:id="rId7"/>
    <p:sldId id="283" r:id="rId8"/>
    <p:sldId id="284" r:id="rId9"/>
    <p:sldId id="286" r:id="rId10"/>
    <p:sldId id="287" r:id="rId11"/>
    <p:sldId id="289" r:id="rId12"/>
    <p:sldId id="27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4694"/>
  </p:normalViewPr>
  <p:slideViewPr>
    <p:cSldViewPr snapToGrid="0">
      <p:cViewPr varScale="1">
        <p:scale>
          <a:sx n="121" d="100"/>
          <a:sy n="12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522D-C5E6-4E44-BE66-0E5882BB2076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D0E33-2AA3-2145-B1B5-3A8EA3A690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29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F1BFF-DDE1-4FDE-24D5-B132EB96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5E078F-6C8A-C9A3-C5E7-3FCE9B3A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A6089-C5CD-E5B7-F27F-515DE02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6E399-3787-3E57-F196-BF2CCAB5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B97B3-F18B-64EF-C8A5-4EC662F0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C1D4-CBEB-71D3-35D2-7167548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BD9342-0850-D201-BCC4-5621472A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17D13-0D3F-81EE-9A46-2375FCAA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107A1-D220-B553-49CF-E3B07586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FF67A-B5E8-9E90-6FE0-FC764683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6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E5466-F37F-0E01-641E-010901FE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243D4F-90DC-249D-7C95-4078A8E1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70F7E2-9EC0-F389-39F0-632D270E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2454-88F8-836A-D9FF-D8A403D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B92AC-26EF-3DAE-5FF9-A71A6DA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13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007DE-AA63-67CA-ED8A-DF852A5B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BEBB7-7837-DB67-411B-5232BC01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F02C67-5043-6CA4-D235-1501F97A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280A06-D969-85E2-3466-2FFFB60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FEFA4-9B00-B682-A563-C25F010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0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7338-9192-CD9E-E28A-5AEF9EA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CA051-D5BE-950E-E7BF-245F99D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338BA-3AE9-B138-45BB-0134B701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E273A-D9FD-411A-E875-F01111A1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07DB4-6F65-31E1-96D2-57EE3624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9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3E49C-17D4-656F-A076-C0A5565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3A482-E048-DB50-E682-74063BA0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7CEC84-74DC-E6CD-CB4D-38094C30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8A5F95-E52B-8FCA-2197-B3613E04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23BF1E-AE3B-020F-3D92-AF248103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73758B-23D5-D138-D322-D383509C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2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17717-3CE7-7606-8D9F-88BC6F4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E45F0B-322A-E5BB-E9ED-A961981C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52FCBD-BF04-969E-643D-2C8905F6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94D480-DF18-BE0F-DA2B-5CD9C47D8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C8D5A0-CAD7-DD8B-230A-3287AF1F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3CF7BD-1D0D-41CE-5ED7-18B862C9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CA4EDD-72D9-B828-2900-510725D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990B5-C876-457B-C000-685EF4F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7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49C74-3636-19CD-BE97-9A997C1B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CECFA5-5D1F-5C90-951E-A5E84DA7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8442AD-DC32-0986-FCDA-295F2F87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424C5B-5763-8147-54E5-9E28A690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8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D8BADF-7375-F735-E7CE-24CAFB8A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C74E6F-9AF4-6799-9940-8D068B74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E91EB-6388-A6F6-ED1B-B9EDDD8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06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59B37-2AA1-869D-7A65-0DC76A6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47074-2400-30C8-B54A-27328C14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8CB003-222D-78B5-6207-870DE18F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408946-2A84-0117-D222-9B64323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1B1E5-339C-D2F2-08FE-A8B83607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05EDC-12A3-AEE4-EBF5-EE7400A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06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322A7-CC23-704A-EA58-4E1C23D3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CCD2FC-9AA6-EE00-847F-4E004185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15E1D-2063-CCB3-2BD6-205EABE5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C011C-30AE-A468-25FD-406988AA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B4876B-C3C3-2EC4-FEA7-965E60F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76B2D-BA7B-6CD8-2EDC-6D64451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36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2A75E2-14E5-15C0-AA31-44388046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7E89D-B477-3CD2-6BFB-C374FCAB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C4B6-DDEF-23F1-DE34-1181B2512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170D-B16B-134B-B956-DC4738423474}" type="datetimeFigureOut">
              <a:rPr kumimoji="1" lang="zh-TW" altLang="en-US" smtClean="0"/>
              <a:t>2024/7/27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ABFD6-A046-D9F7-6E54-88835BF2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16787-DF42-9F60-6885-B03DD367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9276-A505-1647-9A6C-C88BFA3B85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8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curity_token" TargetMode="External"/><Relationship Id="rId13" Type="http://schemas.openxmlformats.org/officeDocument/2006/relationships/hyperlink" Target="https://en.wikipedia.org/wiki/DNA" TargetMode="External"/><Relationship Id="rId3" Type="http://schemas.openxmlformats.org/officeDocument/2006/relationships/hyperlink" Target="https://en.wikipedia.org/wiki/Pass_phrase" TargetMode="External"/><Relationship Id="rId7" Type="http://schemas.openxmlformats.org/officeDocument/2006/relationships/hyperlink" Target="https://en.wikipedia.org/wiki/ID_card" TargetMode="External"/><Relationship Id="rId12" Type="http://schemas.openxmlformats.org/officeDocument/2006/relationships/hyperlink" Target="https://en.wikipedia.org/wiki/Retinal_scan" TargetMode="External"/><Relationship Id="rId2" Type="http://schemas.openxmlformats.org/officeDocument/2006/relationships/hyperlink" Target="https://en.wikipedia.org/wiki/Partial_pass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curity_question" TargetMode="External"/><Relationship Id="rId11" Type="http://schemas.openxmlformats.org/officeDocument/2006/relationships/hyperlink" Target="https://en.wikipedia.org/wiki/Software_token" TargetMode="External"/><Relationship Id="rId5" Type="http://schemas.openxmlformats.org/officeDocument/2006/relationships/hyperlink" Target="https://en.wikipedia.org/wiki/Challenge%E2%80%93response" TargetMode="External"/><Relationship Id="rId10" Type="http://schemas.openxmlformats.org/officeDocument/2006/relationships/hyperlink" Target="https://en.wikipedia.org/wiki/Hardware_token" TargetMode="External"/><Relationship Id="rId4" Type="http://schemas.openxmlformats.org/officeDocument/2006/relationships/hyperlink" Target="https://en.wikipedia.org/wiki/Personal_identification_number" TargetMode="External"/><Relationship Id="rId9" Type="http://schemas.openxmlformats.org/officeDocument/2006/relationships/hyperlink" Target="https://en.wikipedia.org/wiki/Microchip_implant_(human)" TargetMode="External"/><Relationship Id="rId14" Type="http://schemas.openxmlformats.org/officeDocument/2006/relationships/hyperlink" Target="https://en.wikipedia.org/wiki/Biometr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CA10-AE37-3375-3711-10F9602E8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Authentication</a:t>
            </a:r>
            <a:r>
              <a:rPr kumimoji="1" lang="zh-TW" altLang="en-US" dirty="0"/>
              <a:t>方案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85EA040-EE1D-AE7A-BACB-8E4CF02C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zh-TW" altLang="en-US" dirty="0"/>
              <a:t>林俊佑</a:t>
            </a:r>
          </a:p>
        </p:txBody>
      </p:sp>
    </p:spTree>
    <p:extLst>
      <p:ext uri="{BB962C8B-B14F-4D97-AF65-F5344CB8AC3E}">
        <p14:creationId xmlns:p14="http://schemas.microsoft.com/office/powerpoint/2010/main" val="1011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512B9A9-E1BD-0A40-DD81-E3C9B5B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7.</a:t>
            </a:r>
            <a:r>
              <a:rPr kumimoji="1" lang="zh-TW" altLang="en-US" dirty="0"/>
              <a:t> </a:t>
            </a:r>
            <a:r>
              <a:rPr kumimoji="1" lang="zh-TW" altLang="en-US" sz="3600" dirty="0"/>
              <a:t>把區塊鏈上的</a:t>
            </a:r>
            <a:r>
              <a:rPr kumimoji="1" lang="en-US" altLang="zh-TW" sz="3600" dirty="0"/>
              <a:t>Hash</a:t>
            </a:r>
            <a:r>
              <a:rPr kumimoji="1" lang="zh-TW" altLang="en-US" sz="3600" dirty="0"/>
              <a:t>加上簽名</a:t>
            </a:r>
            <a:r>
              <a:rPr kumimoji="1" lang="en-US" altLang="zh-TW" sz="3600" dirty="0"/>
              <a:t>(</a:t>
            </a:r>
            <a:r>
              <a:rPr kumimoji="1" lang="zh-TW" altLang="en-US" sz="3600" dirty="0"/>
              <a:t>自主憑證</a:t>
            </a:r>
            <a:r>
              <a:rPr kumimoji="1" lang="en-US" altLang="zh-TW" sz="3600" dirty="0"/>
              <a:t>)</a:t>
            </a:r>
            <a:endParaRPr kumimoji="1"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E083B51-5B5E-A524-D3A3-569F75BF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79" y="1368286"/>
            <a:ext cx="10515600" cy="26679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延續前一個方案，加入一個簽章伺服器，可以讓使用者自己選要用哪個，</a:t>
            </a:r>
            <a:r>
              <a:rPr kumimoji="1" lang="zh-TW" altLang="en-US" sz="1800" dirty="0">
                <a:solidFill>
                  <a:srgbClr val="FF0000"/>
                </a:solidFill>
              </a:rPr>
              <a:t>用在實名認證</a:t>
            </a:r>
            <a:endParaRPr kumimoji="1" lang="en-US" altLang="zh-TW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把</a:t>
            </a:r>
            <a:r>
              <a:rPr kumimoji="1" lang="en-US" altLang="zh-TW" sz="1800" dirty="0"/>
              <a:t> UUID </a:t>
            </a:r>
            <a:r>
              <a:rPr kumimoji="1" lang="zh-TW" altLang="en-US" sz="1800" dirty="0"/>
              <a:t>和</a:t>
            </a:r>
            <a:r>
              <a:rPr kumimoji="1" lang="en-US" altLang="zh-TW" sz="1800" dirty="0"/>
              <a:t> Hash(</a:t>
            </a:r>
            <a:r>
              <a:rPr kumimoji="1" lang="zh-TW" altLang="en-US" sz="1800" dirty="0"/>
              <a:t>手機號碼</a:t>
            </a:r>
            <a:r>
              <a:rPr kumimoji="1" lang="en-US" altLang="zh-TW" sz="1800" dirty="0"/>
              <a:t> </a:t>
            </a:r>
            <a:r>
              <a:rPr kumimoji="1" lang="zh-TW" altLang="en-US" sz="1800" dirty="0"/>
              <a:t>和 </a:t>
            </a:r>
            <a:r>
              <a:rPr kumimoji="1" lang="en-US" altLang="zh-TW" sz="1800" dirty="0"/>
              <a:t>email address) </a:t>
            </a:r>
            <a:r>
              <a:rPr kumimoji="1" lang="zh-TW" altLang="en-US" sz="1800" dirty="0"/>
              <a:t>和</a:t>
            </a:r>
            <a:r>
              <a:rPr kumimoji="1" lang="en-US" altLang="zh-TW" sz="1800" dirty="0"/>
              <a:t>”</a:t>
            </a:r>
            <a:r>
              <a:rPr kumimoji="1" lang="zh-TW" altLang="en-US" sz="1800" dirty="0"/>
              <a:t>部分實名個人資料</a:t>
            </a:r>
            <a:r>
              <a:rPr kumimoji="1" lang="en-US" altLang="zh-TW" sz="1800" dirty="0"/>
              <a:t>”</a:t>
            </a:r>
            <a:r>
              <a:rPr kumimoji="1" lang="zh-TW" altLang="en-US" sz="1800" dirty="0"/>
              <a:t>傳給簽章伺服器</a:t>
            </a:r>
            <a:endParaRPr kumimoji="1" lang="en-US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簽章伺服器如果允許上鏈，會傳出用伺服器私鑰加密的 </a:t>
            </a:r>
            <a:r>
              <a:rPr kumimoji="1" lang="en-US" altLang="zh-TW" sz="1800" dirty="0"/>
              <a:t>Hash(phone number + email address+</a:t>
            </a:r>
            <a:r>
              <a:rPr kumimoji="1" lang="zh-TW" altLang="en-US" sz="1800" dirty="0"/>
              <a:t>簽章伺服器公鑰</a:t>
            </a:r>
            <a:r>
              <a:rPr kumimoji="1" lang="en-US" altLang="zh-TW" sz="1800" dirty="0"/>
              <a:t>)</a:t>
            </a:r>
            <a:r>
              <a:rPr kumimoji="1" lang="zh-TW" altLang="en-US" sz="1800" dirty="0"/>
              <a:t> 作為 </a:t>
            </a:r>
            <a:r>
              <a:rPr kumimoji="1" lang="en-US" altLang="zh-TW" sz="1800" dirty="0"/>
              <a:t>signature</a:t>
            </a:r>
            <a:endParaRPr kumimoji="1" lang="en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區塊鏈上存儲 </a:t>
            </a:r>
            <a:r>
              <a:rPr kumimoji="1" lang="en-US" altLang="zh-TW" sz="1800" dirty="0"/>
              <a:t>UUID, Hash(phone number + email address+</a:t>
            </a:r>
            <a:r>
              <a:rPr kumimoji="1" lang="zh-TW" altLang="en-US" sz="1800" dirty="0"/>
              <a:t>簽章伺服器公鑰</a:t>
            </a:r>
            <a:r>
              <a:rPr kumimoji="1" lang="en-US" altLang="zh-TW" sz="1800" dirty="0"/>
              <a:t>), signature, </a:t>
            </a:r>
            <a:r>
              <a:rPr kumimoji="1" lang="zh-TW" altLang="en-US" sz="1800" dirty="0"/>
              <a:t>簽章伺服器地址</a:t>
            </a:r>
            <a:endParaRPr kumimoji="1" lang="en-US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服務收到登入請求後到區塊鏈用</a:t>
            </a:r>
            <a:r>
              <a:rPr kumimoji="1" lang="en-US" altLang="zh-TW" sz="1800" dirty="0"/>
              <a:t>UUID</a:t>
            </a:r>
            <a:r>
              <a:rPr kumimoji="1" lang="zh-TW" altLang="en-US" sz="1800" dirty="0"/>
              <a:t>搜索資訊，利用簽章伺服器地址得到簽章伺服器公鑰</a:t>
            </a:r>
            <a:endParaRPr kumimoji="1" lang="en-US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服務透過伺服器公鑰解密</a:t>
            </a:r>
            <a:r>
              <a:rPr kumimoji="1" lang="en-US" altLang="zh-TW" sz="1800" dirty="0"/>
              <a:t>signature</a:t>
            </a:r>
            <a:r>
              <a:rPr kumimoji="1" lang="zh-TW" altLang="en-US" sz="1800" dirty="0"/>
              <a:t>可以確認</a:t>
            </a:r>
            <a:r>
              <a:rPr kumimoji="1" lang="en-US" altLang="zh-TW" sz="1800" dirty="0"/>
              <a:t>Hash(phone number + email address+</a:t>
            </a:r>
            <a:r>
              <a:rPr kumimoji="1" lang="zh-TW" altLang="en-US" sz="1800" dirty="0"/>
              <a:t>簽章伺服器公鑰</a:t>
            </a:r>
            <a:r>
              <a:rPr kumimoji="1" lang="en-US" altLang="zh-TW" sz="1800" dirty="0"/>
              <a:t>)</a:t>
            </a:r>
            <a:r>
              <a:rPr kumimoji="1" lang="zh-TW" altLang="en-US" sz="1800" dirty="0"/>
              <a:t>正確</a:t>
            </a:r>
            <a:endParaRPr kumimoji="1" lang="en-US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/>
              <a:t>最後服務重複上一個方案的流程完成使用者驗證</a:t>
            </a:r>
            <a:endParaRPr kumimoji="1" lang="en-US" altLang="zh-TW" sz="18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kumimoji="1" lang="zh-TW" altLang="en-US" sz="1800" dirty="0">
                <a:solidFill>
                  <a:srgbClr val="FF0000"/>
                </a:solidFill>
              </a:rPr>
              <a:t>簽章部分可以加上</a:t>
            </a:r>
            <a:r>
              <a:rPr kumimoji="1" lang="en-US" altLang="zh-TW" sz="1800" dirty="0">
                <a:solidFill>
                  <a:srgbClr val="FF0000"/>
                </a:solidFill>
              </a:rPr>
              <a:t> timestamp </a:t>
            </a:r>
            <a:r>
              <a:rPr kumimoji="1" lang="zh-TW" altLang="en-US" sz="1800" dirty="0">
                <a:solidFill>
                  <a:srgbClr val="FF0000"/>
                </a:solidFill>
              </a:rPr>
              <a:t>確保使用期限，</a:t>
            </a:r>
            <a:r>
              <a:rPr kumimoji="1" lang="en-US" altLang="zh-TW" sz="1800" dirty="0">
                <a:solidFill>
                  <a:srgbClr val="FF0000"/>
                </a:solidFill>
              </a:rPr>
              <a:t>Cert Service </a:t>
            </a:r>
            <a:r>
              <a:rPr kumimoji="1" lang="zh-TW" altLang="en-US" sz="1800" dirty="0">
                <a:solidFill>
                  <a:srgbClr val="FF0000"/>
                </a:solidFill>
              </a:rPr>
              <a:t>的公鑰也可以上鏈，</a:t>
            </a:r>
            <a:r>
              <a:rPr kumimoji="1" lang="en-US" altLang="zh-TW" sz="1800" dirty="0">
                <a:solidFill>
                  <a:srgbClr val="FF0000"/>
                </a:solidFill>
              </a:rPr>
              <a:t>alias</a:t>
            </a:r>
            <a:r>
              <a:rPr kumimoji="1" lang="zh-TW" altLang="en-US" sz="1800" dirty="0">
                <a:solidFill>
                  <a:srgbClr val="FF0000"/>
                </a:solidFill>
              </a:rPr>
              <a:t>等想揭露的個人資料可以一起簽章，讓人信任</a:t>
            </a:r>
            <a:endParaRPr kumimoji="1"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BC81F9-D319-DE0F-6EDE-238179270D54}"/>
              </a:ext>
            </a:extLst>
          </p:cNvPr>
          <p:cNvSpPr txBox="1"/>
          <p:nvPr/>
        </p:nvSpPr>
        <p:spPr>
          <a:xfrm>
            <a:off x="1050543" y="6308209"/>
            <a:ext cx="38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phone number, email address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09A22E4-62FF-1C6E-6AED-31C69975562E}"/>
              </a:ext>
            </a:extLst>
          </p:cNvPr>
          <p:cNvCxnSpPr>
            <a:cxnSpLocks/>
          </p:cNvCxnSpPr>
          <p:nvPr/>
        </p:nvCxnSpPr>
        <p:spPr>
          <a:xfrm>
            <a:off x="5259897" y="4803350"/>
            <a:ext cx="8877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D30FD90-297C-946F-78BE-7931EE1D6684}"/>
              </a:ext>
            </a:extLst>
          </p:cNvPr>
          <p:cNvCxnSpPr>
            <a:cxnSpLocks/>
          </p:cNvCxnSpPr>
          <p:nvPr/>
        </p:nvCxnSpPr>
        <p:spPr>
          <a:xfrm>
            <a:off x="7170201" y="4803350"/>
            <a:ext cx="1428514" cy="671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30FCAB-9455-68E0-B577-6E67A84A4E2E}"/>
              </a:ext>
            </a:extLst>
          </p:cNvPr>
          <p:cNvSpPr txBox="1"/>
          <p:nvPr/>
        </p:nvSpPr>
        <p:spPr>
          <a:xfrm>
            <a:off x="7232504" y="4230399"/>
            <a:ext cx="442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UUID, Hash(phone number + email address), </a:t>
            </a:r>
          </a:p>
          <a:p>
            <a:r>
              <a:rPr kumimoji="1" lang="en-US" altLang="zh-TW" sz="1800" dirty="0"/>
              <a:t>signature, </a:t>
            </a:r>
            <a:r>
              <a:rPr kumimoji="1" lang="zh-TW" altLang="en-US" sz="1800" dirty="0"/>
              <a:t>簽章伺服器地址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E47401-C688-F6A8-E9B2-5BE25FADDEAF}"/>
              </a:ext>
            </a:extLst>
          </p:cNvPr>
          <p:cNvSpPr/>
          <p:nvPr/>
        </p:nvSpPr>
        <p:spPr>
          <a:xfrm>
            <a:off x="6238760" y="4366810"/>
            <a:ext cx="840355" cy="777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block</a:t>
            </a:r>
          </a:p>
          <a:p>
            <a:pPr algn="ctr"/>
            <a:r>
              <a:rPr kumimoji="1" lang="en-US" altLang="zh-TW" dirty="0"/>
              <a:t>chain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816694-0ECC-7D98-DBE8-DF46D2AAD85A}"/>
              </a:ext>
            </a:extLst>
          </p:cNvPr>
          <p:cNvSpPr/>
          <p:nvPr/>
        </p:nvSpPr>
        <p:spPr>
          <a:xfrm>
            <a:off x="4068661" y="4366810"/>
            <a:ext cx="948162" cy="777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Cert</a:t>
            </a:r>
          </a:p>
          <a:p>
            <a:pPr algn="ctr"/>
            <a:r>
              <a:rPr kumimoji="1" lang="en-US" altLang="zh-TW" dirty="0"/>
              <a:t>Service</a:t>
            </a:r>
            <a:endParaRPr kumimoji="1"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51037C3-C8E8-8ECD-D28D-1B75AA4E6288}"/>
              </a:ext>
            </a:extLst>
          </p:cNvPr>
          <p:cNvGrpSpPr/>
          <p:nvPr/>
        </p:nvGrpSpPr>
        <p:grpSpPr>
          <a:xfrm>
            <a:off x="4555352" y="5588009"/>
            <a:ext cx="4691981" cy="1222487"/>
            <a:chOff x="3510393" y="3024754"/>
            <a:chExt cx="4068560" cy="1029101"/>
          </a:xfrm>
        </p:grpSpPr>
        <p:pic>
          <p:nvPicPr>
            <p:cNvPr id="14" name="圖形 13" descr="使用者 以實心填滿">
              <a:extLst>
                <a:ext uri="{FF2B5EF4-FFF2-40B4-BE49-F238E27FC236}">
                  <a16:creationId xmlns:a16="http://schemas.microsoft.com/office/drawing/2014/main" id="{B4C1947C-2C87-4733-E138-66E3D7BB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E369E7F-88A1-A71A-AD93-91FD4E7DB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0579F164-303B-5244-40F7-1304F1DD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D411440-4C62-8B3F-2836-6E6F28B2AAA2}"/>
              </a:ext>
            </a:extLst>
          </p:cNvPr>
          <p:cNvCxnSpPr>
            <a:cxnSpLocks/>
          </p:cNvCxnSpPr>
          <p:nvPr/>
        </p:nvCxnSpPr>
        <p:spPr>
          <a:xfrm flipH="1" flipV="1">
            <a:off x="4211273" y="5365412"/>
            <a:ext cx="361661" cy="848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898789F8-5673-84C5-CCB6-11F1C29B7360}"/>
              </a:ext>
            </a:extLst>
          </p:cNvPr>
          <p:cNvCxnSpPr>
            <a:cxnSpLocks/>
          </p:cNvCxnSpPr>
          <p:nvPr/>
        </p:nvCxnSpPr>
        <p:spPr>
          <a:xfrm>
            <a:off x="5132540" y="5168572"/>
            <a:ext cx="2781963" cy="895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4965783-5351-B8B9-2DF2-98DD77B7FBBA}"/>
              </a:ext>
            </a:extLst>
          </p:cNvPr>
          <p:cNvSpPr txBox="1"/>
          <p:nvPr/>
        </p:nvSpPr>
        <p:spPr>
          <a:xfrm>
            <a:off x="1047430" y="4289385"/>
            <a:ext cx="316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</a:t>
            </a:r>
          </a:p>
          <a:p>
            <a:r>
              <a:rPr kumimoji="1" lang="en-US" altLang="zh-TW" dirty="0"/>
              <a:t>Hash(</a:t>
            </a:r>
            <a:r>
              <a:rPr kumimoji="1" lang="en-US" altLang="zh-TW" sz="1400" dirty="0"/>
              <a:t>phone number + email address</a:t>
            </a:r>
            <a:r>
              <a:rPr kumimoji="1" lang="en-US" altLang="zh-TW" dirty="0"/>
              <a:t>), </a:t>
            </a:r>
          </a:p>
          <a:p>
            <a:r>
              <a:rPr kumimoji="1" lang="en-US" altLang="zh-TW" dirty="0"/>
              <a:t>Some user properties</a:t>
            </a:r>
          </a:p>
          <a:p>
            <a:r>
              <a:rPr kumimoji="1" lang="zh-TW" altLang="en-US" dirty="0"/>
              <a:t>簽章伺服器公鑰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FB29B2-A226-30D6-40BD-2D6C952852A4}"/>
              </a:ext>
            </a:extLst>
          </p:cNvPr>
          <p:cNvSpPr txBox="1"/>
          <p:nvPr/>
        </p:nvSpPr>
        <p:spPr>
          <a:xfrm>
            <a:off x="5494477" y="5783753"/>
            <a:ext cx="230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1.UUID, email address</a:t>
            </a:r>
          </a:p>
          <a:p>
            <a:r>
              <a:rPr kumimoji="1" lang="en-US" altLang="zh-TW" sz="1200" dirty="0"/>
              <a:t>1.Phone number,</a:t>
            </a:r>
          </a:p>
          <a:p>
            <a:r>
              <a:rPr kumimoji="1" lang="en-US" altLang="zh-TW" sz="1200" dirty="0"/>
              <a:t>2. UUID</a:t>
            </a:r>
          </a:p>
          <a:p>
            <a:r>
              <a:rPr kumimoji="1" lang="en-US" altLang="zh-TW" sz="1200" dirty="0"/>
              <a:t>2. OTP </a:t>
            </a:r>
          </a:p>
        </p:txBody>
      </p:sp>
    </p:spTree>
    <p:extLst>
      <p:ext uri="{BB962C8B-B14F-4D97-AF65-F5344CB8AC3E}">
        <p14:creationId xmlns:p14="http://schemas.microsoft.com/office/powerpoint/2010/main" val="226959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7279CF9-CB30-CB6E-CB5C-1EEA2CC1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補充</a:t>
            </a:r>
            <a:r>
              <a:rPr lang="en-US" altLang="zh-TW" sz="2800" dirty="0"/>
              <a:t>1:</a:t>
            </a:r>
            <a:r>
              <a:rPr lang="en" altLang="zh-TW" sz="2800" dirty="0"/>
              <a:t> aid center </a:t>
            </a:r>
            <a:r>
              <a:rPr lang="zh-TW" altLang="en-US" sz="2800" dirty="0"/>
              <a:t>自建</a:t>
            </a:r>
            <a:r>
              <a:rPr lang="en-US" altLang="zh-TW" sz="2800" dirty="0"/>
              <a:t> Server</a:t>
            </a:r>
            <a:r>
              <a:rPr lang="zh-TW" altLang="en-US" sz="2800" dirty="0"/>
              <a:t> 法</a:t>
            </a:r>
            <a:endParaRPr lang="en" altLang="zh-TW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7890CFF-10A5-0B70-2A05-F0D1F771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91" y="2928530"/>
            <a:ext cx="10515600" cy="3836686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200" dirty="0"/>
              <a:t>基於學長方案在論文中的補充說明，經過我個人理解與優化（原文寫的較簡略）</a:t>
            </a:r>
            <a:endParaRPr kumimoji="1" lang="en-US" altLang="zh-TW" sz="2200" dirty="0"/>
          </a:p>
          <a:p>
            <a:r>
              <a:rPr kumimoji="1" lang="zh-TW" altLang="en-US" sz="2200" dirty="0"/>
              <a:t>所有的行為都基於公私鑰對使用者來說過於複雜，因此可以自建一個個人自主的身份提供伺服器</a:t>
            </a:r>
            <a:endParaRPr kumimoji="1" lang="en-US" altLang="zh-TW" sz="2200" dirty="0"/>
          </a:p>
          <a:p>
            <a:r>
              <a:rPr kumimoji="1" lang="zh-TW" altLang="en-US" sz="2200" dirty="0"/>
              <a:t>創建</a:t>
            </a:r>
            <a:r>
              <a:rPr kumimoji="1" lang="en-US" altLang="zh-TW" sz="2200" dirty="0"/>
              <a:t> AID </a:t>
            </a:r>
            <a:r>
              <a:rPr kumimoji="1" lang="zh-TW" altLang="en-US" sz="2200" dirty="0"/>
              <a:t>時透過伺服器內的某些個人資料</a:t>
            </a:r>
            <a:r>
              <a:rPr kumimoji="1" lang="en-US" altLang="zh-TW" sz="2200" dirty="0"/>
              <a:t>+</a:t>
            </a:r>
            <a:r>
              <a:rPr kumimoji="1" lang="en-US" altLang="zh-TW" sz="2200" dirty="0" err="1"/>
              <a:t>alias+password</a:t>
            </a:r>
            <a:r>
              <a:rPr kumimoji="1" lang="zh-TW" altLang="en-US" sz="2200" dirty="0"/>
              <a:t>產生雜湊，生成</a:t>
            </a:r>
            <a:r>
              <a:rPr kumimoji="1" lang="en-US" altLang="zh-TW" sz="2200" dirty="0"/>
              <a:t> UUID </a:t>
            </a:r>
            <a:r>
              <a:rPr kumimoji="1" lang="zh-TW" altLang="en-US" sz="2200" dirty="0"/>
              <a:t>與 </a:t>
            </a:r>
            <a:r>
              <a:rPr kumimoji="1" lang="en-US" altLang="zh-TW" sz="2200" dirty="0"/>
              <a:t>Private Key </a:t>
            </a:r>
            <a:r>
              <a:rPr kumimoji="1" lang="zh-TW" altLang="en-US" sz="2200" dirty="0"/>
              <a:t>和 </a:t>
            </a:r>
            <a:r>
              <a:rPr kumimoji="1" lang="en-US" altLang="zh-TW" sz="2200" dirty="0"/>
              <a:t>Public Key</a:t>
            </a:r>
          </a:p>
          <a:p>
            <a:r>
              <a:rPr kumimoji="1" lang="zh-TW" altLang="en-US" sz="2200" dirty="0"/>
              <a:t>之後每次登入不是直接連接服務，而是先連到自建身份提供伺服器後再把</a:t>
            </a:r>
            <a:r>
              <a:rPr kumimoji="1" lang="en-US" altLang="zh-TW" sz="2200" dirty="0"/>
              <a:t> UUID </a:t>
            </a:r>
            <a:r>
              <a:rPr kumimoji="1" lang="zh-TW" altLang="en-US" sz="2200" dirty="0"/>
              <a:t>與</a:t>
            </a:r>
            <a:r>
              <a:rPr kumimoji="1" lang="en-US" altLang="zh-TW" sz="2200" dirty="0"/>
              <a:t> Signature </a:t>
            </a:r>
            <a:r>
              <a:rPr kumimoji="1" lang="zh-TW" altLang="en-US" sz="2200" dirty="0"/>
              <a:t>帶到</a:t>
            </a:r>
            <a:r>
              <a:rPr kumimoji="1" lang="en-US" altLang="zh-TW" sz="2200" dirty="0"/>
              <a:t> Website</a:t>
            </a:r>
          </a:p>
          <a:p>
            <a:r>
              <a:rPr kumimoji="1" lang="zh-TW" altLang="en-US" sz="2200" dirty="0"/>
              <a:t>因為用個人資料做隨機值，即使個人</a:t>
            </a:r>
            <a:r>
              <a:rPr kumimoji="1" lang="en-US" altLang="zh-TW" sz="2200" dirty="0"/>
              <a:t> server </a:t>
            </a:r>
            <a:r>
              <a:rPr kumimoji="1" lang="zh-TW" altLang="en-US" sz="2200" dirty="0"/>
              <a:t>壞了，還是可以用</a:t>
            </a:r>
            <a:r>
              <a:rPr kumimoji="1" lang="en-US" altLang="zh-TW" sz="2200" dirty="0" err="1"/>
              <a:t>alias+password</a:t>
            </a:r>
            <a:r>
              <a:rPr kumimoji="1" lang="zh-TW" altLang="en-US" sz="2200" dirty="0"/>
              <a:t> 就回來</a:t>
            </a:r>
            <a:endParaRPr kumimoji="1" lang="en-US" altLang="zh-TW" sz="2200" dirty="0"/>
          </a:p>
          <a:p>
            <a:r>
              <a:rPr kumimoji="1" lang="zh-TW" altLang="en-US" sz="2200" dirty="0">
                <a:solidFill>
                  <a:srgbClr val="FF0000"/>
                </a:solidFill>
              </a:rPr>
              <a:t>本質上也是很好的作法，但我感覺可能當時</a:t>
            </a:r>
            <a:r>
              <a:rPr kumimoji="1" lang="en-US" altLang="zh-TW" sz="2200" dirty="0">
                <a:solidFill>
                  <a:srgbClr val="FF0000"/>
                </a:solidFill>
              </a:rPr>
              <a:t> MFA </a:t>
            </a:r>
            <a:r>
              <a:rPr kumimoji="1" lang="zh-TW" altLang="en-US" sz="2200" dirty="0">
                <a:solidFill>
                  <a:srgbClr val="FF0000"/>
                </a:solidFill>
              </a:rPr>
              <a:t>還不成熟，</a:t>
            </a:r>
            <a:r>
              <a:rPr kumimoji="1" lang="en-US" altLang="zh-TW" sz="2200" dirty="0">
                <a:solidFill>
                  <a:srgbClr val="FF0000"/>
                </a:solidFill>
              </a:rPr>
              <a:t>MFA </a:t>
            </a:r>
            <a:r>
              <a:rPr kumimoji="1" lang="zh-TW" altLang="en-US" sz="2200" dirty="0">
                <a:solidFill>
                  <a:srgbClr val="FF0000"/>
                </a:solidFill>
              </a:rPr>
              <a:t>我覺得更好，畢竟要求每個使用者運帷自己的</a:t>
            </a:r>
            <a:r>
              <a:rPr kumimoji="1" lang="en-US" altLang="zh-TW" sz="2200" dirty="0">
                <a:solidFill>
                  <a:srgbClr val="FF0000"/>
                </a:solidFill>
              </a:rPr>
              <a:t>server</a:t>
            </a:r>
            <a:r>
              <a:rPr kumimoji="1" lang="zh-TW" altLang="en-US" sz="2200" dirty="0">
                <a:solidFill>
                  <a:srgbClr val="FF0000"/>
                </a:solidFill>
              </a:rPr>
              <a:t>可能不太容易</a:t>
            </a:r>
            <a:endParaRPr kumimoji="1" lang="en-US" altLang="zh-TW" sz="2200" dirty="0">
              <a:solidFill>
                <a:srgbClr val="FF00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3C1C589-66E8-1C8D-1BE4-8A7AE089435A}"/>
              </a:ext>
            </a:extLst>
          </p:cNvPr>
          <p:cNvGrpSpPr/>
          <p:nvPr/>
        </p:nvGrpSpPr>
        <p:grpSpPr>
          <a:xfrm>
            <a:off x="5518081" y="92784"/>
            <a:ext cx="6171279" cy="2572915"/>
            <a:chOff x="2154930" y="2655734"/>
            <a:chExt cx="9336818" cy="3700616"/>
          </a:xfrm>
        </p:grpSpPr>
        <p:pic>
          <p:nvPicPr>
            <p:cNvPr id="7" name="圖形 6" descr="使用者 以實心填滿">
              <a:extLst>
                <a:ext uri="{FF2B5EF4-FFF2-40B4-BE49-F238E27FC236}">
                  <a16:creationId xmlns:a16="http://schemas.microsoft.com/office/drawing/2014/main" id="{E2AF439C-3DD2-9708-B70E-B5DB9685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6629" y="4699417"/>
              <a:ext cx="1313688" cy="147754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A8F996A-68B7-59CE-4937-89506C107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655734"/>
              <a:ext cx="1358628" cy="1230988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975569E-7F45-1A45-236B-B578E85D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4007" y="4467625"/>
              <a:ext cx="1804447" cy="1804447"/>
            </a:xfrm>
            <a:prstGeom prst="rect">
              <a:avLst/>
            </a:prstGeom>
          </p:spPr>
        </p:pic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EEBA42F4-C56F-3E93-5180-205096662431}"/>
                </a:ext>
              </a:extLst>
            </p:cNvPr>
            <p:cNvSpPr/>
            <p:nvPr/>
          </p:nvSpPr>
          <p:spPr>
            <a:xfrm>
              <a:off x="4224901" y="5304713"/>
              <a:ext cx="4837176" cy="266954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F2DE18-D143-9676-4CA6-DED63EFC2A0A}"/>
                </a:ext>
              </a:extLst>
            </p:cNvPr>
            <p:cNvSpPr txBox="1"/>
            <p:nvPr/>
          </p:nvSpPr>
          <p:spPr>
            <a:xfrm>
              <a:off x="2826629" y="5987018"/>
              <a:ext cx="1343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Local Device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7E9C0DB-339D-3688-08AC-CC74A80568DB}"/>
                </a:ext>
              </a:extLst>
            </p:cNvPr>
            <p:cNvSpPr txBox="1"/>
            <p:nvPr/>
          </p:nvSpPr>
          <p:spPr>
            <a:xfrm>
              <a:off x="9294087" y="5827872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Website</a:t>
              </a:r>
              <a:endParaRPr kumimoji="1"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2BE019-3330-4F67-6014-D209F0483812}"/>
                </a:ext>
              </a:extLst>
            </p:cNvPr>
            <p:cNvSpPr txBox="1"/>
            <p:nvPr/>
          </p:nvSpPr>
          <p:spPr>
            <a:xfrm>
              <a:off x="6329302" y="4886554"/>
              <a:ext cx="745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2. AID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9D69AD5-8708-6600-B840-226B26631C3B}"/>
                </a:ext>
              </a:extLst>
            </p:cNvPr>
            <p:cNvSpPr txBox="1"/>
            <p:nvPr/>
          </p:nvSpPr>
          <p:spPr>
            <a:xfrm>
              <a:off x="5727343" y="5426996"/>
              <a:ext cx="1949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2. Digital Signature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85233EB-41E7-8D0A-4145-4ADC6D0FC413}"/>
                </a:ext>
              </a:extLst>
            </p:cNvPr>
            <p:cNvSpPr txBox="1"/>
            <p:nvPr/>
          </p:nvSpPr>
          <p:spPr>
            <a:xfrm>
              <a:off x="6188358" y="3836993"/>
              <a:ext cx="117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Aid Center</a:t>
              </a:r>
              <a:endParaRPr kumimoji="1" lang="zh-TW" altLang="en-US" dirty="0"/>
            </a:p>
          </p:txBody>
        </p:sp>
        <p:sp>
          <p:nvSpPr>
            <p:cNvPr id="16" name="向右箭號 15">
              <a:extLst>
                <a:ext uri="{FF2B5EF4-FFF2-40B4-BE49-F238E27FC236}">
                  <a16:creationId xmlns:a16="http://schemas.microsoft.com/office/drawing/2014/main" id="{725745D5-C912-0026-EAB0-5CB8895C3C06}"/>
                </a:ext>
              </a:extLst>
            </p:cNvPr>
            <p:cNvSpPr/>
            <p:nvPr/>
          </p:nvSpPr>
          <p:spPr>
            <a:xfrm rot="19984919">
              <a:off x="3755598" y="4314069"/>
              <a:ext cx="2599016" cy="26695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向右箭號 16">
              <a:extLst>
                <a:ext uri="{FF2B5EF4-FFF2-40B4-BE49-F238E27FC236}">
                  <a16:creationId xmlns:a16="http://schemas.microsoft.com/office/drawing/2014/main" id="{3AFCA9C2-3002-DAA0-448E-CD4B68A9EE88}"/>
                </a:ext>
              </a:extLst>
            </p:cNvPr>
            <p:cNvSpPr/>
            <p:nvPr/>
          </p:nvSpPr>
          <p:spPr>
            <a:xfrm rot="2025598">
              <a:off x="7367680" y="3870800"/>
              <a:ext cx="1865816" cy="29323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B5223F5-6F7E-62A2-F075-06611D760B0D}"/>
                </a:ext>
              </a:extLst>
            </p:cNvPr>
            <p:cNvSpPr txBox="1"/>
            <p:nvPr/>
          </p:nvSpPr>
          <p:spPr>
            <a:xfrm>
              <a:off x="8369418" y="3635988"/>
              <a:ext cx="31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3. Public key (Searched by AID) </a:t>
              </a:r>
              <a:endParaRPr kumimoji="1" lang="zh-TW" altLang="en-US" dirty="0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B7C9524-55FC-84C9-3A1B-7817737190BB}"/>
                </a:ext>
              </a:extLst>
            </p:cNvPr>
            <p:cNvCxnSpPr/>
            <p:nvPr/>
          </p:nvCxnSpPr>
          <p:spPr>
            <a:xfrm>
              <a:off x="2154930" y="5571667"/>
              <a:ext cx="621792" cy="0"/>
            </a:xfrm>
            <a:prstGeom prst="line">
              <a:avLst/>
            </a:prstGeom>
            <a:ln w="2222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015A1D0-27A4-8D57-D288-A2BBF68056A3}"/>
                </a:ext>
              </a:extLst>
            </p:cNvPr>
            <p:cNvSpPr txBox="1"/>
            <p:nvPr/>
          </p:nvSpPr>
          <p:spPr>
            <a:xfrm>
              <a:off x="2747943" y="3759299"/>
              <a:ext cx="1942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1. Public key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&amp; AID</a:t>
              </a:r>
              <a:endParaRPr kumimoji="1" lang="zh-TW" altLang="en-US" dirty="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A895343F-2587-8FD2-5A27-85AAD641B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295" y="1574612"/>
            <a:ext cx="849455" cy="87500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EDBAAC4-99F3-F47A-7CEC-7738108A260E}"/>
              </a:ext>
            </a:extLst>
          </p:cNvPr>
          <p:cNvSpPr txBox="1"/>
          <p:nvPr/>
        </p:nvSpPr>
        <p:spPr>
          <a:xfrm>
            <a:off x="4030492" y="2449618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Personal server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45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0C71-4655-5715-B62A-C1F07D4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補充</a:t>
            </a:r>
            <a:r>
              <a:rPr lang="en-US" altLang="zh-TW" sz="2800" dirty="0"/>
              <a:t>2:</a:t>
            </a:r>
            <a:r>
              <a:rPr lang="en" altLang="zh-TW" sz="2800" dirty="0"/>
              <a:t> aid center </a:t>
            </a:r>
            <a:r>
              <a:rPr lang="zh-TW" altLang="en-US" sz="2800" dirty="0"/>
              <a:t>的詳細計算</a:t>
            </a:r>
            <a:endParaRPr lang="en" altLang="zh-TW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D9A3C-BB77-7C6B-9589-1E15726F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26" y="2157399"/>
            <a:ext cx="10515600" cy="4611207"/>
          </a:xfrm>
        </p:spPr>
        <p:txBody>
          <a:bodyPr>
            <a:normAutofit fontScale="70000" lnSpcReduction="20000"/>
          </a:bodyPr>
          <a:lstStyle/>
          <a:p>
            <a:r>
              <a:rPr kumimoji="1" lang="zh-TW" altLang="en-US" dirty="0"/>
              <a:t>最早學長的方案</a:t>
            </a:r>
            <a:endParaRPr kumimoji="1" lang="en-US" altLang="zh-TW" dirty="0"/>
          </a:p>
          <a:p>
            <a:r>
              <a:rPr kumimoji="1" lang="zh-TW" altLang="en-US" dirty="0"/>
              <a:t>除了</a:t>
            </a:r>
            <a:r>
              <a:rPr kumimoji="1" lang="en-US" altLang="zh-TW" dirty="0"/>
              <a:t> UUID </a:t>
            </a:r>
            <a:r>
              <a:rPr kumimoji="1" lang="zh-TW" altLang="en-US" dirty="0"/>
              <a:t>還產生公私鑰</a:t>
            </a:r>
            <a:endParaRPr kumimoji="1" lang="en-US" altLang="zh-TW" dirty="0"/>
          </a:p>
          <a:p>
            <a:r>
              <a:rPr kumimoji="1" lang="zh-TW" altLang="en-US" dirty="0"/>
              <a:t>把公鑰與</a:t>
            </a:r>
            <a:r>
              <a:rPr kumimoji="1" lang="en-US" altLang="zh-TW" dirty="0"/>
              <a:t>UUID</a:t>
            </a:r>
            <a:r>
              <a:rPr kumimoji="1" lang="zh-TW" altLang="en-US" dirty="0"/>
              <a:t>傳入</a:t>
            </a:r>
            <a:r>
              <a:rPr kumimoji="1" lang="en-US" altLang="zh-TW" dirty="0"/>
              <a:t> Aid Center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, </a:t>
            </a:r>
            <a:r>
              <a:rPr kumimoji="1" lang="zh-TW" altLang="en-US" dirty="0"/>
              <a:t>因此可以用對應 </a:t>
            </a:r>
            <a:r>
              <a:rPr kumimoji="1" lang="en-US" altLang="zh-TW" dirty="0" err="1"/>
              <a:t>uuid</a:t>
            </a:r>
            <a:r>
              <a:rPr kumimoji="1" lang="en-US" altLang="zh-TW" dirty="0"/>
              <a:t> </a:t>
            </a:r>
            <a:r>
              <a:rPr kumimoji="1" lang="zh-TW" altLang="en-US" dirty="0"/>
              <a:t>讀取 </a:t>
            </a:r>
            <a:r>
              <a:rPr kumimoji="1" lang="en-US" altLang="zh-TW" dirty="0"/>
              <a:t>public key </a:t>
            </a:r>
            <a:r>
              <a:rPr kumimoji="1" lang="zh-TW" altLang="en-US" dirty="0"/>
              <a:t>與</a:t>
            </a:r>
            <a:r>
              <a:rPr kumimoji="1" lang="zh-TW" altLang="en-US" dirty="0">
                <a:solidFill>
                  <a:srgbClr val="FF0000"/>
                </a:solidFill>
              </a:rPr>
              <a:t>用戶上傳的公開</a:t>
            </a:r>
            <a:r>
              <a:rPr kumimoji="1" lang="en-US" altLang="zh-TW" dirty="0">
                <a:solidFill>
                  <a:srgbClr val="FF0000"/>
                </a:solidFill>
              </a:rPr>
              <a:t> user profile(</a:t>
            </a:r>
            <a:r>
              <a:rPr kumimoji="1" lang="zh-TW" altLang="en-US" dirty="0">
                <a:solidFill>
                  <a:srgbClr val="FF0000"/>
                </a:solidFill>
              </a:rPr>
              <a:t>實名制需求</a:t>
            </a:r>
            <a:r>
              <a:rPr kumimoji="1"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kumimoji="1" lang="zh-TW" altLang="en-US" dirty="0"/>
              <a:t>用舉例描述認證過程</a:t>
            </a:r>
            <a:r>
              <a:rPr kumimoji="1" lang="en-US" altLang="zh-TW" dirty="0"/>
              <a:t>(</a:t>
            </a:r>
            <a:r>
              <a:rPr kumimoji="1" lang="zh-TW" altLang="en-US" dirty="0"/>
              <a:t>過程加入我的理解</a:t>
            </a:r>
            <a:r>
              <a:rPr kumimoji="1" lang="en-US" altLang="zh-TW" dirty="0"/>
              <a:t>): </a:t>
            </a:r>
          </a:p>
          <a:p>
            <a:pPr lvl="1"/>
            <a:r>
              <a:rPr kumimoji="1" lang="zh-TW" altLang="en-US" dirty="0"/>
              <a:t>假設當時時間為</a:t>
            </a:r>
            <a:r>
              <a:rPr kumimoji="1" lang="en-US" altLang="zh-TW" dirty="0"/>
              <a:t>: 2019/2/10-15:20</a:t>
            </a:r>
          </a:p>
          <a:p>
            <a:pPr lvl="1"/>
            <a:r>
              <a:rPr kumimoji="1" lang="zh-TW" altLang="en-US" dirty="0"/>
              <a:t>假設使用者</a:t>
            </a:r>
            <a:r>
              <a:rPr kumimoji="1" lang="en-US" altLang="zh-TW" dirty="0"/>
              <a:t>UUID</a:t>
            </a:r>
            <a:r>
              <a:rPr kumimoji="1" lang="zh-TW" altLang="en-US" dirty="0"/>
              <a:t>為</a:t>
            </a:r>
            <a:r>
              <a:rPr kumimoji="1" lang="en-US" altLang="zh-TW" dirty="0"/>
              <a:t>: 1234</a:t>
            </a:r>
          </a:p>
          <a:p>
            <a:pPr lvl="1"/>
            <a:r>
              <a:rPr kumimoji="1" lang="zh-TW" altLang="en-US" dirty="0"/>
              <a:t>假設連接字串後</a:t>
            </a:r>
            <a:r>
              <a:rPr kumimoji="1" lang="en-US" altLang="zh-TW" dirty="0"/>
              <a:t>Hash: Sha256(2019/2/10-15:20-1234) =</a:t>
            </a:r>
            <a:r>
              <a:rPr kumimoji="1" lang="zh-TW" altLang="en-US" dirty="0"/>
              <a:t> </a:t>
            </a:r>
            <a:r>
              <a:rPr kumimoji="1" lang="en-US" altLang="zh-TW" dirty="0"/>
              <a:t>55688</a:t>
            </a:r>
          </a:p>
          <a:p>
            <a:pPr lvl="1"/>
            <a:r>
              <a:rPr kumimoji="1" lang="zh-TW" altLang="en-US" sz="2400" dirty="0"/>
              <a:t>假設使用私鑰加密</a:t>
            </a:r>
            <a:r>
              <a:rPr kumimoji="1" lang="en-US" altLang="zh-TW" sz="2400" dirty="0"/>
              <a:t>: RSA(</a:t>
            </a:r>
            <a:r>
              <a:rPr kumimoji="1" lang="en-US" altLang="zh-TW" dirty="0"/>
              <a:t>55688</a:t>
            </a:r>
            <a:r>
              <a:rPr kumimoji="1" lang="en-US" altLang="zh-TW" sz="2400" dirty="0"/>
              <a:t>) = 22556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使用者傳出</a:t>
            </a:r>
            <a:r>
              <a:rPr kumimoji="1" lang="en-US" altLang="zh-TW" dirty="0"/>
              <a:t>: 2019/2/10-15:20-1234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</a:t>
            </a:r>
            <a:r>
              <a:rPr kumimoji="1" lang="en-US" altLang="zh-TW" sz="2400" dirty="0"/>
              <a:t>22556</a:t>
            </a:r>
          </a:p>
          <a:p>
            <a:pPr lvl="1"/>
            <a:r>
              <a:rPr kumimoji="1" lang="zh-TW" altLang="en-US" dirty="0"/>
              <a:t>服務接受，如果時間太久遠直接拒絕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服務按照</a:t>
            </a:r>
            <a:r>
              <a:rPr kumimoji="1" lang="en-US" altLang="zh-TW" dirty="0"/>
              <a:t>UUID</a:t>
            </a:r>
            <a:r>
              <a:rPr kumimoji="1" lang="zh-TW" altLang="en-US" dirty="0"/>
              <a:t>查詢</a:t>
            </a:r>
            <a:r>
              <a:rPr kumimoji="1" lang="en-US" altLang="zh-TW" dirty="0"/>
              <a:t>Aid Center</a:t>
            </a:r>
            <a:r>
              <a:rPr kumimoji="1" lang="zh-TW" altLang="en-US" dirty="0"/>
              <a:t>得知公鑰為</a:t>
            </a:r>
            <a:r>
              <a:rPr kumimoji="1" lang="en-US" altLang="zh-TW" dirty="0"/>
              <a:t> IRSA</a:t>
            </a:r>
          </a:p>
          <a:p>
            <a:pPr lvl="1"/>
            <a:r>
              <a:rPr kumimoji="1" lang="zh-TW" altLang="en-US" dirty="0"/>
              <a:t>利用</a:t>
            </a:r>
            <a:r>
              <a:rPr kumimoji="1" lang="en-US" altLang="zh-TW" dirty="0"/>
              <a:t> IRSA(22556) = 55688</a:t>
            </a:r>
          </a:p>
          <a:p>
            <a:pPr lvl="1"/>
            <a:r>
              <a:rPr kumimoji="1" lang="zh-TW" altLang="en-US" dirty="0"/>
              <a:t>使用</a:t>
            </a:r>
            <a:r>
              <a:rPr kumimoji="1" lang="en-US" altLang="zh-TW" dirty="0"/>
              <a:t> Hash </a:t>
            </a:r>
            <a:r>
              <a:rPr kumimoji="1" lang="zh-TW" altLang="en-US" dirty="0"/>
              <a:t>確認</a:t>
            </a:r>
            <a:r>
              <a:rPr kumimoji="1" lang="en-US" altLang="zh-TW" dirty="0"/>
              <a:t>: Sha256(2019/2/10-15:20-1234) = 55688 , </a:t>
            </a:r>
            <a:r>
              <a:rPr kumimoji="1" lang="zh-TW" altLang="en-US" dirty="0"/>
              <a:t>允許使用者登入</a:t>
            </a:r>
            <a:endParaRPr kumimoji="1" lang="en-US" altLang="zh-TW" dirty="0"/>
          </a:p>
          <a:p>
            <a:r>
              <a:rPr kumimoji="1" lang="zh-TW" altLang="en-US" dirty="0"/>
              <a:t>最終用數學說明</a:t>
            </a:r>
            <a:r>
              <a:rPr kumimoji="1" lang="en-US" altLang="zh-TW" dirty="0"/>
              <a:t>: </a:t>
            </a:r>
          </a:p>
          <a:p>
            <a:pPr lvl="1"/>
            <a:r>
              <a:rPr kumimoji="1" lang="en-US" altLang="zh-TW" dirty="0"/>
              <a:t>Data = </a:t>
            </a:r>
            <a:r>
              <a:rPr kumimoji="1" lang="en-US" altLang="zh-TW" dirty="0" err="1"/>
              <a:t>uuid</a:t>
            </a:r>
            <a:r>
              <a:rPr kumimoji="1" lang="en-US" altLang="zh-TW" dirty="0"/>
              <a:t> + metadata + timestamp</a:t>
            </a:r>
            <a:endParaRPr kumimoji="1" lang="en-US" altLang="zh-TW" b="1" dirty="0"/>
          </a:p>
          <a:p>
            <a:pPr lvl="1"/>
            <a:r>
              <a:rPr kumimoji="1" lang="en-US" altLang="zh-TW" b="1" dirty="0"/>
              <a:t>Send =&gt; </a:t>
            </a:r>
            <a:r>
              <a:rPr kumimoji="1" lang="en-US" altLang="zh-TW" dirty="0"/>
              <a:t>encrypt(hash(data)) + data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D839364-F7B8-EFC0-4525-0EDF060EB724}"/>
              </a:ext>
            </a:extLst>
          </p:cNvPr>
          <p:cNvGrpSpPr/>
          <p:nvPr/>
        </p:nvGrpSpPr>
        <p:grpSpPr>
          <a:xfrm>
            <a:off x="4303552" y="92785"/>
            <a:ext cx="6874079" cy="2572915"/>
            <a:chOff x="1091631" y="2655734"/>
            <a:chExt cx="10400117" cy="3700616"/>
          </a:xfrm>
        </p:grpSpPr>
        <p:pic>
          <p:nvPicPr>
            <p:cNvPr id="5" name="圖形 4" descr="使用者 以實心填滿">
              <a:extLst>
                <a:ext uri="{FF2B5EF4-FFF2-40B4-BE49-F238E27FC236}">
                  <a16:creationId xmlns:a16="http://schemas.microsoft.com/office/drawing/2014/main" id="{D3D8C061-DBA8-C690-38AE-851D51813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6629" y="4699417"/>
              <a:ext cx="1313688" cy="147754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65B55D-08C3-0DA0-0438-DA98EED3D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655734"/>
              <a:ext cx="1358628" cy="123098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60A7954-7E7F-D8B7-D9F0-C8DA42B9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4007" y="4467625"/>
              <a:ext cx="1804447" cy="1804447"/>
            </a:xfrm>
            <a:prstGeom prst="rect">
              <a:avLst/>
            </a:prstGeom>
          </p:spPr>
        </p:pic>
        <p:sp>
          <p:nvSpPr>
            <p:cNvPr id="8" name="向右箭號 7">
              <a:extLst>
                <a:ext uri="{FF2B5EF4-FFF2-40B4-BE49-F238E27FC236}">
                  <a16:creationId xmlns:a16="http://schemas.microsoft.com/office/drawing/2014/main" id="{2CEBC41E-415E-9021-6836-445EECFC3824}"/>
                </a:ext>
              </a:extLst>
            </p:cNvPr>
            <p:cNvSpPr/>
            <p:nvPr/>
          </p:nvSpPr>
          <p:spPr>
            <a:xfrm>
              <a:off x="4224901" y="5304713"/>
              <a:ext cx="4837176" cy="266954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24FE8D6-BA1A-47FB-1B83-EDC76B76D084}"/>
                </a:ext>
              </a:extLst>
            </p:cNvPr>
            <p:cNvSpPr txBox="1"/>
            <p:nvPr/>
          </p:nvSpPr>
          <p:spPr>
            <a:xfrm>
              <a:off x="2826629" y="5987018"/>
              <a:ext cx="1343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Local Device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76AF3DB-D996-6D42-9EC9-35002A83515F}"/>
                </a:ext>
              </a:extLst>
            </p:cNvPr>
            <p:cNvSpPr txBox="1"/>
            <p:nvPr/>
          </p:nvSpPr>
          <p:spPr>
            <a:xfrm>
              <a:off x="9294087" y="5827872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Website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AA4C74B-0FBF-D039-625A-EA6C79D25CDA}"/>
                </a:ext>
              </a:extLst>
            </p:cNvPr>
            <p:cNvSpPr txBox="1"/>
            <p:nvPr/>
          </p:nvSpPr>
          <p:spPr>
            <a:xfrm>
              <a:off x="6329302" y="4886554"/>
              <a:ext cx="745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2. AID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92E28C6-0C41-D62C-17CA-90613B358A7E}"/>
                </a:ext>
              </a:extLst>
            </p:cNvPr>
            <p:cNvSpPr txBox="1"/>
            <p:nvPr/>
          </p:nvSpPr>
          <p:spPr>
            <a:xfrm>
              <a:off x="5727343" y="5426996"/>
              <a:ext cx="1949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2. Digital Signature</a:t>
              </a:r>
              <a:endParaRPr kumimoji="1"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2EAF3E0-B3C6-A8D6-2DD4-F0A0B6E97994}"/>
                </a:ext>
              </a:extLst>
            </p:cNvPr>
            <p:cNvSpPr txBox="1"/>
            <p:nvPr/>
          </p:nvSpPr>
          <p:spPr>
            <a:xfrm>
              <a:off x="6188358" y="3836993"/>
              <a:ext cx="117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Aid Center</a:t>
              </a:r>
              <a:endParaRPr kumimoji="1" lang="zh-TW" altLang="en-US" dirty="0"/>
            </a:p>
          </p:txBody>
        </p:sp>
        <p:sp>
          <p:nvSpPr>
            <p:cNvPr id="18" name="向右箭號 17">
              <a:extLst>
                <a:ext uri="{FF2B5EF4-FFF2-40B4-BE49-F238E27FC236}">
                  <a16:creationId xmlns:a16="http://schemas.microsoft.com/office/drawing/2014/main" id="{09CD997D-42D7-4150-EEAB-7A09B6596698}"/>
                </a:ext>
              </a:extLst>
            </p:cNvPr>
            <p:cNvSpPr/>
            <p:nvPr/>
          </p:nvSpPr>
          <p:spPr>
            <a:xfrm rot="19984919">
              <a:off x="3755598" y="4314069"/>
              <a:ext cx="2599016" cy="26695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向右箭號 18">
              <a:extLst>
                <a:ext uri="{FF2B5EF4-FFF2-40B4-BE49-F238E27FC236}">
                  <a16:creationId xmlns:a16="http://schemas.microsoft.com/office/drawing/2014/main" id="{3DEC20A8-54BA-45A0-7C26-26E914EF67E7}"/>
                </a:ext>
              </a:extLst>
            </p:cNvPr>
            <p:cNvSpPr/>
            <p:nvPr/>
          </p:nvSpPr>
          <p:spPr>
            <a:xfrm rot="2025598">
              <a:off x="7367680" y="3870800"/>
              <a:ext cx="1865816" cy="29323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54BA747-B3E2-CA5D-C739-70E639A4855A}"/>
                </a:ext>
              </a:extLst>
            </p:cNvPr>
            <p:cNvSpPr txBox="1"/>
            <p:nvPr/>
          </p:nvSpPr>
          <p:spPr>
            <a:xfrm>
              <a:off x="8369418" y="3635988"/>
              <a:ext cx="31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3. Public key (Searched by AID) </a:t>
              </a:r>
              <a:endParaRPr kumimoji="1" lang="zh-TW" altLang="en-US" dirty="0"/>
            </a:p>
          </p:txBody>
        </p:sp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C22466F1-C012-2149-8909-BBA9549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631" y="4934657"/>
              <a:ext cx="1063299" cy="1188445"/>
            </a:xfrm>
            <a:prstGeom prst="rect">
              <a:avLst/>
            </a:prstGeom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EA1B558-E40E-5EBC-F4FF-CCB753C90BDB}"/>
                </a:ext>
              </a:extLst>
            </p:cNvPr>
            <p:cNvCxnSpPr/>
            <p:nvPr/>
          </p:nvCxnSpPr>
          <p:spPr>
            <a:xfrm>
              <a:off x="2154930" y="5571667"/>
              <a:ext cx="621792" cy="0"/>
            </a:xfrm>
            <a:prstGeom prst="line">
              <a:avLst/>
            </a:prstGeom>
            <a:ln w="2222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1A38B3F-3771-CC8D-B654-946C7A807838}"/>
                </a:ext>
              </a:extLst>
            </p:cNvPr>
            <p:cNvSpPr txBox="1"/>
            <p:nvPr/>
          </p:nvSpPr>
          <p:spPr>
            <a:xfrm>
              <a:off x="2747943" y="3759299"/>
              <a:ext cx="1942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1. Public key</a:t>
              </a:r>
              <a:r>
                <a:rPr kumimoji="1" lang="zh-TW" altLang="en-US" dirty="0"/>
                <a:t> </a:t>
              </a:r>
              <a:r>
                <a:rPr kumimoji="1" lang="en-US" altLang="zh-TW" dirty="0"/>
                <a:t>&amp; AID</a:t>
              </a:r>
              <a:endParaRPr kumimoji="1" lang="zh-TW" altLang="en-US" dirty="0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D79AE8A-9F38-C6DD-5D54-B8BE31D428A4}"/>
              </a:ext>
            </a:extLst>
          </p:cNvPr>
          <p:cNvSpPr txBox="1"/>
          <p:nvPr/>
        </p:nvSpPr>
        <p:spPr>
          <a:xfrm>
            <a:off x="6832002" y="4272356"/>
            <a:ext cx="527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FF0000"/>
                </a:solidFill>
              </a:rPr>
              <a:t>問題如下</a:t>
            </a:r>
            <a:endParaRPr kumimoji="1" lang="en-US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1600" dirty="0">
                <a:solidFill>
                  <a:srgbClr val="FF0000"/>
                </a:solidFill>
              </a:rPr>
              <a:t>沒辦法制衡</a:t>
            </a:r>
            <a:r>
              <a:rPr kumimoji="1" lang="en-US" altLang="zh-TW" sz="1600" dirty="0">
                <a:solidFill>
                  <a:srgbClr val="FF0000"/>
                </a:solidFill>
              </a:rPr>
              <a:t> Aid Center, </a:t>
            </a:r>
            <a:r>
              <a:rPr kumimoji="1" lang="zh-TW" altLang="en-US" sz="1600" dirty="0">
                <a:solidFill>
                  <a:srgbClr val="FF0000"/>
                </a:solidFill>
              </a:rPr>
              <a:t>只要</a:t>
            </a:r>
            <a:r>
              <a:rPr kumimoji="1" lang="en-US" altLang="zh-TW" sz="1600" dirty="0">
                <a:solidFill>
                  <a:srgbClr val="FF0000"/>
                </a:solidFill>
              </a:rPr>
              <a:t> Aid Center </a:t>
            </a:r>
            <a:r>
              <a:rPr kumimoji="1" lang="zh-TW" altLang="en-US" sz="1600" dirty="0">
                <a:solidFill>
                  <a:srgbClr val="FF0000"/>
                </a:solidFill>
              </a:rPr>
              <a:t>直接把用戶上傳的</a:t>
            </a:r>
            <a:r>
              <a:rPr kumimoji="1" lang="en-US" altLang="zh-TW" sz="1600" dirty="0">
                <a:solidFill>
                  <a:srgbClr val="FF0000"/>
                </a:solidFill>
              </a:rPr>
              <a:t> public key </a:t>
            </a:r>
            <a:r>
              <a:rPr kumimoji="1" lang="zh-TW" altLang="en-US" sz="1600" dirty="0">
                <a:solidFill>
                  <a:srgbClr val="FF0000"/>
                </a:solidFill>
              </a:rPr>
              <a:t>改掉就可以佔用用戶身份</a:t>
            </a:r>
          </a:p>
        </p:txBody>
      </p:sp>
    </p:spTree>
    <p:extLst>
      <p:ext uri="{BB962C8B-B14F-4D97-AF65-F5344CB8AC3E}">
        <p14:creationId xmlns:p14="http://schemas.microsoft.com/office/powerpoint/2010/main" val="411107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F5BD8-FCA8-B5B3-61F4-A6828A38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Authentication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4A8C6-840A-63CB-3D0E-926FAF37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中文翻譯</a:t>
            </a:r>
            <a:r>
              <a:rPr kumimoji="1" lang="en-US" altLang="zh-TW" dirty="0"/>
              <a:t>: </a:t>
            </a:r>
            <a:r>
              <a:rPr kumimoji="1" lang="zh-TW" altLang="en-US" dirty="0"/>
              <a:t>認證</a:t>
            </a:r>
            <a:r>
              <a:rPr kumimoji="1" lang="en-US" altLang="zh-TW" dirty="0"/>
              <a:t>, </a:t>
            </a:r>
            <a:r>
              <a:rPr kumimoji="1" lang="zh-TW" altLang="en-US" dirty="0"/>
              <a:t>確認身份</a:t>
            </a:r>
            <a:r>
              <a:rPr kumimoji="1" lang="en-US" altLang="zh-TW" dirty="0"/>
              <a:t>, </a:t>
            </a:r>
            <a:r>
              <a:rPr kumimoji="1" lang="zh-TW" altLang="en-US" dirty="0"/>
              <a:t>確認使用者擁有</a:t>
            </a:r>
            <a:r>
              <a:rPr kumimoji="1" lang="en-US" altLang="zh-TW" dirty="0"/>
              <a:t>ID</a:t>
            </a:r>
          </a:p>
          <a:p>
            <a:r>
              <a:rPr kumimoji="1" lang="zh-TW" altLang="en-US" dirty="0"/>
              <a:t>有哪些方法</a:t>
            </a:r>
            <a:r>
              <a:rPr kumimoji="1" lang="en-US" altLang="zh-TW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知識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使用者知道的東西（例如，密碼、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2" tooltip="部分密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部分密碼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3" tooltip="密碼短語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密碼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4" tooltip="個人身分證號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個人識別碼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（</a:t>
            </a:r>
            <a:r>
              <a:rPr lang="en" altLang="zh-TW" b="0" i="0" dirty="0">
                <a:effectLst/>
                <a:latin typeface="Arial" panose="020B0604020202020204" pitchFamily="34" charset="0"/>
              </a:rPr>
              <a:t>PIN</a:t>
            </a:r>
            <a:r>
              <a:rPr lang="zh-TW" altLang="en" b="0" i="0" dirty="0">
                <a:effectLst/>
                <a:latin typeface="Arial" panose="020B0604020202020204" pitchFamily="34" charset="0"/>
              </a:rPr>
              <a:t>）、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5" tooltip="挑戰-回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質詢</a:t>
            </a:r>
            <a:r>
              <a:rPr lang="en-US" altLang="zh-TW" b="0" i="0" strike="noStrike" dirty="0">
                <a:effectLst/>
                <a:latin typeface="Arial" panose="020B0604020202020204" pitchFamily="34" charset="0"/>
                <a:hlinkClick r:id="rId5" tooltip="挑戰-回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5" tooltip="挑戰-回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回應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（使用者必須回答問題或模式）、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6" tooltip="安全問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安全問題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）。</a:t>
            </a:r>
          </a:p>
          <a:p>
            <a:pPr lvl="1">
              <a:buFont typeface="+mj-lt"/>
              <a:buAutoNum type="arabicPeriod"/>
            </a:pPr>
            <a:r>
              <a:rPr lang="zh-TW" altLang="en-US" b="1" i="0" dirty="0">
                <a:effectLst/>
                <a:latin typeface="Arial" panose="020B0604020202020204" pitchFamily="34" charset="0"/>
              </a:rPr>
              <a:t>所有權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：使用者擁有的東西（例如腕帶、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7" tooltip="身分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身分證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8" tooltip="安全令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安全令牌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9" tooltip="微晶片植入物（人類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植入裝置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、內建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10" tooltip="硬體令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硬體令牌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的手機、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11" tooltip="軟體令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軟體令牌或持有軟體令牌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的手機）。</a:t>
            </a:r>
          </a:p>
          <a:p>
            <a:pPr lvl="1">
              <a:buFont typeface="+mj-lt"/>
              <a:buAutoNum type="arabicPeriod"/>
            </a:pPr>
            <a:r>
              <a:rPr lang="zh-TW" altLang="en-US" b="1" i="0" dirty="0">
                <a:effectLst/>
                <a:latin typeface="Arial" panose="020B0604020202020204" pitchFamily="34" charset="0"/>
              </a:rPr>
              <a:t>固有性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：使用者是什麼或所做的事情（例如，指紋、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12" tooltip="視網膜掃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視網膜圖案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en" altLang="zh-TW" b="0" i="0" strike="noStrike" dirty="0">
                <a:effectLst/>
                <a:latin typeface="Arial" panose="020B0604020202020204" pitchFamily="34" charset="0"/>
                <a:hlinkClick r:id="rId13" tooltip="脫氧核糖核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DNA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序列（對於什麼是足夠的有各種定義）、簽名、臉部、聲音、獨特的生物電訊號或其他</a:t>
            </a:r>
            <a:r>
              <a:rPr lang="zh-TW" altLang="en-US" b="0" i="0" strike="noStrike" dirty="0">
                <a:effectLst/>
                <a:latin typeface="Arial" panose="020B0604020202020204" pitchFamily="34" charset="0"/>
                <a:hlinkClick r:id="rId14" tooltip="生物識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生物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辨識標識符）。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0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43128-4CB0-D658-8EDB-23184A5F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991046C-0E89-D0F2-41EB-3C9B99239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10410"/>
              </p:ext>
            </p:extLst>
          </p:nvPr>
        </p:nvGraphicFramePr>
        <p:xfrm>
          <a:off x="59771" y="1945640"/>
          <a:ext cx="120724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729">
                  <a:extLst>
                    <a:ext uri="{9D8B030D-6E8A-4147-A177-3AD203B41FA5}">
                      <a16:colId xmlns:a16="http://schemas.microsoft.com/office/drawing/2014/main" val="965212070"/>
                    </a:ext>
                  </a:extLst>
                </a:gridCol>
                <a:gridCol w="1468074">
                  <a:extLst>
                    <a:ext uri="{9D8B030D-6E8A-4147-A177-3AD203B41FA5}">
                      <a16:colId xmlns:a16="http://schemas.microsoft.com/office/drawing/2014/main" val="2280819511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317657148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2490625864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935523898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1144146721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1022235085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27281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 </a:t>
                      </a:r>
                      <a:r>
                        <a:rPr lang="zh-TW" altLang="en-US" dirty="0"/>
                        <a:t>直接傳</a:t>
                      </a:r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 </a:t>
                      </a:r>
                      <a:r>
                        <a:rPr lang="zh-TW" altLang="en-US" dirty="0"/>
                        <a:t>不自主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 </a:t>
                      </a:r>
                      <a:r>
                        <a:rPr lang="zh-TW" altLang="en-US" dirty="0"/>
                        <a:t>最早的</a:t>
                      </a:r>
                      <a:r>
                        <a:rPr lang="en-US" altLang="zh-TW" dirty="0"/>
                        <a:t>aid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 </a:t>
                      </a:r>
                      <a:r>
                        <a:rPr lang="zh-TW" altLang="en-US" dirty="0"/>
                        <a:t>加區塊鏈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 </a:t>
                      </a:r>
                      <a:r>
                        <a:rPr lang="zh-TW" altLang="en-US" dirty="0"/>
                        <a:t>加</a:t>
                      </a:r>
                      <a:r>
                        <a:rPr lang="en-US" altLang="zh-TW" dirty="0"/>
                        <a:t> MFA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 </a:t>
                      </a:r>
                      <a:r>
                        <a:rPr lang="zh-TW" altLang="en-US" dirty="0"/>
                        <a:t>自簽自主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 </a:t>
                      </a:r>
                      <a:r>
                        <a:rPr lang="zh-TW" altLang="en-US" dirty="0"/>
                        <a:t>自主簽章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7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指出</a:t>
                      </a:r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4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認證</a:t>
                      </a:r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自主性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1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不用其他中心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加入</a:t>
                      </a:r>
                      <a:r>
                        <a:rPr lang="en-US" altLang="zh-TW" dirty="0"/>
                        <a:t>MFA,</a:t>
                      </a:r>
                      <a:r>
                        <a:rPr lang="zh-TW" altLang="en-US" dirty="0"/>
                        <a:t>不限公私鑰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2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MFA</a:t>
                      </a:r>
                      <a:r>
                        <a:rPr lang="zh-TW" altLang="en-US" dirty="0"/>
                        <a:t>資訊的隱私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7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實名認證功能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42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27CAD11-7018-9E4A-4C30-842C06DC1B39}"/>
              </a:ext>
            </a:extLst>
          </p:cNvPr>
          <p:cNvSpPr txBox="1"/>
          <p:nvPr/>
        </p:nvSpPr>
        <p:spPr>
          <a:xfrm>
            <a:off x="5359203" y="57967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後面放每一步的說明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580E41-E050-CE93-3045-9C70D0F99BE0}"/>
              </a:ext>
            </a:extLst>
          </p:cNvPr>
          <p:cNvSpPr txBox="1"/>
          <p:nvPr/>
        </p:nvSpPr>
        <p:spPr>
          <a:xfrm>
            <a:off x="5180528" y="468312"/>
            <a:ext cx="112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最簡單且能認證的</a:t>
            </a:r>
            <a:r>
              <a:rPr kumimoji="1" lang="en-US" altLang="zh-TW" dirty="0">
                <a:solidFill>
                  <a:srgbClr val="FF0000"/>
                </a:solidFill>
              </a:rPr>
              <a:t>, </a:t>
            </a:r>
            <a:r>
              <a:rPr kumimoji="1" lang="zh-TW" altLang="en-US" dirty="0">
                <a:solidFill>
                  <a:srgbClr val="FF0000"/>
                </a:solidFill>
              </a:rPr>
              <a:t>但強迫大家信任</a:t>
            </a:r>
            <a:r>
              <a:rPr kumimoji="1" lang="en-US" altLang="zh-TW" dirty="0">
                <a:solidFill>
                  <a:srgbClr val="FF0000"/>
                </a:solidFill>
              </a:rPr>
              <a:t>aid center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94075F-22A0-6372-2569-23DD43AD4183}"/>
              </a:ext>
            </a:extLst>
          </p:cNvPr>
          <p:cNvSpPr txBox="1"/>
          <p:nvPr/>
        </p:nvSpPr>
        <p:spPr>
          <a:xfrm>
            <a:off x="6636210" y="1010086"/>
            <a:ext cx="112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相對簡單且沒有信任問題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864132-9978-4820-A1E6-370D381102BD}"/>
              </a:ext>
            </a:extLst>
          </p:cNvPr>
          <p:cNvSpPr txBox="1"/>
          <p:nvPr/>
        </p:nvSpPr>
        <p:spPr>
          <a:xfrm>
            <a:off x="8093538" y="1010086"/>
            <a:ext cx="112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有隱私問題，不該用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D952DC-3A73-E678-61BB-64E5DD37E718}"/>
              </a:ext>
            </a:extLst>
          </p:cNvPr>
          <p:cNvSpPr txBox="1"/>
          <p:nvPr/>
        </p:nvSpPr>
        <p:spPr>
          <a:xfrm>
            <a:off x="9412587" y="733087"/>
            <a:ext cx="112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支援</a:t>
            </a:r>
            <a:r>
              <a:rPr kumimoji="1" lang="en-US" altLang="zh-TW" dirty="0">
                <a:solidFill>
                  <a:srgbClr val="FF0000"/>
                </a:solidFill>
              </a:rPr>
              <a:t> MFA </a:t>
            </a:r>
            <a:r>
              <a:rPr kumimoji="1" lang="zh-TW" altLang="en-US" dirty="0">
                <a:solidFill>
                  <a:srgbClr val="FF0000"/>
                </a:solidFill>
              </a:rPr>
              <a:t>，對使用者來說更方便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318644-203B-962B-0787-003327253790}"/>
              </a:ext>
            </a:extLst>
          </p:cNvPr>
          <p:cNvSpPr txBox="1"/>
          <p:nvPr/>
        </p:nvSpPr>
        <p:spPr>
          <a:xfrm>
            <a:off x="10908874" y="-5577"/>
            <a:ext cx="1125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支援外部簽章，喪失一點自主，提供給需要一定管理的場景</a:t>
            </a:r>
          </a:p>
        </p:txBody>
      </p:sp>
    </p:spTree>
    <p:extLst>
      <p:ext uri="{BB962C8B-B14F-4D97-AF65-F5344CB8AC3E}">
        <p14:creationId xmlns:p14="http://schemas.microsoft.com/office/powerpoint/2010/main" val="34697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0C71-4655-5715-B62A-C1F07D4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本質</a:t>
            </a:r>
            <a:r>
              <a:rPr lang="en-US" altLang="zh-TW" dirty="0"/>
              <a:t>: </a:t>
            </a:r>
            <a:r>
              <a:rPr lang="zh-TW" altLang="en-US" dirty="0"/>
              <a:t>告知自己是誰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D9A3C-BB77-7C6B-9589-1E15726F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使用者本地</a:t>
            </a:r>
            <a:r>
              <a:rPr kumimoji="1" lang="en-US" altLang="zh-TW" dirty="0"/>
              <a:t> generate UUID</a:t>
            </a:r>
          </a:p>
          <a:p>
            <a:r>
              <a:rPr kumimoji="1" lang="zh-TW" altLang="en-US" dirty="0"/>
              <a:t>傳遞 </a:t>
            </a:r>
            <a:r>
              <a:rPr kumimoji="1" lang="en-US" altLang="zh-TW" dirty="0"/>
              <a:t>UUID</a:t>
            </a:r>
            <a:r>
              <a:rPr kumimoji="1" lang="zh-TW" altLang="en-US" dirty="0"/>
              <a:t> 給</a:t>
            </a:r>
            <a:r>
              <a:rPr kumimoji="1" lang="en-US" altLang="zh-TW" dirty="0"/>
              <a:t> Service</a:t>
            </a:r>
          </a:p>
          <a:p>
            <a:r>
              <a:rPr kumimoji="1" lang="zh-TW" altLang="en-US" dirty="0">
                <a:solidFill>
                  <a:srgbClr val="FF0000"/>
                </a:solidFill>
              </a:rPr>
              <a:t>使用者說自己是誰就是誰，沒有用知識</a:t>
            </a:r>
            <a:r>
              <a:rPr kumimoji="1" lang="en-US" altLang="zh-TW" dirty="0">
                <a:solidFill>
                  <a:srgbClr val="FF0000"/>
                </a:solidFill>
              </a:rPr>
              <a:t>/</a:t>
            </a:r>
            <a:r>
              <a:rPr kumimoji="1" lang="zh-TW" altLang="en-US" dirty="0">
                <a:solidFill>
                  <a:srgbClr val="FF0000"/>
                </a:solidFill>
              </a:rPr>
              <a:t>所有權</a:t>
            </a:r>
            <a:r>
              <a:rPr kumimoji="1" lang="en-US" altLang="zh-TW" dirty="0">
                <a:solidFill>
                  <a:srgbClr val="FF0000"/>
                </a:solidFill>
              </a:rPr>
              <a:t>/</a:t>
            </a:r>
            <a:r>
              <a:rPr kumimoji="1" lang="zh-TW" altLang="en-US" dirty="0">
                <a:solidFill>
                  <a:srgbClr val="FF0000"/>
                </a:solidFill>
              </a:rPr>
              <a:t>固有性證明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2BCC6EF-A208-4C99-B5BA-758117ECC923}"/>
              </a:ext>
            </a:extLst>
          </p:cNvPr>
          <p:cNvGrpSpPr/>
          <p:nvPr/>
        </p:nvGrpSpPr>
        <p:grpSpPr>
          <a:xfrm>
            <a:off x="2967167" y="4302379"/>
            <a:ext cx="6123441" cy="2190496"/>
            <a:chOff x="3510393" y="3037303"/>
            <a:chExt cx="3249536" cy="1029101"/>
          </a:xfrm>
        </p:grpSpPr>
        <p:pic>
          <p:nvPicPr>
            <p:cNvPr id="11" name="圖形 10" descr="使用者 以實心填滿">
              <a:extLst>
                <a:ext uri="{FF2B5EF4-FFF2-40B4-BE49-F238E27FC236}">
                  <a16:creationId xmlns:a16="http://schemas.microsoft.com/office/drawing/2014/main" id="{BB160C2F-B569-628D-3C0F-4F99C902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5386B5-B6CA-EE26-EB7E-13FB1F92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0828" y="3037303"/>
              <a:ext cx="1029101" cy="1029101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B05AD141-320E-ADE3-652B-8CBD6AFE4A0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C18564-29DD-8F0D-4F6A-C120460684CE}"/>
              </a:ext>
            </a:extLst>
          </p:cNvPr>
          <p:cNvSpPr txBox="1"/>
          <p:nvPr/>
        </p:nvSpPr>
        <p:spPr>
          <a:xfrm>
            <a:off x="3488720" y="428833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C84B90-E36E-0E84-CAC4-5456369AD0D1}"/>
              </a:ext>
            </a:extLst>
          </p:cNvPr>
          <p:cNvSpPr txBox="1"/>
          <p:nvPr/>
        </p:nvSpPr>
        <p:spPr>
          <a:xfrm>
            <a:off x="5390225" y="504013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355F89-FACA-AA28-F8A8-C89E97FF1729}"/>
              </a:ext>
            </a:extLst>
          </p:cNvPr>
          <p:cNvSpPr txBox="1"/>
          <p:nvPr/>
        </p:nvSpPr>
        <p:spPr>
          <a:xfrm>
            <a:off x="7780989" y="394488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82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0C71-4655-5715-B62A-C1F07D4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使用一種方式證明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D9A3C-BB77-7C6B-9589-1E15726F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612"/>
            <a:ext cx="10515600" cy="2332570"/>
          </a:xfrm>
        </p:spPr>
        <p:txBody>
          <a:bodyPr>
            <a:normAutofit fontScale="62500" lnSpcReduction="20000"/>
          </a:bodyPr>
          <a:lstStyle/>
          <a:p>
            <a:r>
              <a:rPr kumimoji="1" lang="zh-TW" altLang="en-US" dirty="0"/>
              <a:t>可以推廣到其他方法，先用私鑰</a:t>
            </a:r>
            <a:r>
              <a:rPr kumimoji="1" lang="zh-TW" altLang="en-US" u="sng" dirty="0"/>
              <a:t>所有權</a:t>
            </a:r>
            <a:r>
              <a:rPr kumimoji="1" lang="zh-TW" altLang="en-US" dirty="0"/>
              <a:t>來證明</a:t>
            </a:r>
            <a:endParaRPr kumimoji="1" lang="en-US" altLang="zh-TW" dirty="0"/>
          </a:p>
          <a:p>
            <a:r>
              <a:rPr kumimoji="1" lang="zh-TW" altLang="en-US" dirty="0"/>
              <a:t>本地生成 </a:t>
            </a:r>
            <a:r>
              <a:rPr kumimoji="1" lang="en-US" altLang="zh-TW" dirty="0"/>
              <a:t>UUID, Private Key, Public Key</a:t>
            </a:r>
          </a:p>
          <a:p>
            <a:r>
              <a:rPr kumimoji="1" lang="en-US" altLang="zh-TW" dirty="0"/>
              <a:t>Service </a:t>
            </a:r>
            <a:r>
              <a:rPr kumimoji="1" lang="zh-TW" altLang="en-US" dirty="0"/>
              <a:t>內存放 </a:t>
            </a:r>
            <a:r>
              <a:rPr kumimoji="1" lang="en-US" altLang="zh-TW" dirty="0"/>
              <a:t>UUID, Public Key</a:t>
            </a:r>
          </a:p>
          <a:p>
            <a:r>
              <a:rPr kumimoji="1" lang="zh-TW" altLang="en-US" dirty="0"/>
              <a:t>本地產生簽名</a:t>
            </a:r>
            <a:r>
              <a:rPr kumimoji="1" lang="en-US" altLang="zh-TW" dirty="0"/>
              <a:t>: </a:t>
            </a:r>
            <a:r>
              <a:rPr kumimoji="1" lang="zh-TW" altLang="en-US" dirty="0"/>
              <a:t>私鑰加密的</a:t>
            </a:r>
            <a:r>
              <a:rPr kumimoji="1" lang="en-US" altLang="zh-TW" dirty="0"/>
              <a:t>(Hash(</a:t>
            </a:r>
            <a:r>
              <a:rPr kumimoji="1" lang="en-US" altLang="zh-TW" dirty="0" err="1"/>
              <a:t>UUID+timestamp</a:t>
            </a:r>
            <a:r>
              <a:rPr kumimoji="1" lang="en-US" altLang="zh-TW" dirty="0"/>
              <a:t>))= signature</a:t>
            </a:r>
          </a:p>
          <a:p>
            <a:r>
              <a:rPr kumimoji="1" lang="zh-TW" altLang="en-US" dirty="0"/>
              <a:t>傳遞</a:t>
            </a:r>
            <a:r>
              <a:rPr kumimoji="1" lang="en-US" altLang="zh-TW" dirty="0"/>
              <a:t> UUID, timestamp, signature </a:t>
            </a:r>
            <a:r>
              <a:rPr kumimoji="1" lang="zh-TW" altLang="en-US" dirty="0"/>
              <a:t>給服務</a:t>
            </a:r>
            <a:endParaRPr kumimoji="1" lang="en-US" altLang="zh-TW" dirty="0"/>
          </a:p>
          <a:p>
            <a:r>
              <a:rPr kumimoji="1" lang="zh-TW" altLang="en-US" dirty="0"/>
              <a:t>服務確認</a:t>
            </a:r>
            <a:r>
              <a:rPr kumimoji="1" lang="en-US" altLang="zh-TW" dirty="0"/>
              <a:t>:</a:t>
            </a:r>
            <a:r>
              <a:rPr kumimoji="1" lang="zh-TW" altLang="en-US" dirty="0"/>
              <a:t>公鑰解密</a:t>
            </a:r>
            <a:r>
              <a:rPr kumimoji="1" lang="en-US" altLang="zh-TW" dirty="0"/>
              <a:t>(signature) = Hash(</a:t>
            </a:r>
            <a:r>
              <a:rPr kumimoji="1" lang="en-US" altLang="zh-TW" dirty="0" err="1"/>
              <a:t>UUID+timestamp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>
                <a:solidFill>
                  <a:srgbClr val="FF0000"/>
                </a:solidFill>
              </a:rPr>
              <a:t>自主身份不希望登入時由目標伺服器掌握登入的權利，因此接著把公鑰移出去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2BCC6EF-A208-4C99-B5BA-758117ECC923}"/>
              </a:ext>
            </a:extLst>
          </p:cNvPr>
          <p:cNvGrpSpPr/>
          <p:nvPr/>
        </p:nvGrpSpPr>
        <p:grpSpPr>
          <a:xfrm>
            <a:off x="2447050" y="4302379"/>
            <a:ext cx="7666813" cy="2190496"/>
            <a:chOff x="3510393" y="3024754"/>
            <a:chExt cx="4068560" cy="1029101"/>
          </a:xfrm>
        </p:grpSpPr>
        <p:pic>
          <p:nvPicPr>
            <p:cNvPr id="11" name="圖形 10" descr="使用者 以實心填滿">
              <a:extLst>
                <a:ext uri="{FF2B5EF4-FFF2-40B4-BE49-F238E27FC236}">
                  <a16:creationId xmlns:a16="http://schemas.microsoft.com/office/drawing/2014/main" id="{BB160C2F-B569-628D-3C0F-4F99C902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5386B5-B6CA-EE26-EB7E-13FB1F92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B05AD141-320E-ADE3-652B-8CBD6AFE4A0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C18564-29DD-8F0D-4F6A-C120460684CE}"/>
              </a:ext>
            </a:extLst>
          </p:cNvPr>
          <p:cNvSpPr txBox="1"/>
          <p:nvPr/>
        </p:nvSpPr>
        <p:spPr>
          <a:xfrm>
            <a:off x="1897271" y="4312649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Private key, Public Key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C84B90-E36E-0E84-CAC4-5456369AD0D1}"/>
              </a:ext>
            </a:extLst>
          </p:cNvPr>
          <p:cNvSpPr txBox="1"/>
          <p:nvPr/>
        </p:nvSpPr>
        <p:spPr>
          <a:xfrm>
            <a:off x="4619655" y="5047455"/>
            <a:ext cx="277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timestamp, signature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355F89-FACA-AA28-F8A8-C89E97FF1729}"/>
              </a:ext>
            </a:extLst>
          </p:cNvPr>
          <p:cNvSpPr txBox="1"/>
          <p:nvPr/>
        </p:nvSpPr>
        <p:spPr>
          <a:xfrm>
            <a:off x="8285224" y="3954229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Public key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F663D1-0472-EC9E-BA75-F2FDB6A5122E}"/>
              </a:ext>
            </a:extLst>
          </p:cNvPr>
          <p:cNvSpPr txBox="1"/>
          <p:nvPr/>
        </p:nvSpPr>
        <p:spPr>
          <a:xfrm>
            <a:off x="4491884" y="4632253"/>
            <a:ext cx="343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Note: timestamp </a:t>
            </a:r>
            <a:r>
              <a:rPr kumimoji="1" lang="zh-TW" altLang="en-US" dirty="0">
                <a:solidFill>
                  <a:srgbClr val="FF0000"/>
                </a:solidFill>
              </a:rPr>
              <a:t>是避免重播攻擊</a:t>
            </a:r>
          </a:p>
        </p:txBody>
      </p:sp>
    </p:spTree>
    <p:extLst>
      <p:ext uri="{BB962C8B-B14F-4D97-AF65-F5344CB8AC3E}">
        <p14:creationId xmlns:p14="http://schemas.microsoft.com/office/powerpoint/2010/main" val="3762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0C71-4655-5715-B62A-C1F07D4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最早的</a:t>
            </a:r>
            <a:r>
              <a:rPr lang="en-US" altLang="zh-TW" dirty="0"/>
              <a:t> AID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D9A3C-BB77-7C6B-9589-1E15726F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79" y="1368286"/>
            <a:ext cx="10515600" cy="2667968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sz="1900" dirty="0"/>
              <a:t>由學長提出的方案</a:t>
            </a:r>
            <a:r>
              <a:rPr kumimoji="1" lang="en-US" altLang="zh-TW" sz="1900" dirty="0"/>
              <a:t>, </a:t>
            </a:r>
            <a:r>
              <a:rPr kumimoji="1" lang="zh-TW" altLang="en-US" sz="1900" dirty="0"/>
              <a:t>一樣用私鑰</a:t>
            </a:r>
            <a:r>
              <a:rPr kumimoji="1" lang="zh-TW" altLang="en-US" sz="1900" u="sng" dirty="0"/>
              <a:t>所有權</a:t>
            </a:r>
            <a:r>
              <a:rPr kumimoji="1" lang="zh-TW" altLang="en-US" sz="1900" dirty="0"/>
              <a:t>來證明</a:t>
            </a:r>
            <a:endParaRPr kumimoji="1" lang="en-US" altLang="zh-TW" sz="1900" dirty="0"/>
          </a:p>
          <a:p>
            <a:r>
              <a:rPr kumimoji="1" lang="zh-TW" altLang="en-US" sz="1900" dirty="0"/>
              <a:t>本地生成 </a:t>
            </a:r>
            <a:r>
              <a:rPr kumimoji="1" lang="en-US" altLang="zh-TW" sz="1900" dirty="0"/>
              <a:t>UUID, Private Key, Public Key</a:t>
            </a:r>
            <a:r>
              <a:rPr kumimoji="1" lang="zh-TW" altLang="en-US" sz="1900" dirty="0"/>
              <a:t> </a:t>
            </a:r>
            <a:endParaRPr kumimoji="1" lang="en-US" altLang="zh-TW" sz="1900" dirty="0"/>
          </a:p>
          <a:p>
            <a:r>
              <a:rPr kumimoji="1" lang="zh-TW" altLang="en-US" sz="1900" dirty="0"/>
              <a:t>學長額外提出</a:t>
            </a:r>
            <a:r>
              <a:rPr kumimoji="1" lang="en-US" altLang="zh-TW" sz="1900" dirty="0"/>
              <a:t>, </a:t>
            </a:r>
            <a:r>
              <a:rPr kumimoji="1" lang="zh-TW" altLang="en-US" sz="1900" dirty="0"/>
              <a:t>可以</a:t>
            </a:r>
            <a:r>
              <a:rPr kumimoji="1" lang="zh-TW" altLang="en-US" sz="1900" dirty="0">
                <a:solidFill>
                  <a:srgbClr val="FF0000"/>
                </a:solidFill>
              </a:rPr>
              <a:t>自建伺服器</a:t>
            </a:r>
            <a:r>
              <a:rPr kumimoji="1" lang="zh-TW" altLang="en-US" sz="1900" dirty="0"/>
              <a:t>使</a:t>
            </a:r>
            <a:r>
              <a:rPr kumimoji="1" lang="zh-TW" altLang="en-US" sz="1900" dirty="0">
                <a:solidFill>
                  <a:srgbClr val="FF0000"/>
                </a:solidFill>
              </a:rPr>
              <a:t>用</a:t>
            </a:r>
            <a:r>
              <a:rPr kumimoji="1" lang="en-US" altLang="zh-TW" sz="1900" dirty="0">
                <a:solidFill>
                  <a:srgbClr val="FF0000"/>
                </a:solidFill>
              </a:rPr>
              <a:t>alias</a:t>
            </a:r>
            <a:r>
              <a:rPr kumimoji="1" lang="zh-TW" altLang="en-US" sz="1900" dirty="0">
                <a:solidFill>
                  <a:srgbClr val="FF0000"/>
                </a:solidFill>
              </a:rPr>
              <a:t>和</a:t>
            </a:r>
            <a:r>
              <a:rPr kumimoji="1" lang="en-US" altLang="zh-TW" sz="1900" dirty="0">
                <a:solidFill>
                  <a:srgbClr val="FF0000"/>
                </a:solidFill>
              </a:rPr>
              <a:t>password</a:t>
            </a:r>
            <a:r>
              <a:rPr kumimoji="1" lang="zh-TW" altLang="en-US" sz="1900" dirty="0">
                <a:solidFill>
                  <a:srgbClr val="FF0000"/>
                </a:solidFill>
              </a:rPr>
              <a:t>的</a:t>
            </a:r>
            <a:r>
              <a:rPr kumimoji="1" lang="en-US" altLang="zh-TW" sz="1900" dirty="0">
                <a:solidFill>
                  <a:srgbClr val="FF0000"/>
                </a:solidFill>
              </a:rPr>
              <a:t>hash</a:t>
            </a:r>
            <a:r>
              <a:rPr kumimoji="1" lang="zh-TW" altLang="en-US" sz="1900" dirty="0">
                <a:solidFill>
                  <a:srgbClr val="FF0000"/>
                </a:solidFill>
              </a:rPr>
              <a:t>產生</a:t>
            </a:r>
            <a:r>
              <a:rPr kumimoji="1" lang="en-US" altLang="zh-TW" sz="1900" dirty="0">
                <a:solidFill>
                  <a:srgbClr val="FF0000"/>
                </a:solidFill>
              </a:rPr>
              <a:t>Private Key</a:t>
            </a:r>
            <a:r>
              <a:rPr kumimoji="1" lang="zh-TW" altLang="en-US" sz="1900" dirty="0">
                <a:solidFill>
                  <a:srgbClr val="FF0000"/>
                </a:solidFill>
              </a:rPr>
              <a:t> 與</a:t>
            </a:r>
            <a:r>
              <a:rPr kumimoji="1" lang="en-US" altLang="zh-TW" sz="1900" dirty="0">
                <a:solidFill>
                  <a:srgbClr val="FF0000"/>
                </a:solidFill>
              </a:rPr>
              <a:t> UUID</a:t>
            </a:r>
            <a:r>
              <a:rPr kumimoji="1" lang="zh-TW" altLang="en-US" sz="1900" dirty="0"/>
              <a:t>，藉此強化使用者體驗，但我認為</a:t>
            </a:r>
            <a:r>
              <a:rPr kumimoji="1" lang="en-US" altLang="zh-TW" sz="1900" dirty="0">
                <a:solidFill>
                  <a:srgbClr val="FF0000"/>
                </a:solidFill>
              </a:rPr>
              <a:t>MFA</a:t>
            </a:r>
            <a:r>
              <a:rPr kumimoji="1" lang="zh-TW" altLang="en-US" sz="1900" dirty="0">
                <a:solidFill>
                  <a:srgbClr val="FF0000"/>
                </a:solidFill>
              </a:rPr>
              <a:t>方案更好</a:t>
            </a:r>
            <a:r>
              <a:rPr kumimoji="1" lang="zh-TW" altLang="en-US" sz="1900" dirty="0"/>
              <a:t>因此這裡</a:t>
            </a:r>
            <a:r>
              <a:rPr kumimoji="1" lang="zh-TW" altLang="en-US" sz="1900" dirty="0">
                <a:solidFill>
                  <a:srgbClr val="FF0000"/>
                </a:solidFill>
              </a:rPr>
              <a:t>不說明</a:t>
            </a:r>
            <a:r>
              <a:rPr kumimoji="1" lang="zh-TW" altLang="en-US" sz="1900" dirty="0"/>
              <a:t>此案例，會</a:t>
            </a:r>
            <a:r>
              <a:rPr kumimoji="1" lang="zh-TW" altLang="en-US" sz="1900" dirty="0">
                <a:solidFill>
                  <a:srgbClr val="FF0000"/>
                </a:solidFill>
              </a:rPr>
              <a:t>放在補充章節</a:t>
            </a:r>
            <a:r>
              <a:rPr kumimoji="1" lang="en-US" altLang="zh-TW" sz="1900" dirty="0">
                <a:solidFill>
                  <a:srgbClr val="FF0000"/>
                </a:solidFill>
              </a:rPr>
              <a:t>1</a:t>
            </a:r>
          </a:p>
          <a:p>
            <a:r>
              <a:rPr kumimoji="1" lang="zh-TW" altLang="en-US" sz="1900" dirty="0"/>
              <a:t>和前一步的主要差別就是把</a:t>
            </a:r>
            <a:r>
              <a:rPr kumimoji="1" lang="en-US" altLang="zh-TW" sz="1900" dirty="0"/>
              <a:t> UUID </a:t>
            </a:r>
            <a:r>
              <a:rPr kumimoji="1" lang="zh-TW" altLang="en-US" sz="1900" dirty="0"/>
              <a:t>和</a:t>
            </a:r>
            <a:r>
              <a:rPr kumimoji="1" lang="en-US" altLang="zh-TW" sz="1900" dirty="0"/>
              <a:t> Public Key </a:t>
            </a:r>
            <a:r>
              <a:rPr kumimoji="1" lang="zh-TW" altLang="en-US" sz="1900" dirty="0"/>
              <a:t>放在</a:t>
            </a:r>
            <a:r>
              <a:rPr kumimoji="1" lang="en-US" altLang="zh-TW" sz="1900" dirty="0"/>
              <a:t> Aid Center, </a:t>
            </a:r>
            <a:r>
              <a:rPr kumimoji="1" lang="zh-TW" altLang="en-US" sz="1900" dirty="0"/>
              <a:t>使用者傳入的</a:t>
            </a:r>
            <a:r>
              <a:rPr kumimoji="1" lang="en-US" altLang="zh-TW" sz="1900" dirty="0"/>
              <a:t> UUID </a:t>
            </a:r>
            <a:r>
              <a:rPr kumimoji="1" lang="zh-TW" altLang="en-US" sz="1900" dirty="0"/>
              <a:t>可以在</a:t>
            </a:r>
            <a:r>
              <a:rPr kumimoji="1" lang="en-US" altLang="zh-TW" sz="1900" dirty="0"/>
              <a:t> Aid Center </a:t>
            </a:r>
            <a:r>
              <a:rPr kumimoji="1" lang="zh-TW" altLang="en-US" sz="1900" dirty="0"/>
              <a:t>找到</a:t>
            </a:r>
            <a:r>
              <a:rPr kumimoji="1" lang="en-US" altLang="zh-TW" sz="1900" dirty="0"/>
              <a:t> public key </a:t>
            </a:r>
            <a:r>
              <a:rPr kumimoji="1" lang="zh-TW" altLang="en-US" sz="1900" dirty="0"/>
              <a:t>拿來完成以下驗證運算</a:t>
            </a:r>
            <a:endParaRPr kumimoji="1" lang="en-US" altLang="zh-TW" sz="1900" dirty="0"/>
          </a:p>
          <a:p>
            <a:r>
              <a:rPr kumimoji="1" lang="en-US" altLang="zh-TW" sz="1900" dirty="0"/>
              <a:t>formula: </a:t>
            </a:r>
            <a:r>
              <a:rPr kumimoji="1" lang="zh-TW" altLang="en-US" sz="1900" dirty="0">
                <a:solidFill>
                  <a:srgbClr val="FF0000"/>
                </a:solidFill>
              </a:rPr>
              <a:t>詳細運算過程放在補充章節</a:t>
            </a:r>
            <a:r>
              <a:rPr kumimoji="1" lang="en-US" altLang="zh-TW" sz="19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kumimoji="1" lang="en-US" altLang="zh-TW" sz="1500" dirty="0"/>
              <a:t>User: signature=</a:t>
            </a:r>
            <a:r>
              <a:rPr kumimoji="1" lang="en-US" altLang="zh-TW" sz="1500" dirty="0" err="1"/>
              <a:t>PrivateKey</a:t>
            </a:r>
            <a:r>
              <a:rPr kumimoji="1" lang="en-US" altLang="zh-TW" sz="1500" dirty="0"/>
              <a:t>(Hash(UUID+ timestamp))</a:t>
            </a:r>
          </a:p>
          <a:p>
            <a:pPr lvl="1"/>
            <a:r>
              <a:rPr kumimoji="1" lang="en-US" altLang="zh-TW" sz="1500" dirty="0"/>
              <a:t>Service: </a:t>
            </a:r>
            <a:r>
              <a:rPr kumimoji="1" lang="en-US" altLang="zh-TW" sz="1500" dirty="0" err="1"/>
              <a:t>PublicKey</a:t>
            </a:r>
            <a:r>
              <a:rPr kumimoji="1" lang="en-US" altLang="zh-TW" sz="1500" dirty="0"/>
              <a:t>(signature) = Hash(UUID+ timestamp)</a:t>
            </a:r>
          </a:p>
          <a:p>
            <a:pPr lvl="1"/>
            <a:endParaRPr kumimoji="1" lang="en-US" altLang="zh-TW" sz="1500" dirty="0"/>
          </a:p>
          <a:p>
            <a:pPr marL="0" indent="0">
              <a:buNone/>
            </a:pPr>
            <a:endParaRPr kumimoji="1"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2BCC6EF-A208-4C99-B5BA-758117ECC923}"/>
              </a:ext>
            </a:extLst>
          </p:cNvPr>
          <p:cNvGrpSpPr/>
          <p:nvPr/>
        </p:nvGrpSpPr>
        <p:grpSpPr>
          <a:xfrm>
            <a:off x="3750009" y="5522753"/>
            <a:ext cx="4691981" cy="1222487"/>
            <a:chOff x="3510393" y="3024754"/>
            <a:chExt cx="4068560" cy="1029101"/>
          </a:xfrm>
        </p:grpSpPr>
        <p:pic>
          <p:nvPicPr>
            <p:cNvPr id="11" name="圖形 10" descr="使用者 以實心填滿">
              <a:extLst>
                <a:ext uri="{FF2B5EF4-FFF2-40B4-BE49-F238E27FC236}">
                  <a16:creationId xmlns:a16="http://schemas.microsoft.com/office/drawing/2014/main" id="{BB160C2F-B569-628D-3C0F-4F99C902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5386B5-B6CA-EE26-EB7E-13FB1F92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B05AD141-320E-ADE3-652B-8CBD6AFE4A0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C18564-29DD-8F0D-4F6A-C120460684CE}"/>
              </a:ext>
            </a:extLst>
          </p:cNvPr>
          <p:cNvSpPr txBox="1"/>
          <p:nvPr/>
        </p:nvSpPr>
        <p:spPr>
          <a:xfrm>
            <a:off x="994358" y="6229160"/>
            <a:ext cx="306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Private key, Public Key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C84B90-E36E-0E84-CAC4-5456369AD0D1}"/>
              </a:ext>
            </a:extLst>
          </p:cNvPr>
          <p:cNvSpPr txBox="1"/>
          <p:nvPr/>
        </p:nvSpPr>
        <p:spPr>
          <a:xfrm>
            <a:off x="5316363" y="5531142"/>
            <a:ext cx="161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timestamp, signature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32956E-36F0-8978-B5CB-3CBF4C6E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205" y="4260328"/>
            <a:ext cx="898001" cy="855865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0A499B5-10B2-31C2-B70A-4D613598503C}"/>
              </a:ext>
            </a:extLst>
          </p:cNvPr>
          <p:cNvCxnSpPr>
            <a:cxnSpLocks/>
          </p:cNvCxnSpPr>
          <p:nvPr/>
        </p:nvCxnSpPr>
        <p:spPr>
          <a:xfrm flipV="1">
            <a:off x="4353886" y="4764947"/>
            <a:ext cx="980056" cy="8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CE15294-506F-9E05-A3A0-D774D430D23E}"/>
              </a:ext>
            </a:extLst>
          </p:cNvPr>
          <p:cNvCxnSpPr>
            <a:cxnSpLocks/>
          </p:cNvCxnSpPr>
          <p:nvPr/>
        </p:nvCxnSpPr>
        <p:spPr>
          <a:xfrm>
            <a:off x="6356469" y="4764947"/>
            <a:ext cx="1428514" cy="671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96F343-226C-8055-3E09-7D898798F98F}"/>
              </a:ext>
            </a:extLst>
          </p:cNvPr>
          <p:cNvSpPr txBox="1"/>
          <p:nvPr/>
        </p:nvSpPr>
        <p:spPr>
          <a:xfrm>
            <a:off x="6240492" y="4347941"/>
            <a:ext cx="17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Public Key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F0492C-258D-1404-516F-B1B979FEFF35}"/>
              </a:ext>
            </a:extLst>
          </p:cNvPr>
          <p:cNvSpPr txBox="1"/>
          <p:nvPr/>
        </p:nvSpPr>
        <p:spPr>
          <a:xfrm>
            <a:off x="8441990" y="5808141"/>
            <a:ext cx="375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最大的問題是，</a:t>
            </a:r>
            <a:r>
              <a:rPr kumimoji="1" lang="en-US" altLang="zh-TW" dirty="0">
                <a:solidFill>
                  <a:srgbClr val="FF0000"/>
                </a:solidFill>
              </a:rPr>
              <a:t>Service</a:t>
            </a:r>
            <a:r>
              <a:rPr kumimoji="1" lang="zh-TW" altLang="en-US" dirty="0">
                <a:solidFill>
                  <a:srgbClr val="FF0000"/>
                </a:solidFill>
              </a:rPr>
              <a:t>被迫信任</a:t>
            </a:r>
            <a:r>
              <a:rPr kumimoji="1" lang="en-US" altLang="zh-TW" dirty="0">
                <a:solidFill>
                  <a:srgbClr val="FF0000"/>
                </a:solidFill>
              </a:rPr>
              <a:t>aid Center</a:t>
            </a:r>
            <a:r>
              <a:rPr kumimoji="1" lang="zh-TW" altLang="en-US" dirty="0">
                <a:solidFill>
                  <a:srgbClr val="FF0000"/>
                </a:solidFill>
              </a:rPr>
              <a:t>，因此等下用區塊鏈取代</a:t>
            </a:r>
          </a:p>
        </p:txBody>
      </p:sp>
    </p:spTree>
    <p:extLst>
      <p:ext uri="{BB962C8B-B14F-4D97-AF65-F5344CB8AC3E}">
        <p14:creationId xmlns:p14="http://schemas.microsoft.com/office/powerpoint/2010/main" val="428793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0C71-4655-5715-B62A-C1F07D4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最早的</a:t>
            </a:r>
            <a:r>
              <a:rPr lang="en-US" altLang="zh-TW" dirty="0"/>
              <a:t> AID </a:t>
            </a:r>
            <a:r>
              <a:rPr lang="zh-TW" altLang="en-US" dirty="0"/>
              <a:t>直接改用區塊鏈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D9A3C-BB77-7C6B-9589-1E15726F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79" y="1368286"/>
            <a:ext cx="10515600" cy="2667968"/>
          </a:xfrm>
        </p:spPr>
        <p:txBody>
          <a:bodyPr>
            <a:normAutofit/>
          </a:bodyPr>
          <a:lstStyle/>
          <a:p>
            <a:r>
              <a:rPr kumimoji="1" lang="zh-TW" altLang="en-US" sz="1900" dirty="0"/>
              <a:t>延續前一個方案，把</a:t>
            </a:r>
            <a:r>
              <a:rPr kumimoji="1" lang="en-US" altLang="zh-TW" sz="1900" dirty="0"/>
              <a:t> Aid Center </a:t>
            </a:r>
            <a:r>
              <a:rPr kumimoji="1" lang="zh-TW" altLang="en-US" sz="1900" dirty="0"/>
              <a:t>用一般</a:t>
            </a:r>
            <a:r>
              <a:rPr kumimoji="1" lang="en-US" altLang="zh-TW" sz="1900" dirty="0"/>
              <a:t> Server </a:t>
            </a:r>
            <a:r>
              <a:rPr kumimoji="1" lang="zh-TW" altLang="en-US" sz="1900" dirty="0"/>
              <a:t>改成區塊鏈</a:t>
            </a:r>
            <a:endParaRPr kumimoji="1" lang="en-US" altLang="zh-TW" sz="1900" dirty="0"/>
          </a:p>
          <a:p>
            <a:r>
              <a:rPr kumimoji="1" lang="zh-TW" altLang="en-US" sz="1900" dirty="0"/>
              <a:t>本地生成 </a:t>
            </a:r>
            <a:r>
              <a:rPr kumimoji="1" lang="en-US" altLang="zh-TW" sz="1900" dirty="0"/>
              <a:t>UUID, Private Key, Public Key</a:t>
            </a:r>
            <a:r>
              <a:rPr kumimoji="1" lang="zh-TW" altLang="en-US" sz="1900" dirty="0"/>
              <a:t> </a:t>
            </a:r>
            <a:endParaRPr kumimoji="1" lang="en-US" altLang="zh-TW" sz="1900" dirty="0"/>
          </a:p>
          <a:p>
            <a:r>
              <a:rPr kumimoji="1" lang="zh-TW" altLang="en-US" sz="1900" dirty="0"/>
              <a:t>把</a:t>
            </a:r>
            <a:r>
              <a:rPr kumimoji="1" lang="en-US" altLang="zh-TW" sz="1900" dirty="0"/>
              <a:t> UUID </a:t>
            </a:r>
            <a:r>
              <a:rPr kumimoji="1" lang="zh-TW" altLang="en-US" sz="1900" dirty="0"/>
              <a:t>和</a:t>
            </a:r>
            <a:r>
              <a:rPr kumimoji="1" lang="en-US" altLang="zh-TW" sz="1900" dirty="0"/>
              <a:t> Public Key </a:t>
            </a:r>
            <a:r>
              <a:rPr kumimoji="1" lang="zh-TW" altLang="en-US" sz="1900" dirty="0"/>
              <a:t>放在區塊鏈上</a:t>
            </a:r>
            <a:endParaRPr kumimoji="1" lang="en-US" altLang="zh-TW" sz="1900" dirty="0"/>
          </a:p>
          <a:p>
            <a:r>
              <a:rPr kumimoji="1" lang="zh-TW" altLang="en-US" sz="2000" dirty="0">
                <a:solidFill>
                  <a:srgbClr val="FF0000"/>
                </a:solidFill>
              </a:rPr>
              <a:t>基本上沒問題了，但像前面所說的，學長透過自建伺服器使用</a:t>
            </a:r>
            <a:r>
              <a:rPr kumimoji="1" lang="en-US" altLang="zh-TW" sz="2000" dirty="0">
                <a:solidFill>
                  <a:srgbClr val="FF0000"/>
                </a:solidFill>
              </a:rPr>
              <a:t>alias</a:t>
            </a:r>
            <a:r>
              <a:rPr kumimoji="1" lang="zh-TW" altLang="en-US" sz="2000" dirty="0">
                <a:solidFill>
                  <a:srgbClr val="FF0000"/>
                </a:solidFill>
              </a:rPr>
              <a:t>和</a:t>
            </a:r>
            <a:r>
              <a:rPr kumimoji="1" lang="en-US" altLang="zh-TW" sz="2000" dirty="0">
                <a:solidFill>
                  <a:srgbClr val="FF0000"/>
                </a:solidFill>
              </a:rPr>
              <a:t>password</a:t>
            </a:r>
            <a:r>
              <a:rPr kumimoji="1" lang="zh-TW" altLang="en-US" sz="2000" dirty="0">
                <a:solidFill>
                  <a:srgbClr val="FF0000"/>
                </a:solidFill>
              </a:rPr>
              <a:t>的</a:t>
            </a:r>
            <a:r>
              <a:rPr kumimoji="1" lang="en-US" altLang="zh-TW" sz="2000" dirty="0">
                <a:solidFill>
                  <a:srgbClr val="FF0000"/>
                </a:solidFill>
              </a:rPr>
              <a:t>hash</a:t>
            </a:r>
            <a:r>
              <a:rPr kumimoji="1" lang="zh-TW" altLang="en-US" sz="2000" dirty="0">
                <a:solidFill>
                  <a:srgbClr val="FF0000"/>
                </a:solidFill>
              </a:rPr>
              <a:t>產生</a:t>
            </a:r>
            <a:r>
              <a:rPr kumimoji="1" lang="en-US" altLang="zh-TW" sz="2000" dirty="0">
                <a:solidFill>
                  <a:srgbClr val="FF0000"/>
                </a:solidFill>
              </a:rPr>
              <a:t>Private Key</a:t>
            </a:r>
            <a:r>
              <a:rPr kumimoji="1" lang="zh-TW" altLang="en-US" sz="2000" dirty="0">
                <a:solidFill>
                  <a:srgbClr val="FF0000"/>
                </a:solidFill>
              </a:rPr>
              <a:t> 等來強化使用者體驗，我覺得不現實，因此我希望加入</a:t>
            </a:r>
            <a:r>
              <a:rPr kumimoji="1" lang="en-US" altLang="zh-TW" sz="2000" dirty="0">
                <a:solidFill>
                  <a:srgbClr val="FF0000"/>
                </a:solidFill>
              </a:rPr>
              <a:t> MFA </a:t>
            </a:r>
            <a:r>
              <a:rPr kumimoji="1" lang="zh-TW" altLang="en-US" sz="2000" dirty="0">
                <a:solidFill>
                  <a:srgbClr val="FF0000"/>
                </a:solidFill>
              </a:rPr>
              <a:t>驗證方案來強化使用者體驗與增強安全性，不是只能用公鑰和私鑰，因此等下進入</a:t>
            </a:r>
            <a:r>
              <a:rPr kumimoji="1" lang="en-US" altLang="zh-TW" sz="2000" dirty="0">
                <a:solidFill>
                  <a:srgbClr val="FF0000"/>
                </a:solidFill>
              </a:rPr>
              <a:t> MFA </a:t>
            </a:r>
            <a:r>
              <a:rPr kumimoji="1" lang="zh-TW" altLang="en-US" sz="2000" dirty="0">
                <a:solidFill>
                  <a:srgbClr val="FF0000"/>
                </a:solidFill>
              </a:rPr>
              <a:t>章節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2BCC6EF-A208-4C99-B5BA-758117ECC923}"/>
              </a:ext>
            </a:extLst>
          </p:cNvPr>
          <p:cNvGrpSpPr/>
          <p:nvPr/>
        </p:nvGrpSpPr>
        <p:grpSpPr>
          <a:xfrm>
            <a:off x="3750009" y="5522753"/>
            <a:ext cx="4691981" cy="1222487"/>
            <a:chOff x="3510393" y="3024754"/>
            <a:chExt cx="4068560" cy="1029101"/>
          </a:xfrm>
        </p:grpSpPr>
        <p:pic>
          <p:nvPicPr>
            <p:cNvPr id="11" name="圖形 10" descr="使用者 以實心填滿">
              <a:extLst>
                <a:ext uri="{FF2B5EF4-FFF2-40B4-BE49-F238E27FC236}">
                  <a16:creationId xmlns:a16="http://schemas.microsoft.com/office/drawing/2014/main" id="{BB160C2F-B569-628D-3C0F-4F99C902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5386B5-B6CA-EE26-EB7E-13FB1F92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B05AD141-320E-ADE3-652B-8CBD6AFE4A0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C18564-29DD-8F0D-4F6A-C120460684CE}"/>
              </a:ext>
            </a:extLst>
          </p:cNvPr>
          <p:cNvSpPr txBox="1"/>
          <p:nvPr/>
        </p:nvSpPr>
        <p:spPr>
          <a:xfrm>
            <a:off x="994358" y="6229160"/>
            <a:ext cx="306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Private key, Public Key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C84B90-E36E-0E84-CAC4-5456369AD0D1}"/>
              </a:ext>
            </a:extLst>
          </p:cNvPr>
          <p:cNvSpPr txBox="1"/>
          <p:nvPr/>
        </p:nvSpPr>
        <p:spPr>
          <a:xfrm>
            <a:off x="5316363" y="5531142"/>
            <a:ext cx="161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timestamp, signature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0A499B5-10B2-31C2-B70A-4D613598503C}"/>
              </a:ext>
            </a:extLst>
          </p:cNvPr>
          <p:cNvCxnSpPr>
            <a:cxnSpLocks/>
          </p:cNvCxnSpPr>
          <p:nvPr/>
        </p:nvCxnSpPr>
        <p:spPr>
          <a:xfrm flipV="1">
            <a:off x="4353886" y="4764947"/>
            <a:ext cx="980056" cy="8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CE15294-506F-9E05-A3A0-D774D430D23E}"/>
              </a:ext>
            </a:extLst>
          </p:cNvPr>
          <p:cNvCxnSpPr>
            <a:cxnSpLocks/>
          </p:cNvCxnSpPr>
          <p:nvPr/>
        </p:nvCxnSpPr>
        <p:spPr>
          <a:xfrm>
            <a:off x="6356469" y="4764947"/>
            <a:ext cx="1428514" cy="671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96F343-226C-8055-3E09-7D898798F98F}"/>
              </a:ext>
            </a:extLst>
          </p:cNvPr>
          <p:cNvSpPr txBox="1"/>
          <p:nvPr/>
        </p:nvSpPr>
        <p:spPr>
          <a:xfrm>
            <a:off x="6240492" y="4347941"/>
            <a:ext cx="17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Public Key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646AA-B0B7-8EC4-F190-501FF4AAF455}"/>
              </a:ext>
            </a:extLst>
          </p:cNvPr>
          <p:cNvSpPr/>
          <p:nvPr/>
        </p:nvSpPr>
        <p:spPr>
          <a:xfrm>
            <a:off x="5425028" y="4328407"/>
            <a:ext cx="840355" cy="777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block</a:t>
            </a:r>
          </a:p>
          <a:p>
            <a:pPr algn="ctr"/>
            <a:r>
              <a:rPr kumimoji="1" lang="en-US" altLang="zh-TW" dirty="0"/>
              <a:t>chain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35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E8BB-D736-6E0B-F31B-5D326AA9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</a:t>
            </a:r>
            <a:r>
              <a:rPr kumimoji="1" lang="zh-TW" altLang="en-US" dirty="0"/>
              <a:t> </a:t>
            </a:r>
            <a:r>
              <a:rPr lang="zh-TW" altLang="en-US" dirty="0"/>
              <a:t>最早的</a:t>
            </a:r>
            <a:r>
              <a:rPr lang="en-US" altLang="zh-TW" dirty="0"/>
              <a:t> AID </a:t>
            </a:r>
            <a:r>
              <a:rPr lang="zh-TW" altLang="en-US" dirty="0"/>
              <a:t>改用區塊鏈，且設置</a:t>
            </a:r>
            <a:r>
              <a:rPr lang="en-US" altLang="zh-TW" dirty="0"/>
              <a:t>MFA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4D6237C-AF3E-F9EE-A338-F9E9F693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79" y="1368286"/>
            <a:ext cx="10515600" cy="2667968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sz="1900" dirty="0"/>
              <a:t>延續前一個方案，以手機簡訊與</a:t>
            </a:r>
            <a:r>
              <a:rPr kumimoji="1" lang="en-US" altLang="zh-TW" sz="1900" dirty="0"/>
              <a:t>email</a:t>
            </a:r>
            <a:r>
              <a:rPr kumimoji="1" lang="zh-TW" altLang="en-US" sz="1900" dirty="0"/>
              <a:t>作為</a:t>
            </a:r>
            <a:r>
              <a:rPr kumimoji="1" lang="en-US" altLang="zh-TW" sz="1900" dirty="0"/>
              <a:t> MFA </a:t>
            </a:r>
            <a:r>
              <a:rPr kumimoji="1" lang="zh-TW" altLang="en-US" sz="1900" dirty="0"/>
              <a:t>方法為例</a:t>
            </a:r>
            <a:endParaRPr kumimoji="1" lang="en-US" altLang="zh-TW" sz="1900" dirty="0"/>
          </a:p>
          <a:p>
            <a:r>
              <a:rPr kumimoji="1" lang="zh-TW" altLang="en-US" sz="1900" dirty="0"/>
              <a:t>本地生成 </a:t>
            </a:r>
            <a:r>
              <a:rPr kumimoji="1" lang="en-US" altLang="zh-TW" sz="1900" dirty="0"/>
              <a:t>UUID</a:t>
            </a:r>
            <a:r>
              <a:rPr kumimoji="1" lang="zh-TW" altLang="en-US" sz="1900" dirty="0"/>
              <a:t> 且輸入手機號碼與</a:t>
            </a:r>
            <a:r>
              <a:rPr kumimoji="1" lang="en-US" altLang="zh-TW" sz="1900" dirty="0"/>
              <a:t> email address</a:t>
            </a:r>
          </a:p>
          <a:p>
            <a:r>
              <a:rPr kumimoji="1" lang="zh-TW" altLang="en-US" sz="1900" dirty="0"/>
              <a:t>把</a:t>
            </a:r>
            <a:r>
              <a:rPr kumimoji="1" lang="en-US" altLang="zh-TW" sz="1900" dirty="0"/>
              <a:t> UUID </a:t>
            </a:r>
            <a:r>
              <a:rPr kumimoji="1" lang="zh-TW" altLang="en-US" sz="1900" dirty="0"/>
              <a:t>和</a:t>
            </a:r>
            <a:r>
              <a:rPr kumimoji="1" lang="en-US" altLang="zh-TW" sz="1900" dirty="0"/>
              <a:t> </a:t>
            </a:r>
            <a:r>
              <a:rPr kumimoji="1" lang="zh-TW" altLang="en-US" sz="1900" dirty="0"/>
              <a:t>手機號碼</a:t>
            </a:r>
            <a:r>
              <a:rPr kumimoji="1" lang="en-US" altLang="zh-TW" sz="1900" dirty="0"/>
              <a:t> </a:t>
            </a:r>
            <a:r>
              <a:rPr kumimoji="1" lang="zh-TW" altLang="en-US" sz="1900" dirty="0"/>
              <a:t>和 </a:t>
            </a:r>
            <a:r>
              <a:rPr kumimoji="1" lang="en-US" altLang="zh-TW" sz="1900" dirty="0"/>
              <a:t>email address </a:t>
            </a:r>
            <a:r>
              <a:rPr kumimoji="1" lang="zh-TW" altLang="en-US" sz="1900" dirty="0"/>
              <a:t>放在區塊鏈上</a:t>
            </a:r>
            <a:endParaRPr kumimoji="1" lang="en-US" altLang="zh-TW" sz="1900" dirty="0"/>
          </a:p>
          <a:p>
            <a:r>
              <a:rPr kumimoji="1" lang="zh-TW" altLang="en-US" sz="1900" dirty="0"/>
              <a:t>登入服務時選擇要登入的方案，以手機號碼為例，就傳出 </a:t>
            </a:r>
            <a:r>
              <a:rPr kumimoji="1" lang="en" altLang="zh-TW" sz="1900" dirty="0"/>
              <a:t>Phone number</a:t>
            </a:r>
          </a:p>
          <a:p>
            <a:r>
              <a:rPr kumimoji="1" lang="zh-TW" altLang="en-US" sz="1900" dirty="0"/>
              <a:t>服務收到 </a:t>
            </a:r>
            <a:r>
              <a:rPr kumimoji="1" lang="en" altLang="zh-TW" sz="1900" dirty="0"/>
              <a:t>Phone number</a:t>
            </a:r>
            <a:r>
              <a:rPr kumimoji="1" lang="zh-TW" altLang="en-US" sz="1900" dirty="0"/>
              <a:t> 後利用 </a:t>
            </a:r>
            <a:r>
              <a:rPr kumimoji="1" lang="en-US" altLang="zh-TW" sz="1900" dirty="0"/>
              <a:t>UUID </a:t>
            </a:r>
            <a:r>
              <a:rPr kumimoji="1" lang="zh-TW" altLang="en-US" sz="1900" dirty="0"/>
              <a:t>查詢區塊鏈確認 </a:t>
            </a:r>
            <a:r>
              <a:rPr kumimoji="1" lang="en" altLang="zh-TW" sz="1900" dirty="0"/>
              <a:t>phone number</a:t>
            </a:r>
            <a:r>
              <a:rPr kumimoji="1" lang="zh-TW" altLang="en-US" sz="1900" dirty="0"/>
              <a:t> 吻合</a:t>
            </a:r>
            <a:endParaRPr kumimoji="1" lang="en-US" altLang="zh-TW" sz="1900" dirty="0"/>
          </a:p>
          <a:p>
            <a:r>
              <a:rPr kumimoji="1" lang="zh-TW" altLang="en-US" sz="1900" dirty="0"/>
              <a:t>服務寄簡訊給 </a:t>
            </a:r>
            <a:r>
              <a:rPr kumimoji="1" lang="en" altLang="zh-TW" sz="1900" dirty="0"/>
              <a:t>phone number </a:t>
            </a:r>
            <a:r>
              <a:rPr kumimoji="1" lang="zh-TW" altLang="en-US" sz="1900" dirty="0"/>
              <a:t> 內含</a:t>
            </a:r>
            <a:r>
              <a:rPr kumimoji="1" lang="en-US" altLang="zh-TW" sz="1900" dirty="0"/>
              <a:t> OTP(</a:t>
            </a:r>
            <a:r>
              <a:rPr lang="en" altLang="zh-TW" sz="1400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one-time password</a:t>
            </a:r>
            <a:r>
              <a:rPr kumimoji="1" lang="en-US" altLang="zh-TW" sz="1900" dirty="0"/>
              <a:t>), </a:t>
            </a:r>
            <a:r>
              <a:rPr kumimoji="1" lang="zh-TW" altLang="en-US" sz="1900" dirty="0"/>
              <a:t>使用者收到後利用</a:t>
            </a:r>
            <a:r>
              <a:rPr kumimoji="1" lang="en-US" altLang="zh-TW" sz="1900" dirty="0"/>
              <a:t> OTP </a:t>
            </a:r>
            <a:r>
              <a:rPr kumimoji="1" lang="zh-TW" altLang="en-US" sz="1900" dirty="0"/>
              <a:t>登入</a:t>
            </a:r>
            <a:endParaRPr kumimoji="1" lang="en-US" altLang="zh-TW" sz="1900" dirty="0"/>
          </a:p>
          <a:p>
            <a:r>
              <a:rPr kumimoji="1" lang="zh-TW" altLang="en-US" sz="1900" dirty="0">
                <a:solidFill>
                  <a:srgbClr val="FF0000"/>
                </a:solidFill>
              </a:rPr>
              <a:t>存在一個問題</a:t>
            </a:r>
            <a:r>
              <a:rPr kumimoji="1" lang="en-US" altLang="zh-TW" sz="1900" dirty="0">
                <a:solidFill>
                  <a:srgbClr val="FF0000"/>
                </a:solidFill>
              </a:rPr>
              <a:t>: </a:t>
            </a:r>
            <a:r>
              <a:rPr kumimoji="1" lang="zh-TW" altLang="en-US" sz="1900" dirty="0">
                <a:solidFill>
                  <a:srgbClr val="FF0000"/>
                </a:solidFill>
              </a:rPr>
              <a:t>過去使用公私鑰，放公鑰在區塊鏈是合理的，但</a:t>
            </a:r>
            <a:r>
              <a:rPr kumimoji="1" lang="en-US" altLang="zh-TW" sz="1900" dirty="0">
                <a:solidFill>
                  <a:srgbClr val="FF0000"/>
                </a:solidFill>
              </a:rPr>
              <a:t>MFA</a:t>
            </a:r>
            <a:r>
              <a:rPr kumimoji="1" lang="zh-TW" altLang="en-US" sz="1900" dirty="0">
                <a:solidFill>
                  <a:srgbClr val="FF0000"/>
                </a:solidFill>
              </a:rPr>
              <a:t>不該直接公開資訊在區塊鏈，此外還是要用區塊鏈確保 </a:t>
            </a:r>
            <a:r>
              <a:rPr kumimoji="1" lang="en-US" altLang="zh-TW" sz="1900" dirty="0">
                <a:solidFill>
                  <a:srgbClr val="FF0000"/>
                </a:solidFill>
              </a:rPr>
              <a:t>UUID </a:t>
            </a:r>
            <a:r>
              <a:rPr kumimoji="1" lang="zh-TW" altLang="en-US" sz="1900" dirty="0">
                <a:solidFill>
                  <a:srgbClr val="FF0000"/>
                </a:solidFill>
              </a:rPr>
              <a:t>和驗證方法的連結</a:t>
            </a:r>
            <a:r>
              <a:rPr kumimoji="1" lang="en-US" altLang="zh-TW" sz="1900" dirty="0">
                <a:solidFill>
                  <a:srgbClr val="FF0000"/>
                </a:solidFill>
              </a:rPr>
              <a:t>(</a:t>
            </a:r>
            <a:r>
              <a:rPr kumimoji="1" lang="zh-TW" altLang="en-US" sz="1900" dirty="0">
                <a:solidFill>
                  <a:srgbClr val="FF0000"/>
                </a:solidFill>
              </a:rPr>
              <a:t>確保驗證方法完整性</a:t>
            </a:r>
            <a:r>
              <a:rPr kumimoji="1" lang="en-US" altLang="zh-TW" sz="1900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6542300-F25B-9458-02F5-F65B3E954226}"/>
              </a:ext>
            </a:extLst>
          </p:cNvPr>
          <p:cNvGrpSpPr/>
          <p:nvPr/>
        </p:nvGrpSpPr>
        <p:grpSpPr>
          <a:xfrm>
            <a:off x="3750009" y="5522753"/>
            <a:ext cx="4691981" cy="1222487"/>
            <a:chOff x="3510393" y="3024754"/>
            <a:chExt cx="4068560" cy="1029101"/>
          </a:xfrm>
        </p:grpSpPr>
        <p:pic>
          <p:nvPicPr>
            <p:cNvPr id="6" name="圖形 5" descr="使用者 以實心填滿">
              <a:extLst>
                <a:ext uri="{FF2B5EF4-FFF2-40B4-BE49-F238E27FC236}">
                  <a16:creationId xmlns:a16="http://schemas.microsoft.com/office/drawing/2014/main" id="{BCDE95DA-8E0C-BF96-5063-B63F58244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9B81A56-0BFA-A24F-1E51-97BCFDD3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55FBA289-6DBF-B659-4456-D4A71EEC66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B25CFF-5B9D-2DAE-3398-1763D03CECDA}"/>
              </a:ext>
            </a:extLst>
          </p:cNvPr>
          <p:cNvSpPr txBox="1"/>
          <p:nvPr/>
        </p:nvSpPr>
        <p:spPr>
          <a:xfrm>
            <a:off x="236811" y="6269806"/>
            <a:ext cx="38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phone number, email address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C4FA14-E887-2443-88A3-559420225DBC}"/>
              </a:ext>
            </a:extLst>
          </p:cNvPr>
          <p:cNvSpPr txBox="1"/>
          <p:nvPr/>
        </p:nvSpPr>
        <p:spPr>
          <a:xfrm>
            <a:off x="5050172" y="5561156"/>
            <a:ext cx="186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1.UUID</a:t>
            </a:r>
          </a:p>
          <a:p>
            <a:r>
              <a:rPr kumimoji="1" lang="en-US" altLang="zh-TW" dirty="0"/>
              <a:t>1.Phone number,</a:t>
            </a:r>
          </a:p>
          <a:p>
            <a:r>
              <a:rPr kumimoji="1" lang="en-US" altLang="zh-TW" dirty="0"/>
              <a:t>2. UUID</a:t>
            </a:r>
          </a:p>
          <a:p>
            <a:r>
              <a:rPr kumimoji="1" lang="en-US" altLang="zh-TW" dirty="0"/>
              <a:t>2. OTP 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53BC5EA-7A8B-D111-5A0F-D73AD1FB0905}"/>
              </a:ext>
            </a:extLst>
          </p:cNvPr>
          <p:cNvCxnSpPr>
            <a:cxnSpLocks/>
          </p:cNvCxnSpPr>
          <p:nvPr/>
        </p:nvCxnSpPr>
        <p:spPr>
          <a:xfrm flipV="1">
            <a:off x="4353886" y="4764947"/>
            <a:ext cx="980056" cy="8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160C41D0-AD39-1708-36FC-1CE6418AACA3}"/>
              </a:ext>
            </a:extLst>
          </p:cNvPr>
          <p:cNvCxnSpPr>
            <a:cxnSpLocks/>
          </p:cNvCxnSpPr>
          <p:nvPr/>
        </p:nvCxnSpPr>
        <p:spPr>
          <a:xfrm>
            <a:off x="6356469" y="4764947"/>
            <a:ext cx="1428514" cy="671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A9C17B-9115-2C2D-DF28-A78891BF6175}"/>
              </a:ext>
            </a:extLst>
          </p:cNvPr>
          <p:cNvSpPr txBox="1"/>
          <p:nvPr/>
        </p:nvSpPr>
        <p:spPr>
          <a:xfrm>
            <a:off x="6240492" y="4347941"/>
            <a:ext cx="357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phone number, email address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0D991-0A0F-C115-5018-CBA5AF805CEB}"/>
              </a:ext>
            </a:extLst>
          </p:cNvPr>
          <p:cNvSpPr/>
          <p:nvPr/>
        </p:nvSpPr>
        <p:spPr>
          <a:xfrm>
            <a:off x="5425028" y="4328407"/>
            <a:ext cx="840355" cy="777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block</a:t>
            </a:r>
          </a:p>
          <a:p>
            <a:pPr algn="ctr"/>
            <a:r>
              <a:rPr kumimoji="1" lang="en-US" altLang="zh-TW" dirty="0"/>
              <a:t>chain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1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E8BB-D736-6E0B-F31B-5D326AA9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6.</a:t>
            </a:r>
            <a:r>
              <a:rPr kumimoji="1" lang="zh-TW" altLang="en-US" dirty="0"/>
              <a:t> </a:t>
            </a:r>
            <a:r>
              <a:rPr kumimoji="1" lang="zh-TW" altLang="en-US" sz="3600" dirty="0"/>
              <a:t>把登入驗證資訊的</a:t>
            </a:r>
            <a:r>
              <a:rPr kumimoji="1" lang="en-US" altLang="zh-TW" sz="3600" dirty="0"/>
              <a:t> Hash </a:t>
            </a:r>
            <a:r>
              <a:rPr kumimoji="1" lang="zh-TW" altLang="en-US" sz="3600" dirty="0"/>
              <a:t>放在鏈上</a:t>
            </a:r>
            <a:r>
              <a:rPr kumimoji="1" lang="en-US" altLang="zh-TW" sz="3600" dirty="0"/>
              <a:t>(</a:t>
            </a:r>
            <a:r>
              <a:rPr kumimoji="1" lang="zh-TW" altLang="en-US" sz="3600" dirty="0"/>
              <a:t>自簽自主憑證</a:t>
            </a:r>
            <a:r>
              <a:rPr kumimoji="1" lang="en-US" altLang="zh-TW" sz="3600" dirty="0"/>
              <a:t>)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4D6237C-AF3E-F9EE-A338-F9E9F693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79" y="1368286"/>
            <a:ext cx="10515600" cy="2667968"/>
          </a:xfrm>
        </p:spPr>
        <p:txBody>
          <a:bodyPr>
            <a:normAutofit fontScale="92500" lnSpcReduction="20000"/>
          </a:bodyPr>
          <a:lstStyle/>
          <a:p>
            <a:r>
              <a:rPr kumimoji="1" lang="zh-TW" altLang="en-US" sz="1900" dirty="0"/>
              <a:t>延續前一個方案，不是把 </a:t>
            </a:r>
            <a:r>
              <a:rPr kumimoji="1" lang="en-US" altLang="zh-TW" sz="1900" dirty="0"/>
              <a:t>phone number, email address</a:t>
            </a:r>
            <a:r>
              <a:rPr kumimoji="1" lang="zh-TW" altLang="en-US" sz="1900" dirty="0"/>
              <a:t> 上鏈，改成把 </a:t>
            </a:r>
            <a:r>
              <a:rPr kumimoji="1" lang="en-US" altLang="zh-TW" sz="1900" dirty="0"/>
              <a:t>Hash(phone number + email address)</a:t>
            </a:r>
            <a:r>
              <a:rPr kumimoji="1" lang="zh-TW" altLang="en-US" sz="1900" dirty="0"/>
              <a:t> 上鏈，</a:t>
            </a:r>
            <a:r>
              <a:rPr kumimoji="1" lang="zh-TW" altLang="en-US" sz="1900" dirty="0">
                <a:solidFill>
                  <a:srgbClr val="FF0000"/>
                </a:solidFill>
              </a:rPr>
              <a:t>利用</a:t>
            </a:r>
            <a:r>
              <a:rPr kumimoji="1" lang="en-US" altLang="zh-TW" sz="1900" dirty="0">
                <a:solidFill>
                  <a:srgbClr val="FF0000"/>
                </a:solidFill>
              </a:rPr>
              <a:t>Hash</a:t>
            </a:r>
            <a:r>
              <a:rPr kumimoji="1" lang="zh-TW" altLang="en-US" sz="1900" dirty="0">
                <a:solidFill>
                  <a:srgbClr val="FF0000"/>
                </a:solidFill>
              </a:rPr>
              <a:t>確保驗證方法不被攻擊者竄改，不儲存明文</a:t>
            </a:r>
            <a:endParaRPr kumimoji="1" lang="en-US" altLang="zh-TW" sz="1900" dirty="0">
              <a:solidFill>
                <a:srgbClr val="FF0000"/>
              </a:solidFill>
            </a:endParaRPr>
          </a:p>
          <a:p>
            <a:r>
              <a:rPr kumimoji="1" lang="zh-TW" altLang="en-US" sz="1900" dirty="0"/>
              <a:t>把</a:t>
            </a:r>
            <a:r>
              <a:rPr kumimoji="1" lang="en-US" altLang="zh-TW" sz="1900" dirty="0"/>
              <a:t> UUID </a:t>
            </a:r>
            <a:r>
              <a:rPr kumimoji="1" lang="zh-TW" altLang="en-US" sz="1900" dirty="0"/>
              <a:t>和</a:t>
            </a:r>
            <a:r>
              <a:rPr kumimoji="1" lang="en-US" altLang="zh-TW" sz="1900" dirty="0"/>
              <a:t> Hash(</a:t>
            </a:r>
            <a:r>
              <a:rPr kumimoji="1" lang="zh-TW" altLang="en-US" sz="1900" dirty="0"/>
              <a:t>手機號碼</a:t>
            </a:r>
            <a:r>
              <a:rPr kumimoji="1" lang="en-US" altLang="zh-TW" sz="1900" dirty="0"/>
              <a:t> </a:t>
            </a:r>
            <a:r>
              <a:rPr kumimoji="1" lang="zh-TW" altLang="en-US" sz="1900" dirty="0"/>
              <a:t>和 </a:t>
            </a:r>
            <a:r>
              <a:rPr kumimoji="1" lang="en-US" altLang="zh-TW" sz="1900" dirty="0"/>
              <a:t>email address) </a:t>
            </a:r>
            <a:r>
              <a:rPr kumimoji="1" lang="zh-TW" altLang="en-US" sz="1900" dirty="0"/>
              <a:t>放在區塊鏈上</a:t>
            </a:r>
            <a:endParaRPr kumimoji="1" lang="en-US" altLang="zh-TW" sz="1900" dirty="0"/>
          </a:p>
          <a:p>
            <a:r>
              <a:rPr kumimoji="1" lang="zh-TW" altLang="en-US" sz="1900" dirty="0"/>
              <a:t>登入服務時要要完整傳出 </a:t>
            </a:r>
            <a:r>
              <a:rPr kumimoji="1" lang="en-US" altLang="zh-TW" sz="1900" dirty="0"/>
              <a:t>UUID + phone number + email address</a:t>
            </a:r>
            <a:endParaRPr kumimoji="1" lang="en" altLang="zh-TW" sz="1900" dirty="0"/>
          </a:p>
          <a:p>
            <a:r>
              <a:rPr kumimoji="1" lang="zh-TW" altLang="en-US" sz="1900" dirty="0"/>
              <a:t>服務收到訊息後計算</a:t>
            </a:r>
            <a:r>
              <a:rPr kumimoji="1" lang="en-US" altLang="zh-TW" sz="1900" dirty="0"/>
              <a:t>: Hash(phone number + email address) = blockchain</a:t>
            </a:r>
            <a:r>
              <a:rPr kumimoji="1" lang="zh-TW" altLang="en-US" sz="1900" dirty="0"/>
              <a:t>上用</a:t>
            </a:r>
            <a:r>
              <a:rPr kumimoji="1" lang="en-US" altLang="zh-TW" sz="1900" dirty="0"/>
              <a:t>UUID</a:t>
            </a:r>
            <a:r>
              <a:rPr kumimoji="1" lang="zh-TW" altLang="en-US" sz="1900" dirty="0"/>
              <a:t>抓到的</a:t>
            </a:r>
            <a:r>
              <a:rPr kumimoji="1" lang="en-US" altLang="zh-TW" sz="1900" dirty="0"/>
              <a:t>Hash(phone number + email address)</a:t>
            </a:r>
          </a:p>
          <a:p>
            <a:r>
              <a:rPr kumimoji="1" lang="zh-TW" altLang="en-US" sz="1900" dirty="0"/>
              <a:t>服務計算正確後用上一步的流程驗證用戶</a:t>
            </a:r>
            <a:endParaRPr kumimoji="1" lang="en-US" altLang="zh-TW" sz="1900" dirty="0"/>
          </a:p>
          <a:p>
            <a:r>
              <a:rPr kumimoji="1" lang="zh-TW" altLang="en-US" sz="1900" dirty="0">
                <a:solidFill>
                  <a:srgbClr val="FF0000"/>
                </a:solidFill>
              </a:rPr>
              <a:t>補充</a:t>
            </a:r>
            <a:r>
              <a:rPr kumimoji="1" lang="en-US" altLang="zh-TW" sz="1900" dirty="0">
                <a:solidFill>
                  <a:srgbClr val="FF0000"/>
                </a:solidFill>
              </a:rPr>
              <a:t>:</a:t>
            </a:r>
            <a:r>
              <a:rPr kumimoji="1" lang="zh-TW" altLang="en-US" sz="1900" dirty="0">
                <a:solidFill>
                  <a:srgbClr val="FF0000"/>
                </a:solidFill>
              </a:rPr>
              <a:t>自簽自主憑證並沒有真的簽名，只是延續學長的稱呼，或許可以改叫無簽自主憑證</a:t>
            </a:r>
            <a:endParaRPr kumimoji="1" lang="en-US" altLang="zh-TW" sz="1900" dirty="0">
              <a:solidFill>
                <a:srgbClr val="FF0000"/>
              </a:solidFill>
            </a:endParaRPr>
          </a:p>
          <a:p>
            <a:r>
              <a:rPr kumimoji="1" lang="zh-TW" altLang="en-US" sz="1900" dirty="0">
                <a:solidFill>
                  <a:srgbClr val="FF0000"/>
                </a:solidFill>
              </a:rPr>
              <a:t>相對完整，但這只是匿名身份，還要提供具有一定真實連結的驗證方案，就是自主憑證</a:t>
            </a:r>
            <a:endParaRPr kumimoji="1" lang="en-US" altLang="zh-TW" sz="1900" dirty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6542300-F25B-9458-02F5-F65B3E954226}"/>
              </a:ext>
            </a:extLst>
          </p:cNvPr>
          <p:cNvGrpSpPr/>
          <p:nvPr/>
        </p:nvGrpSpPr>
        <p:grpSpPr>
          <a:xfrm>
            <a:off x="3750009" y="5522753"/>
            <a:ext cx="4691981" cy="1222487"/>
            <a:chOff x="3510393" y="3024754"/>
            <a:chExt cx="4068560" cy="1029101"/>
          </a:xfrm>
        </p:grpSpPr>
        <p:pic>
          <p:nvPicPr>
            <p:cNvPr id="6" name="圖形 5" descr="使用者 以實心填滿">
              <a:extLst>
                <a:ext uri="{FF2B5EF4-FFF2-40B4-BE49-F238E27FC236}">
                  <a16:creationId xmlns:a16="http://schemas.microsoft.com/office/drawing/2014/main" id="{BCDE95DA-8E0C-BF96-5063-B63F58244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9B81A56-0BFA-A24F-1E51-97BCFDD3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852" y="3024754"/>
              <a:ext cx="1029101" cy="1029101"/>
            </a:xfrm>
            <a:prstGeom prst="rect">
              <a:avLst/>
            </a:prstGeom>
          </p:spPr>
        </p:pic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55FBA289-6DBF-B659-4456-D4A71EEC66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9984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B25CFF-5B9D-2DAE-3398-1763D03CECDA}"/>
              </a:ext>
            </a:extLst>
          </p:cNvPr>
          <p:cNvSpPr txBox="1"/>
          <p:nvPr/>
        </p:nvSpPr>
        <p:spPr>
          <a:xfrm>
            <a:off x="236811" y="6269806"/>
            <a:ext cx="38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UUID, phone number, email address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C4FA14-E887-2443-88A3-559420225DBC}"/>
              </a:ext>
            </a:extLst>
          </p:cNvPr>
          <p:cNvSpPr txBox="1"/>
          <p:nvPr/>
        </p:nvSpPr>
        <p:spPr>
          <a:xfrm>
            <a:off x="4877542" y="5548738"/>
            <a:ext cx="230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1.UUID,</a:t>
            </a:r>
            <a:r>
              <a:rPr kumimoji="1" lang="en-US" altLang="zh-TW" sz="1800" dirty="0"/>
              <a:t> email address</a:t>
            </a:r>
            <a:endParaRPr kumimoji="1" lang="en-US" altLang="zh-TW" dirty="0"/>
          </a:p>
          <a:p>
            <a:r>
              <a:rPr kumimoji="1" lang="en-US" altLang="zh-TW" dirty="0"/>
              <a:t>1.Phone number,</a:t>
            </a:r>
          </a:p>
          <a:p>
            <a:r>
              <a:rPr kumimoji="1" lang="en-US" altLang="zh-TW" dirty="0"/>
              <a:t>2. UUID</a:t>
            </a:r>
          </a:p>
          <a:p>
            <a:r>
              <a:rPr kumimoji="1" lang="en-US" altLang="zh-TW" dirty="0"/>
              <a:t>2. OTP 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53BC5EA-7A8B-D111-5A0F-D73AD1FB0905}"/>
              </a:ext>
            </a:extLst>
          </p:cNvPr>
          <p:cNvCxnSpPr>
            <a:cxnSpLocks/>
          </p:cNvCxnSpPr>
          <p:nvPr/>
        </p:nvCxnSpPr>
        <p:spPr>
          <a:xfrm flipV="1">
            <a:off x="4353886" y="4764947"/>
            <a:ext cx="980056" cy="8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160C41D0-AD39-1708-36FC-1CE6418AACA3}"/>
              </a:ext>
            </a:extLst>
          </p:cNvPr>
          <p:cNvCxnSpPr>
            <a:cxnSpLocks/>
          </p:cNvCxnSpPr>
          <p:nvPr/>
        </p:nvCxnSpPr>
        <p:spPr>
          <a:xfrm>
            <a:off x="6356469" y="4764947"/>
            <a:ext cx="1428514" cy="671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A9C17B-9115-2C2D-DF28-A78891BF6175}"/>
              </a:ext>
            </a:extLst>
          </p:cNvPr>
          <p:cNvSpPr txBox="1"/>
          <p:nvPr/>
        </p:nvSpPr>
        <p:spPr>
          <a:xfrm>
            <a:off x="6240492" y="4347941"/>
            <a:ext cx="430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UUID, Hash(phone number + email address)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0D991-0A0F-C115-5018-CBA5AF805CEB}"/>
              </a:ext>
            </a:extLst>
          </p:cNvPr>
          <p:cNvSpPr/>
          <p:nvPr/>
        </p:nvSpPr>
        <p:spPr>
          <a:xfrm>
            <a:off x="5425028" y="4328407"/>
            <a:ext cx="840355" cy="777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block</a:t>
            </a:r>
          </a:p>
          <a:p>
            <a:pPr algn="ctr"/>
            <a:r>
              <a:rPr kumimoji="1" lang="en-US" altLang="zh-TW" dirty="0"/>
              <a:t>chain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1860</Words>
  <Application>Microsoft Macintosh PowerPoint</Application>
  <PresentationFormat>寬螢幕</PresentationFormat>
  <Paragraphs>195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AID 的Authentication方案</vt:lpstr>
      <vt:lpstr>Authentication</vt:lpstr>
      <vt:lpstr>結論</vt:lpstr>
      <vt:lpstr>1. 本質: 告知自己是誰</vt:lpstr>
      <vt:lpstr>2. 使用一種方式證明</vt:lpstr>
      <vt:lpstr>3. 最早的 AID</vt:lpstr>
      <vt:lpstr>4. 最早的 AID 直接改用區塊鏈</vt:lpstr>
      <vt:lpstr>5. 最早的 AID 改用區塊鏈，且設置MFA</vt:lpstr>
      <vt:lpstr>6. 把登入驗證資訊的 Hash 放在鏈上(自簽自主憑證)</vt:lpstr>
      <vt:lpstr>7. 把區塊鏈上的Hash加上簽名(自主憑證)</vt:lpstr>
      <vt:lpstr>補充1: aid center 自建 Server 法</vt:lpstr>
      <vt:lpstr>補充2: aid center 的詳細計算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自主憑證 vs Pki 憑證方案</dc:title>
  <dc:creator>Microsoft Office User</dc:creator>
  <cp:lastModifiedBy>Microsoft Office User</cp:lastModifiedBy>
  <cp:revision>50</cp:revision>
  <dcterms:created xsi:type="dcterms:W3CDTF">2024-07-24T01:56:26Z</dcterms:created>
  <dcterms:modified xsi:type="dcterms:W3CDTF">2024-07-26T17:10:20Z</dcterms:modified>
</cp:coreProperties>
</file>