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1" r:id="rId5"/>
    <p:sldId id="262" r:id="rId6"/>
    <p:sldId id="264" r:id="rId7"/>
    <p:sldId id="265" r:id="rId8"/>
    <p:sldId id="267" r:id="rId9"/>
    <p:sldId id="268" r:id="rId10"/>
    <p:sldId id="269" r:id="rId11"/>
    <p:sldId id="270" r:id="rId12"/>
    <p:sldId id="271" r:id="rId13"/>
    <p:sldId id="272" r:id="rId1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09"/>
    <p:restoredTop sz="94719"/>
  </p:normalViewPr>
  <p:slideViewPr>
    <p:cSldViewPr snapToGrid="0">
      <p:cViewPr varScale="1">
        <p:scale>
          <a:sx n="152" d="100"/>
          <a:sy n="152" d="100"/>
        </p:scale>
        <p:origin x="102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0977519-C096-EF71-E152-7480CD57EC5B}"/>
              </a:ext>
            </a:extLst>
          </p:cNvPr>
          <p:cNvSpPr>
            <a:spLocks noGrp="1"/>
          </p:cNvSpPr>
          <p:nvPr>
            <p:ph type="ctrTitle"/>
          </p:nvPr>
        </p:nvSpPr>
        <p:spPr>
          <a:xfrm>
            <a:off x="1524000" y="1122363"/>
            <a:ext cx="9144000" cy="2387600"/>
          </a:xfrm>
        </p:spPr>
        <p:txBody>
          <a:bodyPr anchor="b"/>
          <a:lstStyle>
            <a:lvl1pPr algn="ctr">
              <a:defRPr sz="6000"/>
            </a:lvl1pPr>
          </a:lstStyle>
          <a:p>
            <a:r>
              <a:rPr kumimoji="1" lang="zh-TW" altLang="en-US"/>
              <a:t>按一下以編輯母片標題樣式</a:t>
            </a:r>
          </a:p>
        </p:txBody>
      </p:sp>
      <p:sp>
        <p:nvSpPr>
          <p:cNvPr id="3" name="副標題 2">
            <a:extLst>
              <a:ext uri="{FF2B5EF4-FFF2-40B4-BE49-F238E27FC236}">
                <a16:creationId xmlns:a16="http://schemas.microsoft.com/office/drawing/2014/main" id="{3FECEAEB-EA8E-E5C5-6123-1888B934E8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TW" altLang="en-US"/>
              <a:t>按一下以編輯母片子標題樣式</a:t>
            </a:r>
          </a:p>
        </p:txBody>
      </p:sp>
      <p:sp>
        <p:nvSpPr>
          <p:cNvPr id="4" name="日期版面配置區 3">
            <a:extLst>
              <a:ext uri="{FF2B5EF4-FFF2-40B4-BE49-F238E27FC236}">
                <a16:creationId xmlns:a16="http://schemas.microsoft.com/office/drawing/2014/main" id="{D7CFFB5F-DBBB-0FBD-3834-7EF25170F2D0}"/>
              </a:ext>
            </a:extLst>
          </p:cNvPr>
          <p:cNvSpPr>
            <a:spLocks noGrp="1"/>
          </p:cNvSpPr>
          <p:nvPr>
            <p:ph type="dt" sz="half" idx="10"/>
          </p:nvPr>
        </p:nvSpPr>
        <p:spPr/>
        <p:txBody>
          <a:bodyPr/>
          <a:lstStyle/>
          <a:p>
            <a:fld id="{9A203CEE-5A35-6949-A7DA-544E1E63CB92}" type="datetimeFigureOut">
              <a:rPr kumimoji="1" lang="zh-TW" altLang="en-US" smtClean="0"/>
              <a:t>2024/7/31</a:t>
            </a:fld>
            <a:endParaRPr kumimoji="1" lang="zh-TW" altLang="en-US"/>
          </a:p>
        </p:txBody>
      </p:sp>
      <p:sp>
        <p:nvSpPr>
          <p:cNvPr id="5" name="頁尾版面配置區 4">
            <a:extLst>
              <a:ext uri="{FF2B5EF4-FFF2-40B4-BE49-F238E27FC236}">
                <a16:creationId xmlns:a16="http://schemas.microsoft.com/office/drawing/2014/main" id="{4D3CDD35-A10D-E03D-533A-D53ED367A84F}"/>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62ACC688-6D2E-0616-A684-E2388E77782D}"/>
              </a:ext>
            </a:extLst>
          </p:cNvPr>
          <p:cNvSpPr>
            <a:spLocks noGrp="1"/>
          </p:cNvSpPr>
          <p:nvPr>
            <p:ph type="sldNum" sz="quarter" idx="12"/>
          </p:nvPr>
        </p:nvSpPr>
        <p:spPr/>
        <p:txBody>
          <a:bodyPr/>
          <a:lstStyle/>
          <a:p>
            <a:fld id="{ED1D1DAD-81DA-0148-99FB-19F4FA8D00AD}" type="slidenum">
              <a:rPr kumimoji="1" lang="zh-TW" altLang="en-US" smtClean="0"/>
              <a:t>‹#›</a:t>
            </a:fld>
            <a:endParaRPr kumimoji="1" lang="zh-TW" altLang="en-US"/>
          </a:p>
        </p:txBody>
      </p:sp>
    </p:spTree>
    <p:extLst>
      <p:ext uri="{BB962C8B-B14F-4D97-AF65-F5344CB8AC3E}">
        <p14:creationId xmlns:p14="http://schemas.microsoft.com/office/powerpoint/2010/main" val="152594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41AD18E-9B0C-E552-6427-E463BA7238D7}"/>
              </a:ext>
            </a:extLst>
          </p:cNvPr>
          <p:cNvSpPr>
            <a:spLocks noGrp="1"/>
          </p:cNvSpPr>
          <p:nvPr>
            <p:ph type="title"/>
          </p:nvPr>
        </p:nvSpPr>
        <p:spPr/>
        <p:txBody>
          <a:bodyPr/>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47512168-CEAF-FC6A-AA14-927109FA72AA}"/>
              </a:ext>
            </a:extLst>
          </p:cNvPr>
          <p:cNvSpPr>
            <a:spLocks noGrp="1"/>
          </p:cNvSpPr>
          <p:nvPr>
            <p:ph type="body" orient="vert" idx="1"/>
          </p:nvPr>
        </p:nvSpPr>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63FDCF75-084B-7D84-1464-AE4DDA99C44C}"/>
              </a:ext>
            </a:extLst>
          </p:cNvPr>
          <p:cNvSpPr>
            <a:spLocks noGrp="1"/>
          </p:cNvSpPr>
          <p:nvPr>
            <p:ph type="dt" sz="half" idx="10"/>
          </p:nvPr>
        </p:nvSpPr>
        <p:spPr/>
        <p:txBody>
          <a:bodyPr/>
          <a:lstStyle/>
          <a:p>
            <a:fld id="{9A203CEE-5A35-6949-A7DA-544E1E63CB92}" type="datetimeFigureOut">
              <a:rPr kumimoji="1" lang="zh-TW" altLang="en-US" smtClean="0"/>
              <a:t>2024/7/31</a:t>
            </a:fld>
            <a:endParaRPr kumimoji="1" lang="zh-TW" altLang="en-US"/>
          </a:p>
        </p:txBody>
      </p:sp>
      <p:sp>
        <p:nvSpPr>
          <p:cNvPr id="5" name="頁尾版面配置區 4">
            <a:extLst>
              <a:ext uri="{FF2B5EF4-FFF2-40B4-BE49-F238E27FC236}">
                <a16:creationId xmlns:a16="http://schemas.microsoft.com/office/drawing/2014/main" id="{DF38E368-7BFA-2B05-9F74-33D7E8065EBB}"/>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8A6AC6AE-9BF0-67F5-7B48-620294D776AE}"/>
              </a:ext>
            </a:extLst>
          </p:cNvPr>
          <p:cNvSpPr>
            <a:spLocks noGrp="1"/>
          </p:cNvSpPr>
          <p:nvPr>
            <p:ph type="sldNum" sz="quarter" idx="12"/>
          </p:nvPr>
        </p:nvSpPr>
        <p:spPr/>
        <p:txBody>
          <a:bodyPr/>
          <a:lstStyle/>
          <a:p>
            <a:fld id="{ED1D1DAD-81DA-0148-99FB-19F4FA8D00AD}" type="slidenum">
              <a:rPr kumimoji="1" lang="zh-TW" altLang="en-US" smtClean="0"/>
              <a:t>‹#›</a:t>
            </a:fld>
            <a:endParaRPr kumimoji="1" lang="zh-TW" altLang="en-US"/>
          </a:p>
        </p:txBody>
      </p:sp>
    </p:spTree>
    <p:extLst>
      <p:ext uri="{BB962C8B-B14F-4D97-AF65-F5344CB8AC3E}">
        <p14:creationId xmlns:p14="http://schemas.microsoft.com/office/powerpoint/2010/main" val="540631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BC650107-6B6E-92E7-586D-77DE615058B8}"/>
              </a:ext>
            </a:extLst>
          </p:cNvPr>
          <p:cNvSpPr>
            <a:spLocks noGrp="1"/>
          </p:cNvSpPr>
          <p:nvPr>
            <p:ph type="title" orient="vert"/>
          </p:nvPr>
        </p:nvSpPr>
        <p:spPr>
          <a:xfrm>
            <a:off x="8724900" y="365125"/>
            <a:ext cx="2628900" cy="5811838"/>
          </a:xfrm>
        </p:spPr>
        <p:txBody>
          <a:bodyPr vert="eaVert"/>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26E8F223-9F46-1478-2911-D73BEA66F27F}"/>
              </a:ext>
            </a:extLst>
          </p:cNvPr>
          <p:cNvSpPr>
            <a:spLocks noGrp="1"/>
          </p:cNvSpPr>
          <p:nvPr>
            <p:ph type="body" orient="vert" idx="1"/>
          </p:nvPr>
        </p:nvSpPr>
        <p:spPr>
          <a:xfrm>
            <a:off x="838200" y="365125"/>
            <a:ext cx="7734300" cy="5811838"/>
          </a:xfrm>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3E7AEC2E-8C62-1348-792E-B55497F5BC2B}"/>
              </a:ext>
            </a:extLst>
          </p:cNvPr>
          <p:cNvSpPr>
            <a:spLocks noGrp="1"/>
          </p:cNvSpPr>
          <p:nvPr>
            <p:ph type="dt" sz="half" idx="10"/>
          </p:nvPr>
        </p:nvSpPr>
        <p:spPr/>
        <p:txBody>
          <a:bodyPr/>
          <a:lstStyle/>
          <a:p>
            <a:fld id="{9A203CEE-5A35-6949-A7DA-544E1E63CB92}" type="datetimeFigureOut">
              <a:rPr kumimoji="1" lang="zh-TW" altLang="en-US" smtClean="0"/>
              <a:t>2024/7/31</a:t>
            </a:fld>
            <a:endParaRPr kumimoji="1" lang="zh-TW" altLang="en-US"/>
          </a:p>
        </p:txBody>
      </p:sp>
      <p:sp>
        <p:nvSpPr>
          <p:cNvPr id="5" name="頁尾版面配置區 4">
            <a:extLst>
              <a:ext uri="{FF2B5EF4-FFF2-40B4-BE49-F238E27FC236}">
                <a16:creationId xmlns:a16="http://schemas.microsoft.com/office/drawing/2014/main" id="{0AAB1B3F-B092-BE67-3D94-D5C6DA528767}"/>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41D0CB5D-4F12-1101-591C-CD386923BF96}"/>
              </a:ext>
            </a:extLst>
          </p:cNvPr>
          <p:cNvSpPr>
            <a:spLocks noGrp="1"/>
          </p:cNvSpPr>
          <p:nvPr>
            <p:ph type="sldNum" sz="quarter" idx="12"/>
          </p:nvPr>
        </p:nvSpPr>
        <p:spPr/>
        <p:txBody>
          <a:bodyPr/>
          <a:lstStyle/>
          <a:p>
            <a:fld id="{ED1D1DAD-81DA-0148-99FB-19F4FA8D00AD}" type="slidenum">
              <a:rPr kumimoji="1" lang="zh-TW" altLang="en-US" smtClean="0"/>
              <a:t>‹#›</a:t>
            </a:fld>
            <a:endParaRPr kumimoji="1" lang="zh-TW" altLang="en-US"/>
          </a:p>
        </p:txBody>
      </p:sp>
    </p:spTree>
    <p:extLst>
      <p:ext uri="{BB962C8B-B14F-4D97-AF65-F5344CB8AC3E}">
        <p14:creationId xmlns:p14="http://schemas.microsoft.com/office/powerpoint/2010/main" val="1847608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B2CFA0-15B2-2688-47DE-26A357DC1FFC}"/>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A2591CC9-C6A1-2FC8-9A78-E530A4AA19AA}"/>
              </a:ext>
            </a:extLst>
          </p:cNvPr>
          <p:cNvSpPr>
            <a:spLocks noGrp="1"/>
          </p:cNvSpPr>
          <p:nvPr>
            <p:ph idx="1"/>
          </p:nvPr>
        </p:nvSpPr>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E67199B0-3326-DBDC-268C-CA7BC0884C88}"/>
              </a:ext>
            </a:extLst>
          </p:cNvPr>
          <p:cNvSpPr>
            <a:spLocks noGrp="1"/>
          </p:cNvSpPr>
          <p:nvPr>
            <p:ph type="dt" sz="half" idx="10"/>
          </p:nvPr>
        </p:nvSpPr>
        <p:spPr/>
        <p:txBody>
          <a:bodyPr/>
          <a:lstStyle/>
          <a:p>
            <a:fld id="{9A203CEE-5A35-6949-A7DA-544E1E63CB92}" type="datetimeFigureOut">
              <a:rPr kumimoji="1" lang="zh-TW" altLang="en-US" smtClean="0"/>
              <a:t>2024/7/31</a:t>
            </a:fld>
            <a:endParaRPr kumimoji="1" lang="zh-TW" altLang="en-US"/>
          </a:p>
        </p:txBody>
      </p:sp>
      <p:sp>
        <p:nvSpPr>
          <p:cNvPr id="5" name="頁尾版面配置區 4">
            <a:extLst>
              <a:ext uri="{FF2B5EF4-FFF2-40B4-BE49-F238E27FC236}">
                <a16:creationId xmlns:a16="http://schemas.microsoft.com/office/drawing/2014/main" id="{739CC098-2BAE-5678-80FB-211C67244CB6}"/>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014D992C-52D8-EB8B-9797-ABFAF4A78FD7}"/>
              </a:ext>
            </a:extLst>
          </p:cNvPr>
          <p:cNvSpPr>
            <a:spLocks noGrp="1"/>
          </p:cNvSpPr>
          <p:nvPr>
            <p:ph type="sldNum" sz="quarter" idx="12"/>
          </p:nvPr>
        </p:nvSpPr>
        <p:spPr/>
        <p:txBody>
          <a:bodyPr/>
          <a:lstStyle/>
          <a:p>
            <a:fld id="{ED1D1DAD-81DA-0148-99FB-19F4FA8D00AD}" type="slidenum">
              <a:rPr kumimoji="1" lang="zh-TW" altLang="en-US" smtClean="0"/>
              <a:t>‹#›</a:t>
            </a:fld>
            <a:endParaRPr kumimoji="1" lang="zh-TW" altLang="en-US"/>
          </a:p>
        </p:txBody>
      </p:sp>
    </p:spTree>
    <p:extLst>
      <p:ext uri="{BB962C8B-B14F-4D97-AF65-F5344CB8AC3E}">
        <p14:creationId xmlns:p14="http://schemas.microsoft.com/office/powerpoint/2010/main" val="571388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28F0FA2-2590-9023-1BF4-A9875A7429E6}"/>
              </a:ext>
            </a:extLst>
          </p:cNvPr>
          <p:cNvSpPr>
            <a:spLocks noGrp="1"/>
          </p:cNvSpPr>
          <p:nvPr>
            <p:ph type="title"/>
          </p:nvPr>
        </p:nvSpPr>
        <p:spPr>
          <a:xfrm>
            <a:off x="831850" y="1709738"/>
            <a:ext cx="10515600" cy="2852737"/>
          </a:xfrm>
        </p:spPr>
        <p:txBody>
          <a:bodyPr anchor="b"/>
          <a:lstStyle>
            <a:lvl1pPr>
              <a:defRPr sz="6000"/>
            </a:lvl1p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99E727F8-CF80-6AB6-1370-8CCCE773F4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TW" altLang="en-US"/>
              <a:t>按一下以編輯母片文字樣式</a:t>
            </a:r>
          </a:p>
        </p:txBody>
      </p:sp>
      <p:sp>
        <p:nvSpPr>
          <p:cNvPr id="4" name="日期版面配置區 3">
            <a:extLst>
              <a:ext uri="{FF2B5EF4-FFF2-40B4-BE49-F238E27FC236}">
                <a16:creationId xmlns:a16="http://schemas.microsoft.com/office/drawing/2014/main" id="{AF7F91BD-3186-E811-AF56-7C336FE9EE95}"/>
              </a:ext>
            </a:extLst>
          </p:cNvPr>
          <p:cNvSpPr>
            <a:spLocks noGrp="1"/>
          </p:cNvSpPr>
          <p:nvPr>
            <p:ph type="dt" sz="half" idx="10"/>
          </p:nvPr>
        </p:nvSpPr>
        <p:spPr/>
        <p:txBody>
          <a:bodyPr/>
          <a:lstStyle/>
          <a:p>
            <a:fld id="{9A203CEE-5A35-6949-A7DA-544E1E63CB92}" type="datetimeFigureOut">
              <a:rPr kumimoji="1" lang="zh-TW" altLang="en-US" smtClean="0"/>
              <a:t>2024/7/31</a:t>
            </a:fld>
            <a:endParaRPr kumimoji="1" lang="zh-TW" altLang="en-US"/>
          </a:p>
        </p:txBody>
      </p:sp>
      <p:sp>
        <p:nvSpPr>
          <p:cNvPr id="5" name="頁尾版面配置區 4">
            <a:extLst>
              <a:ext uri="{FF2B5EF4-FFF2-40B4-BE49-F238E27FC236}">
                <a16:creationId xmlns:a16="http://schemas.microsoft.com/office/drawing/2014/main" id="{5B09A10D-2097-2CE8-13D8-2BD70E043411}"/>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6F0DF14A-F120-7AA1-377C-B25FBAB10F8B}"/>
              </a:ext>
            </a:extLst>
          </p:cNvPr>
          <p:cNvSpPr>
            <a:spLocks noGrp="1"/>
          </p:cNvSpPr>
          <p:nvPr>
            <p:ph type="sldNum" sz="quarter" idx="12"/>
          </p:nvPr>
        </p:nvSpPr>
        <p:spPr/>
        <p:txBody>
          <a:bodyPr/>
          <a:lstStyle/>
          <a:p>
            <a:fld id="{ED1D1DAD-81DA-0148-99FB-19F4FA8D00AD}" type="slidenum">
              <a:rPr kumimoji="1" lang="zh-TW" altLang="en-US" smtClean="0"/>
              <a:t>‹#›</a:t>
            </a:fld>
            <a:endParaRPr kumimoji="1" lang="zh-TW" altLang="en-US"/>
          </a:p>
        </p:txBody>
      </p:sp>
    </p:spTree>
    <p:extLst>
      <p:ext uri="{BB962C8B-B14F-4D97-AF65-F5344CB8AC3E}">
        <p14:creationId xmlns:p14="http://schemas.microsoft.com/office/powerpoint/2010/main" val="2776366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393E848-8C9D-F64B-67BC-54FDFD09C5A1}"/>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E5FCB51E-249D-7896-67E4-893C90D1C39F}"/>
              </a:ext>
            </a:extLst>
          </p:cNvPr>
          <p:cNvSpPr>
            <a:spLocks noGrp="1"/>
          </p:cNvSpPr>
          <p:nvPr>
            <p:ph sz="half" idx="1"/>
          </p:nvPr>
        </p:nvSpPr>
        <p:spPr>
          <a:xfrm>
            <a:off x="838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內容版面配置區 3">
            <a:extLst>
              <a:ext uri="{FF2B5EF4-FFF2-40B4-BE49-F238E27FC236}">
                <a16:creationId xmlns:a16="http://schemas.microsoft.com/office/drawing/2014/main" id="{E5C21DCC-9D15-87E8-81DE-7AB4A7D2EF1B}"/>
              </a:ext>
            </a:extLst>
          </p:cNvPr>
          <p:cNvSpPr>
            <a:spLocks noGrp="1"/>
          </p:cNvSpPr>
          <p:nvPr>
            <p:ph sz="half" idx="2"/>
          </p:nvPr>
        </p:nvSpPr>
        <p:spPr>
          <a:xfrm>
            <a:off x="6172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日期版面配置區 4">
            <a:extLst>
              <a:ext uri="{FF2B5EF4-FFF2-40B4-BE49-F238E27FC236}">
                <a16:creationId xmlns:a16="http://schemas.microsoft.com/office/drawing/2014/main" id="{D7C7DC9E-E674-941D-B30A-D3B31ACB0CE3}"/>
              </a:ext>
            </a:extLst>
          </p:cNvPr>
          <p:cNvSpPr>
            <a:spLocks noGrp="1"/>
          </p:cNvSpPr>
          <p:nvPr>
            <p:ph type="dt" sz="half" idx="10"/>
          </p:nvPr>
        </p:nvSpPr>
        <p:spPr/>
        <p:txBody>
          <a:bodyPr/>
          <a:lstStyle/>
          <a:p>
            <a:fld id="{9A203CEE-5A35-6949-A7DA-544E1E63CB92}" type="datetimeFigureOut">
              <a:rPr kumimoji="1" lang="zh-TW" altLang="en-US" smtClean="0"/>
              <a:t>2024/7/31</a:t>
            </a:fld>
            <a:endParaRPr kumimoji="1" lang="zh-TW" altLang="en-US"/>
          </a:p>
        </p:txBody>
      </p:sp>
      <p:sp>
        <p:nvSpPr>
          <p:cNvPr id="6" name="頁尾版面配置區 5">
            <a:extLst>
              <a:ext uri="{FF2B5EF4-FFF2-40B4-BE49-F238E27FC236}">
                <a16:creationId xmlns:a16="http://schemas.microsoft.com/office/drawing/2014/main" id="{F77FEE56-EA56-D8C0-1E14-C228DA162FB4}"/>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72616EAD-1F97-5551-5FCF-364885CC3AEE}"/>
              </a:ext>
            </a:extLst>
          </p:cNvPr>
          <p:cNvSpPr>
            <a:spLocks noGrp="1"/>
          </p:cNvSpPr>
          <p:nvPr>
            <p:ph type="sldNum" sz="quarter" idx="12"/>
          </p:nvPr>
        </p:nvSpPr>
        <p:spPr/>
        <p:txBody>
          <a:bodyPr/>
          <a:lstStyle/>
          <a:p>
            <a:fld id="{ED1D1DAD-81DA-0148-99FB-19F4FA8D00AD}" type="slidenum">
              <a:rPr kumimoji="1" lang="zh-TW" altLang="en-US" smtClean="0"/>
              <a:t>‹#›</a:t>
            </a:fld>
            <a:endParaRPr kumimoji="1" lang="zh-TW" altLang="en-US"/>
          </a:p>
        </p:txBody>
      </p:sp>
    </p:spTree>
    <p:extLst>
      <p:ext uri="{BB962C8B-B14F-4D97-AF65-F5344CB8AC3E}">
        <p14:creationId xmlns:p14="http://schemas.microsoft.com/office/powerpoint/2010/main" val="1570207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08B436-C7F4-E927-D55B-8F3491BB19F0}"/>
              </a:ext>
            </a:extLst>
          </p:cNvPr>
          <p:cNvSpPr>
            <a:spLocks noGrp="1"/>
          </p:cNvSpPr>
          <p:nvPr>
            <p:ph type="title"/>
          </p:nvPr>
        </p:nvSpPr>
        <p:spPr>
          <a:xfrm>
            <a:off x="839788" y="365125"/>
            <a:ext cx="10515600" cy="1325563"/>
          </a:xfrm>
        </p:spPr>
        <p:txBody>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2C9231D0-63CB-531A-BF6A-C8D5DD2E44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4" name="內容版面配置區 3">
            <a:extLst>
              <a:ext uri="{FF2B5EF4-FFF2-40B4-BE49-F238E27FC236}">
                <a16:creationId xmlns:a16="http://schemas.microsoft.com/office/drawing/2014/main" id="{6C8D4174-9E01-5BA6-9811-DFB5C3022059}"/>
              </a:ext>
            </a:extLst>
          </p:cNvPr>
          <p:cNvSpPr>
            <a:spLocks noGrp="1"/>
          </p:cNvSpPr>
          <p:nvPr>
            <p:ph sz="half" idx="2"/>
          </p:nvPr>
        </p:nvSpPr>
        <p:spPr>
          <a:xfrm>
            <a:off x="839788" y="2505075"/>
            <a:ext cx="5157787"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文字版面配置區 4">
            <a:extLst>
              <a:ext uri="{FF2B5EF4-FFF2-40B4-BE49-F238E27FC236}">
                <a16:creationId xmlns:a16="http://schemas.microsoft.com/office/drawing/2014/main" id="{5485FE9D-5A44-E1E4-AA20-D1B4AACE57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6" name="內容版面配置區 5">
            <a:extLst>
              <a:ext uri="{FF2B5EF4-FFF2-40B4-BE49-F238E27FC236}">
                <a16:creationId xmlns:a16="http://schemas.microsoft.com/office/drawing/2014/main" id="{C6C966AA-E66A-957A-408E-7F16FD7A969C}"/>
              </a:ext>
            </a:extLst>
          </p:cNvPr>
          <p:cNvSpPr>
            <a:spLocks noGrp="1"/>
          </p:cNvSpPr>
          <p:nvPr>
            <p:ph sz="quarter" idx="4"/>
          </p:nvPr>
        </p:nvSpPr>
        <p:spPr>
          <a:xfrm>
            <a:off x="6172200" y="2505075"/>
            <a:ext cx="5183188"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7" name="日期版面配置區 6">
            <a:extLst>
              <a:ext uri="{FF2B5EF4-FFF2-40B4-BE49-F238E27FC236}">
                <a16:creationId xmlns:a16="http://schemas.microsoft.com/office/drawing/2014/main" id="{3AEA5F9E-E277-C215-F654-936183FB2250}"/>
              </a:ext>
            </a:extLst>
          </p:cNvPr>
          <p:cNvSpPr>
            <a:spLocks noGrp="1"/>
          </p:cNvSpPr>
          <p:nvPr>
            <p:ph type="dt" sz="half" idx="10"/>
          </p:nvPr>
        </p:nvSpPr>
        <p:spPr/>
        <p:txBody>
          <a:bodyPr/>
          <a:lstStyle/>
          <a:p>
            <a:fld id="{9A203CEE-5A35-6949-A7DA-544E1E63CB92}" type="datetimeFigureOut">
              <a:rPr kumimoji="1" lang="zh-TW" altLang="en-US" smtClean="0"/>
              <a:t>2024/7/31</a:t>
            </a:fld>
            <a:endParaRPr kumimoji="1" lang="zh-TW" altLang="en-US"/>
          </a:p>
        </p:txBody>
      </p:sp>
      <p:sp>
        <p:nvSpPr>
          <p:cNvPr id="8" name="頁尾版面配置區 7">
            <a:extLst>
              <a:ext uri="{FF2B5EF4-FFF2-40B4-BE49-F238E27FC236}">
                <a16:creationId xmlns:a16="http://schemas.microsoft.com/office/drawing/2014/main" id="{86A64634-07DE-6411-3D45-8F3B513F4FBF}"/>
              </a:ext>
            </a:extLst>
          </p:cNvPr>
          <p:cNvSpPr>
            <a:spLocks noGrp="1"/>
          </p:cNvSpPr>
          <p:nvPr>
            <p:ph type="ftr" sz="quarter" idx="11"/>
          </p:nvPr>
        </p:nvSpPr>
        <p:spPr/>
        <p:txBody>
          <a:bodyPr/>
          <a:lstStyle/>
          <a:p>
            <a:endParaRPr kumimoji="1" lang="zh-TW" altLang="en-US"/>
          </a:p>
        </p:txBody>
      </p:sp>
      <p:sp>
        <p:nvSpPr>
          <p:cNvPr id="9" name="投影片編號版面配置區 8">
            <a:extLst>
              <a:ext uri="{FF2B5EF4-FFF2-40B4-BE49-F238E27FC236}">
                <a16:creationId xmlns:a16="http://schemas.microsoft.com/office/drawing/2014/main" id="{6CAE924D-3BD7-A5E5-A61A-7B5E80FA4E45}"/>
              </a:ext>
            </a:extLst>
          </p:cNvPr>
          <p:cNvSpPr>
            <a:spLocks noGrp="1"/>
          </p:cNvSpPr>
          <p:nvPr>
            <p:ph type="sldNum" sz="quarter" idx="12"/>
          </p:nvPr>
        </p:nvSpPr>
        <p:spPr/>
        <p:txBody>
          <a:bodyPr/>
          <a:lstStyle/>
          <a:p>
            <a:fld id="{ED1D1DAD-81DA-0148-99FB-19F4FA8D00AD}" type="slidenum">
              <a:rPr kumimoji="1" lang="zh-TW" altLang="en-US" smtClean="0"/>
              <a:t>‹#›</a:t>
            </a:fld>
            <a:endParaRPr kumimoji="1" lang="zh-TW" altLang="en-US"/>
          </a:p>
        </p:txBody>
      </p:sp>
    </p:spTree>
    <p:extLst>
      <p:ext uri="{BB962C8B-B14F-4D97-AF65-F5344CB8AC3E}">
        <p14:creationId xmlns:p14="http://schemas.microsoft.com/office/powerpoint/2010/main" val="145753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4DD5CEB-D18E-1084-99B3-62D65C3BF2DA}"/>
              </a:ext>
            </a:extLst>
          </p:cNvPr>
          <p:cNvSpPr>
            <a:spLocks noGrp="1"/>
          </p:cNvSpPr>
          <p:nvPr>
            <p:ph type="title"/>
          </p:nvPr>
        </p:nvSpPr>
        <p:spPr/>
        <p:txBody>
          <a:bodyPr/>
          <a:lstStyle/>
          <a:p>
            <a:r>
              <a:rPr kumimoji="1" lang="zh-TW" altLang="en-US"/>
              <a:t>按一下以編輯母片標題樣式</a:t>
            </a:r>
          </a:p>
        </p:txBody>
      </p:sp>
      <p:sp>
        <p:nvSpPr>
          <p:cNvPr id="3" name="日期版面配置區 2">
            <a:extLst>
              <a:ext uri="{FF2B5EF4-FFF2-40B4-BE49-F238E27FC236}">
                <a16:creationId xmlns:a16="http://schemas.microsoft.com/office/drawing/2014/main" id="{E122522F-C616-7678-CB88-B21EB5FEA15B}"/>
              </a:ext>
            </a:extLst>
          </p:cNvPr>
          <p:cNvSpPr>
            <a:spLocks noGrp="1"/>
          </p:cNvSpPr>
          <p:nvPr>
            <p:ph type="dt" sz="half" idx="10"/>
          </p:nvPr>
        </p:nvSpPr>
        <p:spPr/>
        <p:txBody>
          <a:bodyPr/>
          <a:lstStyle/>
          <a:p>
            <a:fld id="{9A203CEE-5A35-6949-A7DA-544E1E63CB92}" type="datetimeFigureOut">
              <a:rPr kumimoji="1" lang="zh-TW" altLang="en-US" smtClean="0"/>
              <a:t>2024/7/31</a:t>
            </a:fld>
            <a:endParaRPr kumimoji="1" lang="zh-TW" altLang="en-US"/>
          </a:p>
        </p:txBody>
      </p:sp>
      <p:sp>
        <p:nvSpPr>
          <p:cNvPr id="4" name="頁尾版面配置區 3">
            <a:extLst>
              <a:ext uri="{FF2B5EF4-FFF2-40B4-BE49-F238E27FC236}">
                <a16:creationId xmlns:a16="http://schemas.microsoft.com/office/drawing/2014/main" id="{A7C2DDF2-C314-BCC8-8B5A-2CB93950FEF2}"/>
              </a:ext>
            </a:extLst>
          </p:cNvPr>
          <p:cNvSpPr>
            <a:spLocks noGrp="1"/>
          </p:cNvSpPr>
          <p:nvPr>
            <p:ph type="ftr" sz="quarter" idx="11"/>
          </p:nvPr>
        </p:nvSpPr>
        <p:spPr/>
        <p:txBody>
          <a:bodyPr/>
          <a:lstStyle/>
          <a:p>
            <a:endParaRPr kumimoji="1" lang="zh-TW" altLang="en-US"/>
          </a:p>
        </p:txBody>
      </p:sp>
      <p:sp>
        <p:nvSpPr>
          <p:cNvPr id="5" name="投影片編號版面配置區 4">
            <a:extLst>
              <a:ext uri="{FF2B5EF4-FFF2-40B4-BE49-F238E27FC236}">
                <a16:creationId xmlns:a16="http://schemas.microsoft.com/office/drawing/2014/main" id="{8644BF30-D47E-B06D-E4C5-898A4B27F077}"/>
              </a:ext>
            </a:extLst>
          </p:cNvPr>
          <p:cNvSpPr>
            <a:spLocks noGrp="1"/>
          </p:cNvSpPr>
          <p:nvPr>
            <p:ph type="sldNum" sz="quarter" idx="12"/>
          </p:nvPr>
        </p:nvSpPr>
        <p:spPr/>
        <p:txBody>
          <a:bodyPr/>
          <a:lstStyle/>
          <a:p>
            <a:fld id="{ED1D1DAD-81DA-0148-99FB-19F4FA8D00AD}" type="slidenum">
              <a:rPr kumimoji="1" lang="zh-TW" altLang="en-US" smtClean="0"/>
              <a:t>‹#›</a:t>
            </a:fld>
            <a:endParaRPr kumimoji="1" lang="zh-TW" altLang="en-US"/>
          </a:p>
        </p:txBody>
      </p:sp>
    </p:spTree>
    <p:extLst>
      <p:ext uri="{BB962C8B-B14F-4D97-AF65-F5344CB8AC3E}">
        <p14:creationId xmlns:p14="http://schemas.microsoft.com/office/powerpoint/2010/main" val="1300227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FB405505-D706-3844-5107-EB1BCACB0F88}"/>
              </a:ext>
            </a:extLst>
          </p:cNvPr>
          <p:cNvSpPr>
            <a:spLocks noGrp="1"/>
          </p:cNvSpPr>
          <p:nvPr>
            <p:ph type="dt" sz="half" idx="10"/>
          </p:nvPr>
        </p:nvSpPr>
        <p:spPr/>
        <p:txBody>
          <a:bodyPr/>
          <a:lstStyle/>
          <a:p>
            <a:fld id="{9A203CEE-5A35-6949-A7DA-544E1E63CB92}" type="datetimeFigureOut">
              <a:rPr kumimoji="1" lang="zh-TW" altLang="en-US" smtClean="0"/>
              <a:t>2024/7/31</a:t>
            </a:fld>
            <a:endParaRPr kumimoji="1" lang="zh-TW" altLang="en-US"/>
          </a:p>
        </p:txBody>
      </p:sp>
      <p:sp>
        <p:nvSpPr>
          <p:cNvPr id="3" name="頁尾版面配置區 2">
            <a:extLst>
              <a:ext uri="{FF2B5EF4-FFF2-40B4-BE49-F238E27FC236}">
                <a16:creationId xmlns:a16="http://schemas.microsoft.com/office/drawing/2014/main" id="{FF3AE233-ED13-9FBD-1AF0-EA60C6E14038}"/>
              </a:ext>
            </a:extLst>
          </p:cNvPr>
          <p:cNvSpPr>
            <a:spLocks noGrp="1"/>
          </p:cNvSpPr>
          <p:nvPr>
            <p:ph type="ftr" sz="quarter" idx="11"/>
          </p:nvPr>
        </p:nvSpPr>
        <p:spPr/>
        <p:txBody>
          <a:bodyPr/>
          <a:lstStyle/>
          <a:p>
            <a:endParaRPr kumimoji="1" lang="zh-TW" altLang="en-US"/>
          </a:p>
        </p:txBody>
      </p:sp>
      <p:sp>
        <p:nvSpPr>
          <p:cNvPr id="4" name="投影片編號版面配置區 3">
            <a:extLst>
              <a:ext uri="{FF2B5EF4-FFF2-40B4-BE49-F238E27FC236}">
                <a16:creationId xmlns:a16="http://schemas.microsoft.com/office/drawing/2014/main" id="{11FDCC45-3249-20A7-CBB5-BC5ED9F98768}"/>
              </a:ext>
            </a:extLst>
          </p:cNvPr>
          <p:cNvSpPr>
            <a:spLocks noGrp="1"/>
          </p:cNvSpPr>
          <p:nvPr>
            <p:ph type="sldNum" sz="quarter" idx="12"/>
          </p:nvPr>
        </p:nvSpPr>
        <p:spPr/>
        <p:txBody>
          <a:bodyPr/>
          <a:lstStyle/>
          <a:p>
            <a:fld id="{ED1D1DAD-81DA-0148-99FB-19F4FA8D00AD}" type="slidenum">
              <a:rPr kumimoji="1" lang="zh-TW" altLang="en-US" smtClean="0"/>
              <a:t>‹#›</a:t>
            </a:fld>
            <a:endParaRPr kumimoji="1" lang="zh-TW" altLang="en-US"/>
          </a:p>
        </p:txBody>
      </p:sp>
    </p:spTree>
    <p:extLst>
      <p:ext uri="{BB962C8B-B14F-4D97-AF65-F5344CB8AC3E}">
        <p14:creationId xmlns:p14="http://schemas.microsoft.com/office/powerpoint/2010/main" val="2224558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531813E-24EA-F244-1520-93683200A26C}"/>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6B21789F-5F2F-5459-4571-3AA35D5C25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文字版面配置區 3">
            <a:extLst>
              <a:ext uri="{FF2B5EF4-FFF2-40B4-BE49-F238E27FC236}">
                <a16:creationId xmlns:a16="http://schemas.microsoft.com/office/drawing/2014/main" id="{9578F658-B21C-DFC9-DDB3-E321552C97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EB8B8E2F-3B81-7258-8FBC-A05501CDB31B}"/>
              </a:ext>
            </a:extLst>
          </p:cNvPr>
          <p:cNvSpPr>
            <a:spLocks noGrp="1"/>
          </p:cNvSpPr>
          <p:nvPr>
            <p:ph type="dt" sz="half" idx="10"/>
          </p:nvPr>
        </p:nvSpPr>
        <p:spPr/>
        <p:txBody>
          <a:bodyPr/>
          <a:lstStyle/>
          <a:p>
            <a:fld id="{9A203CEE-5A35-6949-A7DA-544E1E63CB92}" type="datetimeFigureOut">
              <a:rPr kumimoji="1" lang="zh-TW" altLang="en-US" smtClean="0"/>
              <a:t>2024/7/31</a:t>
            </a:fld>
            <a:endParaRPr kumimoji="1" lang="zh-TW" altLang="en-US"/>
          </a:p>
        </p:txBody>
      </p:sp>
      <p:sp>
        <p:nvSpPr>
          <p:cNvPr id="6" name="頁尾版面配置區 5">
            <a:extLst>
              <a:ext uri="{FF2B5EF4-FFF2-40B4-BE49-F238E27FC236}">
                <a16:creationId xmlns:a16="http://schemas.microsoft.com/office/drawing/2014/main" id="{163F6A41-AAB4-0F98-BB28-3F63AA69780A}"/>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E4DCD7AC-DEE0-2D3C-327F-466E009E94DC}"/>
              </a:ext>
            </a:extLst>
          </p:cNvPr>
          <p:cNvSpPr>
            <a:spLocks noGrp="1"/>
          </p:cNvSpPr>
          <p:nvPr>
            <p:ph type="sldNum" sz="quarter" idx="12"/>
          </p:nvPr>
        </p:nvSpPr>
        <p:spPr/>
        <p:txBody>
          <a:bodyPr/>
          <a:lstStyle/>
          <a:p>
            <a:fld id="{ED1D1DAD-81DA-0148-99FB-19F4FA8D00AD}" type="slidenum">
              <a:rPr kumimoji="1" lang="zh-TW" altLang="en-US" smtClean="0"/>
              <a:t>‹#›</a:t>
            </a:fld>
            <a:endParaRPr kumimoji="1" lang="zh-TW" altLang="en-US"/>
          </a:p>
        </p:txBody>
      </p:sp>
    </p:spTree>
    <p:extLst>
      <p:ext uri="{BB962C8B-B14F-4D97-AF65-F5344CB8AC3E}">
        <p14:creationId xmlns:p14="http://schemas.microsoft.com/office/powerpoint/2010/main" val="3667029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685397-FE9F-9689-F049-5A37EC93CB7D}"/>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圖片版面配置區 2">
            <a:extLst>
              <a:ext uri="{FF2B5EF4-FFF2-40B4-BE49-F238E27FC236}">
                <a16:creationId xmlns:a16="http://schemas.microsoft.com/office/drawing/2014/main" id="{94D91604-F238-5627-423B-46A4F9BCD2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TW" altLang="en-US"/>
          </a:p>
        </p:txBody>
      </p:sp>
      <p:sp>
        <p:nvSpPr>
          <p:cNvPr id="4" name="文字版面配置區 3">
            <a:extLst>
              <a:ext uri="{FF2B5EF4-FFF2-40B4-BE49-F238E27FC236}">
                <a16:creationId xmlns:a16="http://schemas.microsoft.com/office/drawing/2014/main" id="{7EF20C24-40EB-4F97-78BC-24C53D6D0D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BE61C41F-76AE-0237-5FF6-34ED8DC6E46C}"/>
              </a:ext>
            </a:extLst>
          </p:cNvPr>
          <p:cNvSpPr>
            <a:spLocks noGrp="1"/>
          </p:cNvSpPr>
          <p:nvPr>
            <p:ph type="dt" sz="half" idx="10"/>
          </p:nvPr>
        </p:nvSpPr>
        <p:spPr/>
        <p:txBody>
          <a:bodyPr/>
          <a:lstStyle/>
          <a:p>
            <a:fld id="{9A203CEE-5A35-6949-A7DA-544E1E63CB92}" type="datetimeFigureOut">
              <a:rPr kumimoji="1" lang="zh-TW" altLang="en-US" smtClean="0"/>
              <a:t>2024/7/31</a:t>
            </a:fld>
            <a:endParaRPr kumimoji="1" lang="zh-TW" altLang="en-US"/>
          </a:p>
        </p:txBody>
      </p:sp>
      <p:sp>
        <p:nvSpPr>
          <p:cNvPr id="6" name="頁尾版面配置區 5">
            <a:extLst>
              <a:ext uri="{FF2B5EF4-FFF2-40B4-BE49-F238E27FC236}">
                <a16:creationId xmlns:a16="http://schemas.microsoft.com/office/drawing/2014/main" id="{51EA31C3-66B6-EE9D-A55E-328E0DA3A764}"/>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60DBF859-E24A-2B8C-BA8C-E1750F1D610E}"/>
              </a:ext>
            </a:extLst>
          </p:cNvPr>
          <p:cNvSpPr>
            <a:spLocks noGrp="1"/>
          </p:cNvSpPr>
          <p:nvPr>
            <p:ph type="sldNum" sz="quarter" idx="12"/>
          </p:nvPr>
        </p:nvSpPr>
        <p:spPr/>
        <p:txBody>
          <a:bodyPr/>
          <a:lstStyle/>
          <a:p>
            <a:fld id="{ED1D1DAD-81DA-0148-99FB-19F4FA8D00AD}" type="slidenum">
              <a:rPr kumimoji="1" lang="zh-TW" altLang="en-US" smtClean="0"/>
              <a:t>‹#›</a:t>
            </a:fld>
            <a:endParaRPr kumimoji="1" lang="zh-TW" altLang="en-US"/>
          </a:p>
        </p:txBody>
      </p:sp>
    </p:spTree>
    <p:extLst>
      <p:ext uri="{BB962C8B-B14F-4D97-AF65-F5344CB8AC3E}">
        <p14:creationId xmlns:p14="http://schemas.microsoft.com/office/powerpoint/2010/main" val="2858223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721FB4E9-945F-7690-66A8-8BBE44B1A4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9DD45480-F967-36B0-F457-4C37143070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2E2CFD97-C445-B337-D2D8-A67FF9848A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203CEE-5A35-6949-A7DA-544E1E63CB92}" type="datetimeFigureOut">
              <a:rPr kumimoji="1" lang="zh-TW" altLang="en-US" smtClean="0"/>
              <a:t>2024/7/31</a:t>
            </a:fld>
            <a:endParaRPr kumimoji="1" lang="zh-TW" altLang="en-US"/>
          </a:p>
        </p:txBody>
      </p:sp>
      <p:sp>
        <p:nvSpPr>
          <p:cNvPr id="5" name="頁尾版面配置區 4">
            <a:extLst>
              <a:ext uri="{FF2B5EF4-FFF2-40B4-BE49-F238E27FC236}">
                <a16:creationId xmlns:a16="http://schemas.microsoft.com/office/drawing/2014/main" id="{4BAC2B95-0B00-5B4D-C81B-0519AE64D3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TW" altLang="en-US"/>
          </a:p>
        </p:txBody>
      </p:sp>
      <p:sp>
        <p:nvSpPr>
          <p:cNvPr id="6" name="投影片編號版面配置區 5">
            <a:extLst>
              <a:ext uri="{FF2B5EF4-FFF2-40B4-BE49-F238E27FC236}">
                <a16:creationId xmlns:a16="http://schemas.microsoft.com/office/drawing/2014/main" id="{42DBC224-7B02-003F-329A-3598357DDD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1D1DAD-81DA-0148-99FB-19F4FA8D00AD}" type="slidenum">
              <a:rPr kumimoji="1" lang="zh-TW" altLang="en-US" smtClean="0"/>
              <a:t>‹#›</a:t>
            </a:fld>
            <a:endParaRPr kumimoji="1" lang="zh-TW" altLang="en-US"/>
          </a:p>
        </p:txBody>
      </p:sp>
    </p:spTree>
    <p:extLst>
      <p:ext uri="{BB962C8B-B14F-4D97-AF65-F5344CB8AC3E}">
        <p14:creationId xmlns:p14="http://schemas.microsoft.com/office/powerpoint/2010/main" val="29479149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C9A1E8-47C2-9C55-6E3C-9CAA06DB7FD9}"/>
              </a:ext>
            </a:extLst>
          </p:cNvPr>
          <p:cNvSpPr>
            <a:spLocks noGrp="1"/>
          </p:cNvSpPr>
          <p:nvPr>
            <p:ph type="ctrTitle"/>
          </p:nvPr>
        </p:nvSpPr>
        <p:spPr/>
        <p:txBody>
          <a:bodyPr/>
          <a:lstStyle/>
          <a:p>
            <a:r>
              <a:rPr kumimoji="1" lang="zh-TW" altLang="en-US" dirty="0"/>
              <a:t>口試後修改</a:t>
            </a:r>
          </a:p>
        </p:txBody>
      </p:sp>
      <p:sp>
        <p:nvSpPr>
          <p:cNvPr id="3" name="副標題 2">
            <a:extLst>
              <a:ext uri="{FF2B5EF4-FFF2-40B4-BE49-F238E27FC236}">
                <a16:creationId xmlns:a16="http://schemas.microsoft.com/office/drawing/2014/main" id="{BA894304-24E7-F421-DA3E-8AEE4A8233B1}"/>
              </a:ext>
            </a:extLst>
          </p:cNvPr>
          <p:cNvSpPr>
            <a:spLocks noGrp="1"/>
          </p:cNvSpPr>
          <p:nvPr>
            <p:ph type="subTitle" idx="1"/>
          </p:nvPr>
        </p:nvSpPr>
        <p:spPr/>
        <p:txBody>
          <a:bodyPr/>
          <a:lstStyle/>
          <a:p>
            <a:r>
              <a:rPr kumimoji="1" lang="en-US" altLang="zh-TW" dirty="0"/>
              <a:t>Aid paper</a:t>
            </a:r>
            <a:endParaRPr kumimoji="1" lang="zh-TW" altLang="en-US" dirty="0"/>
          </a:p>
        </p:txBody>
      </p:sp>
    </p:spTree>
    <p:extLst>
      <p:ext uri="{BB962C8B-B14F-4D97-AF65-F5344CB8AC3E}">
        <p14:creationId xmlns:p14="http://schemas.microsoft.com/office/powerpoint/2010/main" val="1290796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F41E7A0-F05F-2C79-2443-35C84F324AF0}"/>
              </a:ext>
            </a:extLst>
          </p:cNvPr>
          <p:cNvSpPr>
            <a:spLocks noGrp="1"/>
          </p:cNvSpPr>
          <p:nvPr>
            <p:ph type="title"/>
          </p:nvPr>
        </p:nvSpPr>
        <p:spPr/>
        <p:txBody>
          <a:bodyPr/>
          <a:lstStyle/>
          <a:p>
            <a:r>
              <a:rPr lang="zh-TW" altLang="en-US" b="0" i="0" dirty="0">
                <a:solidFill>
                  <a:srgbClr val="222222"/>
                </a:solidFill>
                <a:effectLst/>
                <a:latin typeface="Arial" panose="020B0604020202020204" pitchFamily="34" charset="0"/>
              </a:rPr>
              <a:t>徐讚昇老師</a:t>
            </a:r>
            <a:endParaRPr kumimoji="1" lang="zh-TW" altLang="en-US" dirty="0"/>
          </a:p>
        </p:txBody>
      </p:sp>
      <p:sp>
        <p:nvSpPr>
          <p:cNvPr id="3" name="內容版面配置區 2">
            <a:extLst>
              <a:ext uri="{FF2B5EF4-FFF2-40B4-BE49-F238E27FC236}">
                <a16:creationId xmlns:a16="http://schemas.microsoft.com/office/drawing/2014/main" id="{01E03118-0EBD-3432-F0C0-41BD2D89352A}"/>
              </a:ext>
            </a:extLst>
          </p:cNvPr>
          <p:cNvSpPr>
            <a:spLocks noGrp="1"/>
          </p:cNvSpPr>
          <p:nvPr>
            <p:ph idx="1"/>
          </p:nvPr>
        </p:nvSpPr>
        <p:spPr/>
        <p:txBody>
          <a:bodyPr/>
          <a:lstStyle/>
          <a:p>
            <a:r>
              <a:rPr lang="en" altLang="zh-TW" dirty="0"/>
              <a:t>Survey Work: have some comparison with other work</a:t>
            </a:r>
            <a:r>
              <a:rPr lang="zh-TW" altLang="en-US" dirty="0"/>
              <a:t> </a:t>
            </a:r>
            <a:r>
              <a:rPr lang="en-US" altLang="zh-TW" dirty="0"/>
              <a:t>(</a:t>
            </a:r>
            <a:r>
              <a:rPr lang="zh-TW" altLang="en-US" dirty="0">
                <a:solidFill>
                  <a:srgbClr val="FF0000"/>
                </a:solidFill>
              </a:rPr>
              <a:t>文獻回顧多一節</a:t>
            </a:r>
            <a:r>
              <a:rPr lang="en-US" altLang="zh-TW" dirty="0">
                <a:solidFill>
                  <a:srgbClr val="FF0000"/>
                </a:solidFill>
              </a:rPr>
              <a:t>: </a:t>
            </a:r>
            <a:r>
              <a:rPr lang="zh-TW" altLang="en-US" dirty="0">
                <a:solidFill>
                  <a:srgbClr val="FF0000"/>
                </a:solidFill>
              </a:rPr>
              <a:t>應用場景</a:t>
            </a:r>
            <a:r>
              <a:rPr lang="en-US" altLang="zh-TW" dirty="0"/>
              <a:t>)</a:t>
            </a:r>
            <a:endParaRPr lang="en" altLang="zh-TW" dirty="0"/>
          </a:p>
          <a:p>
            <a:pPr lvl="1"/>
            <a:r>
              <a:rPr lang="zh-TW" altLang="en-US" dirty="0"/>
              <a:t>蘋果新公開的</a:t>
            </a:r>
            <a:r>
              <a:rPr lang="en-US" altLang="zh-TW" dirty="0"/>
              <a:t>AI</a:t>
            </a:r>
            <a:r>
              <a:rPr lang="zh-TW" altLang="en-US" dirty="0"/>
              <a:t>，會讀取用戶裝置的個資，放到</a:t>
            </a:r>
            <a:r>
              <a:rPr lang="en-US" altLang="zh-TW" dirty="0"/>
              <a:t>AI</a:t>
            </a:r>
            <a:r>
              <a:rPr lang="zh-TW" altLang="en-US" dirty="0"/>
              <a:t>中運算成為指令，代替使用者完成應用程式操作。</a:t>
            </a:r>
            <a:endParaRPr lang="en-US" altLang="zh-TW" dirty="0"/>
          </a:p>
          <a:p>
            <a:pPr lvl="1"/>
            <a:r>
              <a:rPr lang="zh-TW" altLang="en-US" dirty="0"/>
              <a:t>他們需要特殊得驗證與數據機制（當不得不上傳數據時，大多數用</a:t>
            </a:r>
            <a:r>
              <a:rPr lang="en-US" altLang="zh-TW" dirty="0"/>
              <a:t>local</a:t>
            </a:r>
            <a:r>
              <a:rPr lang="zh-TW" altLang="en-US" dirty="0"/>
              <a:t>）</a:t>
            </a:r>
            <a:endParaRPr lang="en" altLang="zh-TW" dirty="0"/>
          </a:p>
          <a:p>
            <a:r>
              <a:rPr lang="en" altLang="zh-TW" dirty="0"/>
              <a:t>Code : Bugs, as free as possible</a:t>
            </a:r>
          </a:p>
          <a:p>
            <a:pPr lvl="1"/>
            <a:r>
              <a:rPr kumimoji="1" lang="zh-TW" altLang="en-US" dirty="0"/>
              <a:t>在實作會補充描述我的測試方案</a:t>
            </a:r>
            <a:r>
              <a:rPr kumimoji="1" lang="en-US" altLang="zh-TW" dirty="0"/>
              <a:t>(</a:t>
            </a:r>
            <a:r>
              <a:rPr kumimoji="1" lang="zh-TW" altLang="en-US" dirty="0"/>
              <a:t>但可能太過敷衍</a:t>
            </a:r>
            <a:r>
              <a:rPr kumimoji="1" lang="en-US" altLang="zh-TW" dirty="0"/>
              <a:t>?)</a:t>
            </a:r>
          </a:p>
        </p:txBody>
      </p:sp>
      <p:sp>
        <p:nvSpPr>
          <p:cNvPr id="4" name="矩形 3">
            <a:extLst>
              <a:ext uri="{FF2B5EF4-FFF2-40B4-BE49-F238E27FC236}">
                <a16:creationId xmlns:a16="http://schemas.microsoft.com/office/drawing/2014/main" id="{EA56BBB6-70F7-36C4-09C6-F29B2BBAB0B0}"/>
              </a:ext>
            </a:extLst>
          </p:cNvPr>
          <p:cNvSpPr/>
          <p:nvPr/>
        </p:nvSpPr>
        <p:spPr>
          <a:xfrm>
            <a:off x="8430936" y="4563613"/>
            <a:ext cx="385893" cy="36072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zh-TW" altLang="en-US"/>
          </a:p>
        </p:txBody>
      </p:sp>
      <p:sp>
        <p:nvSpPr>
          <p:cNvPr id="5" name="矩形 4">
            <a:extLst>
              <a:ext uri="{FF2B5EF4-FFF2-40B4-BE49-F238E27FC236}">
                <a16:creationId xmlns:a16="http://schemas.microsoft.com/office/drawing/2014/main" id="{6A86A1E2-40B6-C6B8-56EE-6C464759544A}"/>
              </a:ext>
            </a:extLst>
          </p:cNvPr>
          <p:cNvSpPr/>
          <p:nvPr/>
        </p:nvSpPr>
        <p:spPr>
          <a:xfrm>
            <a:off x="8893729" y="4563613"/>
            <a:ext cx="385893" cy="36072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zh-TW" altLang="en-US"/>
          </a:p>
        </p:txBody>
      </p:sp>
      <p:sp>
        <p:nvSpPr>
          <p:cNvPr id="6" name="矩形 5">
            <a:extLst>
              <a:ext uri="{FF2B5EF4-FFF2-40B4-BE49-F238E27FC236}">
                <a16:creationId xmlns:a16="http://schemas.microsoft.com/office/drawing/2014/main" id="{D9920189-5A82-1CDB-0A9F-A843CEAED154}"/>
              </a:ext>
            </a:extLst>
          </p:cNvPr>
          <p:cNvSpPr/>
          <p:nvPr/>
        </p:nvSpPr>
        <p:spPr>
          <a:xfrm>
            <a:off x="9356522" y="4563613"/>
            <a:ext cx="385893" cy="36072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zh-TW" altLang="en-US"/>
          </a:p>
        </p:txBody>
      </p:sp>
      <p:sp>
        <p:nvSpPr>
          <p:cNvPr id="7" name="矩形 6">
            <a:extLst>
              <a:ext uri="{FF2B5EF4-FFF2-40B4-BE49-F238E27FC236}">
                <a16:creationId xmlns:a16="http://schemas.microsoft.com/office/drawing/2014/main" id="{7CF6DFEC-3485-D78C-86EF-F0D609435EFC}"/>
              </a:ext>
            </a:extLst>
          </p:cNvPr>
          <p:cNvSpPr/>
          <p:nvPr/>
        </p:nvSpPr>
        <p:spPr>
          <a:xfrm>
            <a:off x="9819315" y="4563613"/>
            <a:ext cx="385893" cy="36072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zh-TW" altLang="en-US"/>
          </a:p>
        </p:txBody>
      </p:sp>
      <p:sp>
        <p:nvSpPr>
          <p:cNvPr id="8" name="矩形 7">
            <a:extLst>
              <a:ext uri="{FF2B5EF4-FFF2-40B4-BE49-F238E27FC236}">
                <a16:creationId xmlns:a16="http://schemas.microsoft.com/office/drawing/2014/main" id="{61ADC6E9-A7F4-BC82-AE98-79570F3F5B59}"/>
              </a:ext>
            </a:extLst>
          </p:cNvPr>
          <p:cNvSpPr/>
          <p:nvPr/>
        </p:nvSpPr>
        <p:spPr>
          <a:xfrm>
            <a:off x="10282108" y="4563613"/>
            <a:ext cx="385893" cy="36072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zh-TW" altLang="en-US"/>
          </a:p>
        </p:txBody>
      </p:sp>
      <p:sp>
        <p:nvSpPr>
          <p:cNvPr id="9" name="矩形 8">
            <a:extLst>
              <a:ext uri="{FF2B5EF4-FFF2-40B4-BE49-F238E27FC236}">
                <a16:creationId xmlns:a16="http://schemas.microsoft.com/office/drawing/2014/main" id="{CEC0E1DC-5545-C77C-31A4-C19CD05A796F}"/>
              </a:ext>
            </a:extLst>
          </p:cNvPr>
          <p:cNvSpPr/>
          <p:nvPr/>
        </p:nvSpPr>
        <p:spPr>
          <a:xfrm>
            <a:off x="8430936" y="5009562"/>
            <a:ext cx="385893" cy="36072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zh-TW" altLang="en-US"/>
          </a:p>
        </p:txBody>
      </p:sp>
      <p:sp>
        <p:nvSpPr>
          <p:cNvPr id="10" name="矩形 9">
            <a:extLst>
              <a:ext uri="{FF2B5EF4-FFF2-40B4-BE49-F238E27FC236}">
                <a16:creationId xmlns:a16="http://schemas.microsoft.com/office/drawing/2014/main" id="{157A363D-7CF0-DD71-9CC7-665568E2CBE2}"/>
              </a:ext>
            </a:extLst>
          </p:cNvPr>
          <p:cNvSpPr/>
          <p:nvPr/>
        </p:nvSpPr>
        <p:spPr>
          <a:xfrm>
            <a:off x="8893729" y="5009562"/>
            <a:ext cx="385893" cy="36072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zh-TW" altLang="en-US"/>
          </a:p>
        </p:txBody>
      </p:sp>
      <p:sp>
        <p:nvSpPr>
          <p:cNvPr id="11" name="矩形 10">
            <a:extLst>
              <a:ext uri="{FF2B5EF4-FFF2-40B4-BE49-F238E27FC236}">
                <a16:creationId xmlns:a16="http://schemas.microsoft.com/office/drawing/2014/main" id="{E1C03BE7-074C-07D4-647A-A30D91FF6934}"/>
              </a:ext>
            </a:extLst>
          </p:cNvPr>
          <p:cNvSpPr/>
          <p:nvPr/>
        </p:nvSpPr>
        <p:spPr>
          <a:xfrm>
            <a:off x="9356522" y="5009562"/>
            <a:ext cx="385893" cy="36072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zh-TW" altLang="en-US"/>
          </a:p>
        </p:txBody>
      </p:sp>
      <p:sp>
        <p:nvSpPr>
          <p:cNvPr id="12" name="矩形 11">
            <a:extLst>
              <a:ext uri="{FF2B5EF4-FFF2-40B4-BE49-F238E27FC236}">
                <a16:creationId xmlns:a16="http://schemas.microsoft.com/office/drawing/2014/main" id="{9EA9AF59-474A-FAF4-0FA5-AB8FE503394B}"/>
              </a:ext>
            </a:extLst>
          </p:cNvPr>
          <p:cNvSpPr/>
          <p:nvPr/>
        </p:nvSpPr>
        <p:spPr>
          <a:xfrm>
            <a:off x="9819315" y="5009562"/>
            <a:ext cx="385893" cy="36072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zh-TW" altLang="en-US"/>
          </a:p>
        </p:txBody>
      </p:sp>
      <p:sp>
        <p:nvSpPr>
          <p:cNvPr id="13" name="矩形 12">
            <a:extLst>
              <a:ext uri="{FF2B5EF4-FFF2-40B4-BE49-F238E27FC236}">
                <a16:creationId xmlns:a16="http://schemas.microsoft.com/office/drawing/2014/main" id="{E1A5A4C4-9D3E-5409-36AA-94280864CEB1}"/>
              </a:ext>
            </a:extLst>
          </p:cNvPr>
          <p:cNvSpPr/>
          <p:nvPr/>
        </p:nvSpPr>
        <p:spPr>
          <a:xfrm>
            <a:off x="10282108" y="5009562"/>
            <a:ext cx="385893" cy="36072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zh-TW" altLang="en-US"/>
          </a:p>
        </p:txBody>
      </p:sp>
      <p:sp>
        <p:nvSpPr>
          <p:cNvPr id="14" name="矩形 13">
            <a:extLst>
              <a:ext uri="{FF2B5EF4-FFF2-40B4-BE49-F238E27FC236}">
                <a16:creationId xmlns:a16="http://schemas.microsoft.com/office/drawing/2014/main" id="{A6DA1A73-13B6-3FC0-C9F2-D0C66435F9F3}"/>
              </a:ext>
            </a:extLst>
          </p:cNvPr>
          <p:cNvSpPr/>
          <p:nvPr/>
        </p:nvSpPr>
        <p:spPr>
          <a:xfrm>
            <a:off x="8430936" y="5455511"/>
            <a:ext cx="385893" cy="36072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zh-TW" altLang="en-US"/>
          </a:p>
        </p:txBody>
      </p:sp>
      <p:sp>
        <p:nvSpPr>
          <p:cNvPr id="15" name="矩形 14">
            <a:extLst>
              <a:ext uri="{FF2B5EF4-FFF2-40B4-BE49-F238E27FC236}">
                <a16:creationId xmlns:a16="http://schemas.microsoft.com/office/drawing/2014/main" id="{F2B0D478-E42D-D3BB-5B17-E166215E9902}"/>
              </a:ext>
            </a:extLst>
          </p:cNvPr>
          <p:cNvSpPr/>
          <p:nvPr/>
        </p:nvSpPr>
        <p:spPr>
          <a:xfrm>
            <a:off x="8893729" y="5455511"/>
            <a:ext cx="385893" cy="36072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zh-TW" altLang="en-US"/>
          </a:p>
        </p:txBody>
      </p:sp>
      <p:sp>
        <p:nvSpPr>
          <p:cNvPr id="16" name="矩形 15">
            <a:extLst>
              <a:ext uri="{FF2B5EF4-FFF2-40B4-BE49-F238E27FC236}">
                <a16:creationId xmlns:a16="http://schemas.microsoft.com/office/drawing/2014/main" id="{9B6CA916-DC34-A815-F304-D9342F196023}"/>
              </a:ext>
            </a:extLst>
          </p:cNvPr>
          <p:cNvSpPr/>
          <p:nvPr/>
        </p:nvSpPr>
        <p:spPr>
          <a:xfrm>
            <a:off x="9356522" y="5455511"/>
            <a:ext cx="385893" cy="36072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zh-TW" altLang="en-US"/>
          </a:p>
        </p:txBody>
      </p:sp>
      <p:sp>
        <p:nvSpPr>
          <p:cNvPr id="17" name="矩形 16">
            <a:extLst>
              <a:ext uri="{FF2B5EF4-FFF2-40B4-BE49-F238E27FC236}">
                <a16:creationId xmlns:a16="http://schemas.microsoft.com/office/drawing/2014/main" id="{622EAD30-98F3-ED10-56F2-35C754E01B73}"/>
              </a:ext>
            </a:extLst>
          </p:cNvPr>
          <p:cNvSpPr/>
          <p:nvPr/>
        </p:nvSpPr>
        <p:spPr>
          <a:xfrm>
            <a:off x="9819315" y="5455511"/>
            <a:ext cx="385893" cy="36072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zh-TW" altLang="en-US"/>
          </a:p>
        </p:txBody>
      </p:sp>
      <p:sp>
        <p:nvSpPr>
          <p:cNvPr id="18" name="矩形 17">
            <a:extLst>
              <a:ext uri="{FF2B5EF4-FFF2-40B4-BE49-F238E27FC236}">
                <a16:creationId xmlns:a16="http://schemas.microsoft.com/office/drawing/2014/main" id="{CE598C38-ED89-336E-D6D5-6D19554FAAE0}"/>
              </a:ext>
            </a:extLst>
          </p:cNvPr>
          <p:cNvSpPr/>
          <p:nvPr/>
        </p:nvSpPr>
        <p:spPr>
          <a:xfrm>
            <a:off x="10282108" y="5455511"/>
            <a:ext cx="385893" cy="36072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zh-TW" altLang="en-US"/>
          </a:p>
        </p:txBody>
      </p:sp>
      <p:sp>
        <p:nvSpPr>
          <p:cNvPr id="19" name="矩形 18">
            <a:extLst>
              <a:ext uri="{FF2B5EF4-FFF2-40B4-BE49-F238E27FC236}">
                <a16:creationId xmlns:a16="http://schemas.microsoft.com/office/drawing/2014/main" id="{E7142158-4716-55A2-21E1-CD0F65DDF46C}"/>
              </a:ext>
            </a:extLst>
          </p:cNvPr>
          <p:cNvSpPr/>
          <p:nvPr/>
        </p:nvSpPr>
        <p:spPr>
          <a:xfrm>
            <a:off x="8430936" y="5901460"/>
            <a:ext cx="385893" cy="36072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zh-TW" altLang="en-US"/>
          </a:p>
        </p:txBody>
      </p:sp>
      <p:sp>
        <p:nvSpPr>
          <p:cNvPr id="20" name="矩形 19">
            <a:extLst>
              <a:ext uri="{FF2B5EF4-FFF2-40B4-BE49-F238E27FC236}">
                <a16:creationId xmlns:a16="http://schemas.microsoft.com/office/drawing/2014/main" id="{D2EC514D-7D30-EEDF-B8A9-785116BF9747}"/>
              </a:ext>
            </a:extLst>
          </p:cNvPr>
          <p:cNvSpPr/>
          <p:nvPr/>
        </p:nvSpPr>
        <p:spPr>
          <a:xfrm>
            <a:off x="8893729" y="5901460"/>
            <a:ext cx="385893" cy="36072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zh-TW" altLang="en-US"/>
          </a:p>
        </p:txBody>
      </p:sp>
      <p:sp>
        <p:nvSpPr>
          <p:cNvPr id="21" name="矩形 20">
            <a:extLst>
              <a:ext uri="{FF2B5EF4-FFF2-40B4-BE49-F238E27FC236}">
                <a16:creationId xmlns:a16="http://schemas.microsoft.com/office/drawing/2014/main" id="{022C3535-A0D4-6D25-32F3-A4C9B38A1A49}"/>
              </a:ext>
            </a:extLst>
          </p:cNvPr>
          <p:cNvSpPr/>
          <p:nvPr/>
        </p:nvSpPr>
        <p:spPr>
          <a:xfrm>
            <a:off x="9356522" y="5901460"/>
            <a:ext cx="385893" cy="36072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zh-TW" altLang="en-US"/>
          </a:p>
        </p:txBody>
      </p:sp>
      <p:sp>
        <p:nvSpPr>
          <p:cNvPr id="22" name="矩形 21">
            <a:extLst>
              <a:ext uri="{FF2B5EF4-FFF2-40B4-BE49-F238E27FC236}">
                <a16:creationId xmlns:a16="http://schemas.microsoft.com/office/drawing/2014/main" id="{74D674CE-0C66-CEE5-835B-090E6C4BDD76}"/>
              </a:ext>
            </a:extLst>
          </p:cNvPr>
          <p:cNvSpPr/>
          <p:nvPr/>
        </p:nvSpPr>
        <p:spPr>
          <a:xfrm>
            <a:off x="9819315" y="5901460"/>
            <a:ext cx="385893" cy="36072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zh-TW" altLang="en-US"/>
          </a:p>
        </p:txBody>
      </p:sp>
      <p:sp>
        <p:nvSpPr>
          <p:cNvPr id="23" name="矩形 22">
            <a:extLst>
              <a:ext uri="{FF2B5EF4-FFF2-40B4-BE49-F238E27FC236}">
                <a16:creationId xmlns:a16="http://schemas.microsoft.com/office/drawing/2014/main" id="{D1E03A85-BD72-0C4C-198B-A2AFEEE79AD6}"/>
              </a:ext>
            </a:extLst>
          </p:cNvPr>
          <p:cNvSpPr/>
          <p:nvPr/>
        </p:nvSpPr>
        <p:spPr>
          <a:xfrm>
            <a:off x="10282108" y="5901460"/>
            <a:ext cx="385893" cy="36072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zh-TW" altLang="en-US"/>
          </a:p>
        </p:txBody>
      </p:sp>
      <p:sp>
        <p:nvSpPr>
          <p:cNvPr id="24" name="矩形 23">
            <a:extLst>
              <a:ext uri="{FF2B5EF4-FFF2-40B4-BE49-F238E27FC236}">
                <a16:creationId xmlns:a16="http://schemas.microsoft.com/office/drawing/2014/main" id="{4D60A1F1-4B8F-228F-439C-0014728B74C3}"/>
              </a:ext>
            </a:extLst>
          </p:cNvPr>
          <p:cNvSpPr/>
          <p:nvPr/>
        </p:nvSpPr>
        <p:spPr>
          <a:xfrm>
            <a:off x="8430936" y="6311900"/>
            <a:ext cx="385893" cy="36072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zh-TW" altLang="en-US"/>
          </a:p>
        </p:txBody>
      </p:sp>
      <p:sp>
        <p:nvSpPr>
          <p:cNvPr id="25" name="矩形 24">
            <a:extLst>
              <a:ext uri="{FF2B5EF4-FFF2-40B4-BE49-F238E27FC236}">
                <a16:creationId xmlns:a16="http://schemas.microsoft.com/office/drawing/2014/main" id="{2614B774-A179-7428-47C2-F887B292401F}"/>
              </a:ext>
            </a:extLst>
          </p:cNvPr>
          <p:cNvSpPr/>
          <p:nvPr/>
        </p:nvSpPr>
        <p:spPr>
          <a:xfrm>
            <a:off x="8893729" y="6311900"/>
            <a:ext cx="385893" cy="36072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zh-TW" altLang="en-US"/>
          </a:p>
        </p:txBody>
      </p:sp>
      <p:sp>
        <p:nvSpPr>
          <p:cNvPr id="26" name="矩形 25">
            <a:extLst>
              <a:ext uri="{FF2B5EF4-FFF2-40B4-BE49-F238E27FC236}">
                <a16:creationId xmlns:a16="http://schemas.microsoft.com/office/drawing/2014/main" id="{E97AB690-19B8-6F85-80E5-77801116F096}"/>
              </a:ext>
            </a:extLst>
          </p:cNvPr>
          <p:cNvSpPr/>
          <p:nvPr/>
        </p:nvSpPr>
        <p:spPr>
          <a:xfrm>
            <a:off x="9356522" y="6311900"/>
            <a:ext cx="385893" cy="36072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zh-TW" altLang="en-US"/>
          </a:p>
        </p:txBody>
      </p:sp>
      <p:sp>
        <p:nvSpPr>
          <p:cNvPr id="27" name="矩形 26">
            <a:extLst>
              <a:ext uri="{FF2B5EF4-FFF2-40B4-BE49-F238E27FC236}">
                <a16:creationId xmlns:a16="http://schemas.microsoft.com/office/drawing/2014/main" id="{023B86F6-2D65-AB54-E0C0-F0A29203E27A}"/>
              </a:ext>
            </a:extLst>
          </p:cNvPr>
          <p:cNvSpPr/>
          <p:nvPr/>
        </p:nvSpPr>
        <p:spPr>
          <a:xfrm>
            <a:off x="9819315" y="6311900"/>
            <a:ext cx="385893" cy="36072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zh-TW" altLang="en-US"/>
          </a:p>
        </p:txBody>
      </p:sp>
      <p:sp>
        <p:nvSpPr>
          <p:cNvPr id="28" name="矩形 27">
            <a:extLst>
              <a:ext uri="{FF2B5EF4-FFF2-40B4-BE49-F238E27FC236}">
                <a16:creationId xmlns:a16="http://schemas.microsoft.com/office/drawing/2014/main" id="{6B3DD7B8-7F97-3B15-72F7-7C34DD865C0F}"/>
              </a:ext>
            </a:extLst>
          </p:cNvPr>
          <p:cNvSpPr/>
          <p:nvPr/>
        </p:nvSpPr>
        <p:spPr>
          <a:xfrm>
            <a:off x="10282108" y="6311900"/>
            <a:ext cx="385893" cy="36072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zh-TW" altLang="en-US"/>
          </a:p>
        </p:txBody>
      </p:sp>
      <p:sp>
        <p:nvSpPr>
          <p:cNvPr id="29" name="笑臉 28">
            <a:extLst>
              <a:ext uri="{FF2B5EF4-FFF2-40B4-BE49-F238E27FC236}">
                <a16:creationId xmlns:a16="http://schemas.microsoft.com/office/drawing/2014/main" id="{5A31C197-24A4-5717-D6B5-A0831B501EC2}"/>
              </a:ext>
            </a:extLst>
          </p:cNvPr>
          <p:cNvSpPr/>
          <p:nvPr/>
        </p:nvSpPr>
        <p:spPr>
          <a:xfrm>
            <a:off x="2650921" y="5133822"/>
            <a:ext cx="964734" cy="941612"/>
          </a:xfrm>
          <a:prstGeom prst="smileyFac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TW" altLang="en-US"/>
          </a:p>
        </p:txBody>
      </p:sp>
      <p:sp>
        <p:nvSpPr>
          <p:cNvPr id="30" name="左-右雙向箭號 29">
            <a:extLst>
              <a:ext uri="{FF2B5EF4-FFF2-40B4-BE49-F238E27FC236}">
                <a16:creationId xmlns:a16="http://schemas.microsoft.com/office/drawing/2014/main" id="{F9BDBC84-FABC-F776-6BB6-0A8D852D56E8}"/>
              </a:ext>
            </a:extLst>
          </p:cNvPr>
          <p:cNvSpPr/>
          <p:nvPr/>
        </p:nvSpPr>
        <p:spPr>
          <a:xfrm rot="21136206">
            <a:off x="3684704" y="5090358"/>
            <a:ext cx="6392647" cy="315150"/>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Tree>
    <p:extLst>
      <p:ext uri="{BB962C8B-B14F-4D97-AF65-F5344CB8AC3E}">
        <p14:creationId xmlns:p14="http://schemas.microsoft.com/office/powerpoint/2010/main" val="538282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A9421085-B52E-2428-0ADC-DB1AAD291167}"/>
              </a:ext>
            </a:extLst>
          </p:cNvPr>
          <p:cNvPicPr>
            <a:picLocks noChangeAspect="1"/>
          </p:cNvPicPr>
          <p:nvPr/>
        </p:nvPicPr>
        <p:blipFill>
          <a:blip r:embed="rId2"/>
          <a:stretch>
            <a:fillRect/>
          </a:stretch>
        </p:blipFill>
        <p:spPr>
          <a:xfrm>
            <a:off x="0" y="0"/>
            <a:ext cx="7772400" cy="4025650"/>
          </a:xfrm>
          <a:prstGeom prst="rect">
            <a:avLst/>
          </a:prstGeom>
        </p:spPr>
      </p:pic>
      <p:pic>
        <p:nvPicPr>
          <p:cNvPr id="4" name="圖片 3">
            <a:extLst>
              <a:ext uri="{FF2B5EF4-FFF2-40B4-BE49-F238E27FC236}">
                <a16:creationId xmlns:a16="http://schemas.microsoft.com/office/drawing/2014/main" id="{330CD040-AD31-348C-E7D4-B6020A079871}"/>
              </a:ext>
            </a:extLst>
          </p:cNvPr>
          <p:cNvPicPr>
            <a:picLocks noChangeAspect="1"/>
          </p:cNvPicPr>
          <p:nvPr/>
        </p:nvPicPr>
        <p:blipFill>
          <a:blip r:embed="rId3"/>
          <a:stretch>
            <a:fillRect/>
          </a:stretch>
        </p:blipFill>
        <p:spPr>
          <a:xfrm>
            <a:off x="6187948" y="0"/>
            <a:ext cx="6110312" cy="4025650"/>
          </a:xfrm>
          <a:prstGeom prst="rect">
            <a:avLst/>
          </a:prstGeom>
        </p:spPr>
      </p:pic>
      <p:sp>
        <p:nvSpPr>
          <p:cNvPr id="8" name="文字方塊 7">
            <a:extLst>
              <a:ext uri="{FF2B5EF4-FFF2-40B4-BE49-F238E27FC236}">
                <a16:creationId xmlns:a16="http://schemas.microsoft.com/office/drawing/2014/main" id="{BEF7FDA8-E09B-7A6A-84C5-DACE8B2409DA}"/>
              </a:ext>
            </a:extLst>
          </p:cNvPr>
          <p:cNvSpPr txBox="1"/>
          <p:nvPr/>
        </p:nvSpPr>
        <p:spPr>
          <a:xfrm>
            <a:off x="-177567" y="4711226"/>
            <a:ext cx="12257714" cy="1323439"/>
          </a:xfrm>
          <a:prstGeom prst="rect">
            <a:avLst/>
          </a:prstGeom>
          <a:noFill/>
        </p:spPr>
        <p:txBody>
          <a:bodyPr wrap="square">
            <a:spAutoFit/>
          </a:bodyPr>
          <a:lstStyle/>
          <a:p>
            <a:pPr marL="742950" lvl="1" indent="-285750">
              <a:buFont typeface="Arial" panose="020B0604020202020204" pitchFamily="34" charset="0"/>
              <a:buChar char="•"/>
            </a:pPr>
            <a:r>
              <a:rPr lang="zh-TW" altLang="en-US" sz="2000" dirty="0"/>
              <a:t>整體</a:t>
            </a:r>
            <a:r>
              <a:rPr lang="en-US" altLang="zh-TW" sz="2000" dirty="0"/>
              <a:t> : </a:t>
            </a:r>
            <a:r>
              <a:rPr lang="en" altLang="zh-TW" sz="2000" dirty="0"/>
              <a:t>https://machinelearning.apple.com/research/introducing-apple-foundation-models</a:t>
            </a:r>
          </a:p>
          <a:p>
            <a:pPr marL="742950" lvl="1" indent="-285750">
              <a:buFont typeface="Arial" panose="020B0604020202020204" pitchFamily="34" charset="0"/>
              <a:buChar char="•"/>
            </a:pPr>
            <a:r>
              <a:rPr lang="zh-TW" altLang="en-US" sz="2000" dirty="0"/>
              <a:t>私有雲端</a:t>
            </a:r>
            <a:r>
              <a:rPr lang="en-US" altLang="zh-TW" sz="2000" dirty="0"/>
              <a:t> : </a:t>
            </a:r>
            <a:r>
              <a:rPr lang="en" altLang="zh-TW" sz="2000" dirty="0"/>
              <a:t>https://security.apple.com/blog/private-cloud-compute/</a:t>
            </a:r>
          </a:p>
          <a:p>
            <a:pPr marL="742950" lvl="1" indent="-285750">
              <a:buFont typeface="Arial" panose="020B0604020202020204" pitchFamily="34" charset="0"/>
              <a:buChar char="•"/>
            </a:pPr>
            <a:r>
              <a:rPr lang="zh-TW" altLang="en-US" sz="2000" dirty="0"/>
              <a:t>廣告</a:t>
            </a:r>
            <a:r>
              <a:rPr lang="en-US" altLang="zh-TW" sz="2000" dirty="0"/>
              <a:t> : </a:t>
            </a:r>
            <a:r>
              <a:rPr lang="en" altLang="zh-TW" sz="2000" dirty="0"/>
              <a:t>https://www.apple.com/apple-intelligence/</a:t>
            </a:r>
          </a:p>
          <a:p>
            <a:pPr marL="742950" lvl="1" indent="-285750">
              <a:buFont typeface="Arial" panose="020B0604020202020204" pitchFamily="34" charset="0"/>
              <a:buChar char="•"/>
            </a:pPr>
            <a:r>
              <a:rPr lang="zh-TW" altLang="en-US" sz="2000" dirty="0"/>
              <a:t>硬體通信方案</a:t>
            </a:r>
            <a:r>
              <a:rPr lang="en-US" altLang="zh-TW" sz="2000" dirty="0"/>
              <a:t> : </a:t>
            </a:r>
            <a:r>
              <a:rPr lang="en" altLang="zh-TW" sz="2000" dirty="0"/>
              <a:t>https://support.apple.com/guide/security/data-protection-overview-secf6276da8a/web</a:t>
            </a:r>
          </a:p>
        </p:txBody>
      </p:sp>
    </p:spTree>
    <p:extLst>
      <p:ext uri="{BB962C8B-B14F-4D97-AF65-F5344CB8AC3E}">
        <p14:creationId xmlns:p14="http://schemas.microsoft.com/office/powerpoint/2010/main" val="3432072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82FC908-131A-0441-0FE6-3F3D7B0CF3DD}"/>
              </a:ext>
            </a:extLst>
          </p:cNvPr>
          <p:cNvSpPr>
            <a:spLocks noGrp="1"/>
          </p:cNvSpPr>
          <p:nvPr>
            <p:ph type="title"/>
          </p:nvPr>
        </p:nvSpPr>
        <p:spPr/>
        <p:txBody>
          <a:bodyPr/>
          <a:lstStyle/>
          <a:p>
            <a:r>
              <a:rPr kumimoji="1" lang="en-US" altLang="zh-TW" dirty="0"/>
              <a:t>Challenge</a:t>
            </a:r>
            <a:endParaRPr kumimoji="1" lang="zh-TW" altLang="en-US" dirty="0"/>
          </a:p>
        </p:txBody>
      </p:sp>
      <p:sp>
        <p:nvSpPr>
          <p:cNvPr id="3" name="內容版面配置區 2">
            <a:extLst>
              <a:ext uri="{FF2B5EF4-FFF2-40B4-BE49-F238E27FC236}">
                <a16:creationId xmlns:a16="http://schemas.microsoft.com/office/drawing/2014/main" id="{1208A79D-E026-443A-DCCB-46A829E8BCD3}"/>
              </a:ext>
            </a:extLst>
          </p:cNvPr>
          <p:cNvSpPr>
            <a:spLocks noGrp="1"/>
          </p:cNvSpPr>
          <p:nvPr>
            <p:ph idx="1"/>
          </p:nvPr>
        </p:nvSpPr>
        <p:spPr/>
        <p:txBody>
          <a:bodyPr/>
          <a:lstStyle/>
          <a:p>
            <a:r>
              <a:rPr lang="en" altLang="zh-TW" b="1" i="0" dirty="0">
                <a:effectLst/>
                <a:latin typeface="SF Pro Text"/>
              </a:rPr>
              <a:t>Cloud AI security and privacy guarantees are difficult to verify and enforce</a:t>
            </a:r>
          </a:p>
          <a:p>
            <a:r>
              <a:rPr lang="en" altLang="zh-TW" b="1" i="0" dirty="0">
                <a:effectLst/>
                <a:latin typeface="SF Pro Text"/>
              </a:rPr>
              <a:t>It’s difficult to provide runtime transparency for AI in the cloud.</a:t>
            </a:r>
            <a:endParaRPr lang="en" altLang="zh-TW" b="1" dirty="0">
              <a:latin typeface="SF Pro Text"/>
            </a:endParaRPr>
          </a:p>
          <a:p>
            <a:r>
              <a:rPr lang="en" altLang="zh-TW" b="1" i="0" dirty="0">
                <a:effectLst/>
                <a:latin typeface="SF Pro Text"/>
              </a:rPr>
              <a:t>It’s challenging for cloud AI environments to enforce strong limits to privileged access.</a:t>
            </a:r>
            <a:endParaRPr kumimoji="1" lang="zh-TW" altLang="en-US" dirty="0"/>
          </a:p>
        </p:txBody>
      </p:sp>
    </p:spTree>
    <p:extLst>
      <p:ext uri="{BB962C8B-B14F-4D97-AF65-F5344CB8AC3E}">
        <p14:creationId xmlns:p14="http://schemas.microsoft.com/office/powerpoint/2010/main" val="3116421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82FC908-131A-0441-0FE6-3F3D7B0CF3DD}"/>
              </a:ext>
            </a:extLst>
          </p:cNvPr>
          <p:cNvSpPr>
            <a:spLocks noGrp="1"/>
          </p:cNvSpPr>
          <p:nvPr>
            <p:ph type="title"/>
          </p:nvPr>
        </p:nvSpPr>
        <p:spPr/>
        <p:txBody>
          <a:bodyPr/>
          <a:lstStyle/>
          <a:p>
            <a:r>
              <a:rPr kumimoji="1" lang="en-US" altLang="zh-TW" dirty="0"/>
              <a:t>Design</a:t>
            </a:r>
            <a:endParaRPr kumimoji="1" lang="zh-TW" altLang="en-US" dirty="0"/>
          </a:p>
        </p:txBody>
      </p:sp>
      <p:sp>
        <p:nvSpPr>
          <p:cNvPr id="3" name="內容版面配置區 2">
            <a:extLst>
              <a:ext uri="{FF2B5EF4-FFF2-40B4-BE49-F238E27FC236}">
                <a16:creationId xmlns:a16="http://schemas.microsoft.com/office/drawing/2014/main" id="{1208A79D-E026-443A-DCCB-46A829E8BCD3}"/>
              </a:ext>
            </a:extLst>
          </p:cNvPr>
          <p:cNvSpPr>
            <a:spLocks noGrp="1"/>
          </p:cNvSpPr>
          <p:nvPr>
            <p:ph idx="1"/>
          </p:nvPr>
        </p:nvSpPr>
        <p:spPr/>
        <p:txBody>
          <a:bodyPr/>
          <a:lstStyle/>
          <a:p>
            <a:pPr algn="l"/>
            <a:r>
              <a:rPr lang="zh-TW" altLang="en-US" b="1" i="0" dirty="0">
                <a:effectLst/>
                <a:latin typeface="SF Pro TC"/>
              </a:rPr>
              <a:t>引入私有雲運算節點</a:t>
            </a:r>
            <a:endParaRPr lang="en-US" altLang="zh-TW" b="1" i="0" dirty="0">
              <a:effectLst/>
              <a:latin typeface="SF Pro TC"/>
            </a:endParaRPr>
          </a:p>
          <a:p>
            <a:pPr algn="l"/>
            <a:r>
              <a:rPr lang="zh-TW" altLang="en-US" b="1" i="0" dirty="0">
                <a:effectLst/>
                <a:latin typeface="SF Pro TC"/>
              </a:rPr>
              <a:t>無狀態計算和可執行的保證</a:t>
            </a:r>
          </a:p>
          <a:p>
            <a:pPr algn="l"/>
            <a:r>
              <a:rPr lang="zh-TW" altLang="en-US" b="1" i="0" dirty="0">
                <a:effectLst/>
                <a:latin typeface="SF Pro TC"/>
              </a:rPr>
              <a:t>沒有特權訪問</a:t>
            </a:r>
            <a:r>
              <a:rPr lang="zh-TW" altLang="en-US" b="1" dirty="0">
                <a:latin typeface="SF Pro TC"/>
              </a:rPr>
              <a:t>方案</a:t>
            </a:r>
            <a:endParaRPr lang="zh-TW" altLang="en-US" b="1" i="0" dirty="0">
              <a:effectLst/>
              <a:latin typeface="SF Pro TC"/>
            </a:endParaRPr>
          </a:p>
          <a:p>
            <a:r>
              <a:rPr lang="zh-TW" altLang="en-US" b="1" i="0" dirty="0">
                <a:effectLst/>
                <a:latin typeface="SF Pro TC"/>
              </a:rPr>
              <a:t>不可定向性</a:t>
            </a:r>
          </a:p>
          <a:p>
            <a:pPr algn="l"/>
            <a:r>
              <a:rPr lang="zh-TW" altLang="en-US" b="1" i="0" dirty="0">
                <a:effectLst/>
                <a:latin typeface="SF Pro TC"/>
              </a:rPr>
              <a:t>可驗證的透明度</a:t>
            </a:r>
            <a:endParaRPr lang="zh-TW" altLang="en-US" b="1" i="0" dirty="0">
              <a:solidFill>
                <a:srgbClr val="F5F5F7"/>
              </a:solidFill>
              <a:effectLst/>
              <a:latin typeface="SF Pro TC"/>
            </a:endParaRPr>
          </a:p>
        </p:txBody>
      </p:sp>
    </p:spTree>
    <p:extLst>
      <p:ext uri="{BB962C8B-B14F-4D97-AF65-F5344CB8AC3E}">
        <p14:creationId xmlns:p14="http://schemas.microsoft.com/office/powerpoint/2010/main" val="3342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5EC60CB-237C-2CCD-594B-BFBA79E85E68}"/>
              </a:ext>
            </a:extLst>
          </p:cNvPr>
          <p:cNvSpPr>
            <a:spLocks noGrp="1"/>
          </p:cNvSpPr>
          <p:nvPr>
            <p:ph type="title"/>
          </p:nvPr>
        </p:nvSpPr>
        <p:spPr/>
        <p:txBody>
          <a:bodyPr/>
          <a:lstStyle/>
          <a:p>
            <a:r>
              <a:rPr kumimoji="1" lang="zh-TW" altLang="en-US" dirty="0"/>
              <a:t>口委回饋</a:t>
            </a:r>
          </a:p>
        </p:txBody>
      </p:sp>
      <p:sp>
        <p:nvSpPr>
          <p:cNvPr id="3" name="內容版面配置區 2">
            <a:extLst>
              <a:ext uri="{FF2B5EF4-FFF2-40B4-BE49-F238E27FC236}">
                <a16:creationId xmlns:a16="http://schemas.microsoft.com/office/drawing/2014/main" id="{32E8B94E-3B86-D214-FF00-3BE85E5376A7}"/>
              </a:ext>
            </a:extLst>
          </p:cNvPr>
          <p:cNvSpPr>
            <a:spLocks noGrp="1"/>
          </p:cNvSpPr>
          <p:nvPr>
            <p:ph idx="1"/>
          </p:nvPr>
        </p:nvSpPr>
        <p:spPr/>
        <p:txBody>
          <a:bodyPr>
            <a:normAutofit/>
          </a:bodyPr>
          <a:lstStyle/>
          <a:p>
            <a:r>
              <a:rPr lang="zh-TW" altLang="en-US" b="0" i="0" dirty="0">
                <a:solidFill>
                  <a:srgbClr val="222222"/>
                </a:solidFill>
                <a:effectLst/>
                <a:latin typeface="Arial" panose="020B0604020202020204" pitchFamily="34" charset="0"/>
              </a:rPr>
              <a:t>薛智文</a:t>
            </a:r>
            <a:r>
              <a:rPr lang="zh-TW" altLang="en-US" dirty="0">
                <a:solidFill>
                  <a:srgbClr val="222222"/>
                </a:solidFill>
                <a:latin typeface="Arial" panose="020B0604020202020204" pitchFamily="34" charset="0"/>
              </a:rPr>
              <a:t>老師</a:t>
            </a:r>
            <a:r>
              <a:rPr lang="en-US" altLang="zh-TW" dirty="0">
                <a:solidFill>
                  <a:srgbClr val="222222"/>
                </a:solidFill>
                <a:latin typeface="Arial" panose="020B0604020202020204" pitchFamily="34" charset="0"/>
              </a:rPr>
              <a:t>:</a:t>
            </a:r>
          </a:p>
          <a:p>
            <a:pPr lvl="1"/>
            <a:r>
              <a:rPr kumimoji="1" lang="zh-TW" altLang="en-US" dirty="0">
                <a:solidFill>
                  <a:srgbClr val="222222"/>
                </a:solidFill>
                <a:latin typeface="Arial" panose="020B0604020202020204" pitchFamily="34" charset="0"/>
              </a:rPr>
              <a:t>要完整說明學長的內容</a:t>
            </a:r>
            <a:endParaRPr kumimoji="1" lang="en-US" altLang="zh-TW" dirty="0">
              <a:solidFill>
                <a:srgbClr val="222222"/>
              </a:solidFill>
              <a:latin typeface="Arial" panose="020B0604020202020204" pitchFamily="34" charset="0"/>
            </a:endParaRPr>
          </a:p>
          <a:p>
            <a:pPr lvl="1"/>
            <a:r>
              <a:rPr kumimoji="1" lang="zh-TW" altLang="en-US" dirty="0">
                <a:solidFill>
                  <a:srgbClr val="222222"/>
                </a:solidFill>
                <a:latin typeface="Arial" panose="020B0604020202020204" pitchFamily="34" charset="0"/>
              </a:rPr>
              <a:t>要明確說明與學長的差異，從本質上解決使用者認證問題</a:t>
            </a:r>
            <a:endParaRPr kumimoji="1" lang="en-US" altLang="zh-TW" dirty="0">
              <a:solidFill>
                <a:srgbClr val="222222"/>
              </a:solidFill>
              <a:latin typeface="Arial" panose="020B0604020202020204" pitchFamily="34" charset="0"/>
            </a:endParaRPr>
          </a:p>
          <a:p>
            <a:r>
              <a:rPr kumimoji="1" lang="zh-TW" altLang="en-US" dirty="0"/>
              <a:t>蔡孟峰老師</a:t>
            </a:r>
            <a:r>
              <a:rPr kumimoji="1" lang="en-US" altLang="zh-TW" dirty="0"/>
              <a:t>: </a:t>
            </a:r>
          </a:p>
          <a:p>
            <a:pPr lvl="1"/>
            <a:r>
              <a:rPr kumimoji="1" lang="zh-TW" altLang="en-US" dirty="0"/>
              <a:t>一般化敘述用詞</a:t>
            </a:r>
            <a:endParaRPr kumimoji="1" lang="en-US" altLang="zh-TW" dirty="0"/>
          </a:p>
          <a:p>
            <a:pPr lvl="1"/>
            <a:r>
              <a:rPr kumimoji="1" lang="zh-TW" altLang="en-US" dirty="0"/>
              <a:t>自主化的背後有者</a:t>
            </a:r>
            <a:r>
              <a:rPr kumimoji="1" lang="en-US" altLang="zh-TW" dirty="0"/>
              <a:t>”</a:t>
            </a:r>
            <a:r>
              <a:rPr kumimoji="1" lang="zh-TW" altLang="en-US" dirty="0"/>
              <a:t>可選擇</a:t>
            </a:r>
            <a:r>
              <a:rPr kumimoji="1" lang="en-US" altLang="zh-TW" dirty="0"/>
              <a:t>”</a:t>
            </a:r>
            <a:r>
              <a:rPr kumimoji="1" lang="zh-TW" altLang="en-US" dirty="0"/>
              <a:t>，但不該一昧反對現有系統，</a:t>
            </a:r>
            <a:r>
              <a:rPr kumimoji="1" lang="en-US" altLang="zh-TW" dirty="0"/>
              <a:t>”</a:t>
            </a:r>
            <a:r>
              <a:rPr kumimoji="1" lang="zh-TW" altLang="en-US" dirty="0"/>
              <a:t>系統化</a:t>
            </a:r>
            <a:r>
              <a:rPr kumimoji="1" lang="en-US" altLang="zh-TW" dirty="0"/>
              <a:t>”</a:t>
            </a:r>
            <a:r>
              <a:rPr kumimoji="1" lang="zh-TW" altLang="en-US" dirty="0"/>
              <a:t>與自主的結合應該要有所敘述。</a:t>
            </a:r>
            <a:endParaRPr kumimoji="1" lang="en-US" altLang="zh-TW" dirty="0"/>
          </a:p>
          <a:p>
            <a:r>
              <a:rPr lang="zh-TW" altLang="en-US" b="0" i="0" dirty="0">
                <a:solidFill>
                  <a:srgbClr val="222222"/>
                </a:solidFill>
                <a:effectLst/>
                <a:latin typeface="Arial" panose="020B0604020202020204" pitchFamily="34" charset="0"/>
              </a:rPr>
              <a:t>徐讚昇老師</a:t>
            </a:r>
            <a:r>
              <a:rPr lang="en-US" altLang="zh-TW" b="0" i="0" dirty="0">
                <a:solidFill>
                  <a:srgbClr val="222222"/>
                </a:solidFill>
                <a:effectLst/>
                <a:latin typeface="Arial" panose="020B0604020202020204" pitchFamily="34" charset="0"/>
              </a:rPr>
              <a:t>:</a:t>
            </a:r>
          </a:p>
          <a:p>
            <a:pPr lvl="1"/>
            <a:r>
              <a:rPr lang="en" altLang="zh-TW" dirty="0"/>
              <a:t>Survey Work: have some comparison with other work</a:t>
            </a:r>
          </a:p>
          <a:p>
            <a:pPr lvl="1"/>
            <a:r>
              <a:rPr lang="en" altLang="zh-TW" dirty="0"/>
              <a:t>Code : Bugs, as free as possible</a:t>
            </a:r>
            <a:endParaRPr kumimoji="1" lang="en-US" altLang="zh-TW" dirty="0"/>
          </a:p>
          <a:p>
            <a:pPr lvl="1"/>
            <a:endParaRPr kumimoji="1" lang="en-US" altLang="zh-TW" dirty="0"/>
          </a:p>
        </p:txBody>
      </p:sp>
    </p:spTree>
    <p:extLst>
      <p:ext uri="{BB962C8B-B14F-4D97-AF65-F5344CB8AC3E}">
        <p14:creationId xmlns:p14="http://schemas.microsoft.com/office/powerpoint/2010/main" val="2151048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5EC60CB-237C-2CCD-594B-BFBA79E85E68}"/>
              </a:ext>
            </a:extLst>
          </p:cNvPr>
          <p:cNvSpPr>
            <a:spLocks noGrp="1"/>
          </p:cNvSpPr>
          <p:nvPr>
            <p:ph type="title"/>
          </p:nvPr>
        </p:nvSpPr>
        <p:spPr/>
        <p:txBody>
          <a:bodyPr/>
          <a:lstStyle/>
          <a:p>
            <a:r>
              <a:rPr kumimoji="1" lang="zh-TW" altLang="en-US" dirty="0"/>
              <a:t>要完整說明學長的內容</a:t>
            </a:r>
          </a:p>
        </p:txBody>
      </p:sp>
      <p:sp>
        <p:nvSpPr>
          <p:cNvPr id="3" name="內容版面配置區 2">
            <a:extLst>
              <a:ext uri="{FF2B5EF4-FFF2-40B4-BE49-F238E27FC236}">
                <a16:creationId xmlns:a16="http://schemas.microsoft.com/office/drawing/2014/main" id="{32E8B94E-3B86-D214-FF00-3BE85E5376A7}"/>
              </a:ext>
            </a:extLst>
          </p:cNvPr>
          <p:cNvSpPr>
            <a:spLocks noGrp="1"/>
          </p:cNvSpPr>
          <p:nvPr>
            <p:ph idx="1"/>
          </p:nvPr>
        </p:nvSpPr>
        <p:spPr/>
        <p:txBody>
          <a:bodyPr>
            <a:normAutofit/>
          </a:bodyPr>
          <a:lstStyle/>
          <a:p>
            <a:r>
              <a:rPr kumimoji="1" lang="zh-TW" altLang="en-US" dirty="0">
                <a:solidFill>
                  <a:srgbClr val="222222"/>
                </a:solidFill>
                <a:latin typeface="Arial" panose="020B0604020202020204" pitchFamily="34" charset="0"/>
              </a:rPr>
              <a:t>在文獻回顧追加章節</a:t>
            </a:r>
            <a:r>
              <a:rPr kumimoji="1" lang="en-US" altLang="zh-TW" dirty="0">
                <a:solidFill>
                  <a:srgbClr val="222222"/>
                </a:solidFill>
                <a:latin typeface="Arial" panose="020B0604020202020204" pitchFamily="34" charset="0"/>
              </a:rPr>
              <a:t>: </a:t>
            </a:r>
            <a:r>
              <a:rPr kumimoji="1" lang="zh-TW" altLang="en-US" dirty="0">
                <a:solidFill>
                  <a:srgbClr val="222222"/>
                </a:solidFill>
                <a:latin typeface="Arial" panose="020B0604020202020204" pitchFamily="34" charset="0"/>
              </a:rPr>
              <a:t>前人的完整敘述</a:t>
            </a:r>
            <a:endParaRPr kumimoji="1" lang="en-US" altLang="zh-TW" dirty="0">
              <a:solidFill>
                <a:srgbClr val="222222"/>
              </a:solidFill>
              <a:latin typeface="Arial" panose="020B0604020202020204" pitchFamily="34" charset="0"/>
            </a:endParaRPr>
          </a:p>
          <a:p>
            <a:pPr lvl="1"/>
            <a:r>
              <a:rPr kumimoji="1" lang="zh-TW" altLang="en-US" dirty="0">
                <a:solidFill>
                  <a:srgbClr val="222222"/>
                </a:solidFill>
                <a:latin typeface="Arial" panose="020B0604020202020204" pitchFamily="34" charset="0"/>
              </a:rPr>
              <a:t>對</a:t>
            </a:r>
            <a:r>
              <a:rPr kumimoji="1" lang="en-US" altLang="zh-TW" dirty="0">
                <a:solidFill>
                  <a:srgbClr val="222222"/>
                </a:solidFill>
                <a:latin typeface="Arial" panose="020B0604020202020204" pitchFamily="34" charset="0"/>
              </a:rPr>
              <a:t>AID</a:t>
            </a:r>
          </a:p>
          <a:p>
            <a:pPr lvl="1"/>
            <a:r>
              <a:rPr kumimoji="1" lang="zh-TW" altLang="en-US" dirty="0">
                <a:solidFill>
                  <a:srgbClr val="222222"/>
                </a:solidFill>
                <a:latin typeface="Arial" panose="020B0604020202020204" pitchFamily="34" charset="0"/>
              </a:rPr>
              <a:t>對</a:t>
            </a:r>
            <a:r>
              <a:rPr kumimoji="1" lang="en-US" altLang="zh-TW" dirty="0">
                <a:solidFill>
                  <a:srgbClr val="222222"/>
                </a:solidFill>
                <a:latin typeface="Arial" panose="020B0604020202020204" pitchFamily="34" charset="0"/>
              </a:rPr>
              <a:t>AC</a:t>
            </a:r>
            <a:endParaRPr kumimoji="1" lang="en-US" altLang="zh-TW" dirty="0"/>
          </a:p>
        </p:txBody>
      </p:sp>
    </p:spTree>
    <p:extLst>
      <p:ext uri="{BB962C8B-B14F-4D97-AF65-F5344CB8AC3E}">
        <p14:creationId xmlns:p14="http://schemas.microsoft.com/office/powerpoint/2010/main" val="3213054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554DE00-CC05-2F48-4235-9CDAC6F3309B}"/>
              </a:ext>
            </a:extLst>
          </p:cNvPr>
          <p:cNvSpPr>
            <a:spLocks noGrp="1"/>
          </p:cNvSpPr>
          <p:nvPr>
            <p:ph type="title"/>
          </p:nvPr>
        </p:nvSpPr>
        <p:spPr/>
        <p:txBody>
          <a:bodyPr>
            <a:normAutofit/>
          </a:bodyPr>
          <a:lstStyle/>
          <a:p>
            <a:r>
              <a:rPr kumimoji="1" lang="zh-TW" altLang="en-US" sz="3600" dirty="0"/>
              <a:t>自主式社群網路身份的設計與實作 </a:t>
            </a:r>
            <a:r>
              <a:rPr kumimoji="1" lang="en-US" altLang="zh-TW" sz="3600" dirty="0"/>
              <a:t>(</a:t>
            </a:r>
            <a:r>
              <a:rPr kumimoji="1" lang="en-US" altLang="zh-TW" sz="3600" dirty="0" err="1"/>
              <a:t>Yuxuan</a:t>
            </a:r>
            <a:r>
              <a:rPr kumimoji="1" lang="en-US" altLang="zh-TW" sz="3600" dirty="0"/>
              <a:t> Lin)</a:t>
            </a:r>
            <a:endParaRPr kumimoji="1" lang="zh-TW" altLang="en-US" sz="3600" dirty="0"/>
          </a:p>
        </p:txBody>
      </p:sp>
      <p:sp>
        <p:nvSpPr>
          <p:cNvPr id="3" name="內容版面配置區 2">
            <a:extLst>
              <a:ext uri="{FF2B5EF4-FFF2-40B4-BE49-F238E27FC236}">
                <a16:creationId xmlns:a16="http://schemas.microsoft.com/office/drawing/2014/main" id="{89157DD4-AD03-BE34-C9B2-17468FEA77FF}"/>
              </a:ext>
            </a:extLst>
          </p:cNvPr>
          <p:cNvSpPr>
            <a:spLocks noGrp="1"/>
          </p:cNvSpPr>
          <p:nvPr>
            <p:ph idx="1"/>
          </p:nvPr>
        </p:nvSpPr>
        <p:spPr>
          <a:xfrm>
            <a:off x="838200" y="1509335"/>
            <a:ext cx="10515600" cy="1800444"/>
          </a:xfrm>
        </p:spPr>
        <p:txBody>
          <a:bodyPr>
            <a:normAutofit/>
          </a:bodyPr>
          <a:lstStyle/>
          <a:p>
            <a:r>
              <a:rPr kumimoji="1" lang="zh-TW" altLang="en-US" sz="2000" dirty="0"/>
              <a:t>定義</a:t>
            </a:r>
            <a:r>
              <a:rPr kumimoji="1" lang="en-US" altLang="zh-TW" sz="2000" dirty="0"/>
              <a:t>: Aid is designed to be the only identity through the Internet. (Aid is represented by a locally generated universally unique identifier.)</a:t>
            </a:r>
          </a:p>
          <a:p>
            <a:r>
              <a:rPr kumimoji="1" lang="zh-TW" altLang="en-US" sz="2000" dirty="0"/>
              <a:t>概念</a:t>
            </a:r>
            <a:r>
              <a:rPr kumimoji="1" lang="en-US" altLang="zh-TW" sz="2000" dirty="0"/>
              <a:t>: Aid is designed to be the only identity through the Internet, so it does not depend on any specific server for registration or authentication. Aid is stored in local machine, and a digital signature scheme is adopted to do the authentication.</a:t>
            </a:r>
            <a:endParaRPr kumimoji="1" lang="zh-TW" altLang="en-US" sz="2000" dirty="0"/>
          </a:p>
        </p:txBody>
      </p:sp>
      <p:graphicFrame>
        <p:nvGraphicFramePr>
          <p:cNvPr id="5" name="表格 4">
            <a:extLst>
              <a:ext uri="{FF2B5EF4-FFF2-40B4-BE49-F238E27FC236}">
                <a16:creationId xmlns:a16="http://schemas.microsoft.com/office/drawing/2014/main" id="{6FFF2510-973B-3E5A-2ABD-0972560267CD}"/>
              </a:ext>
            </a:extLst>
          </p:cNvPr>
          <p:cNvGraphicFramePr>
            <a:graphicFrameLocks noGrp="1"/>
          </p:cNvGraphicFramePr>
          <p:nvPr/>
        </p:nvGraphicFramePr>
        <p:xfrm>
          <a:off x="352535" y="3090476"/>
          <a:ext cx="11486930" cy="2021840"/>
        </p:xfrm>
        <a:graphic>
          <a:graphicData uri="http://schemas.openxmlformats.org/drawingml/2006/table">
            <a:tbl>
              <a:tblPr firstRow="1" bandRow="1">
                <a:tableStyleId>{5C22544A-7EE6-4342-B048-85BDC9FD1C3A}</a:tableStyleId>
              </a:tblPr>
              <a:tblGrid>
                <a:gridCol w="3190921">
                  <a:extLst>
                    <a:ext uri="{9D8B030D-6E8A-4147-A177-3AD203B41FA5}">
                      <a16:colId xmlns:a16="http://schemas.microsoft.com/office/drawing/2014/main" val="591372370"/>
                    </a:ext>
                  </a:extLst>
                </a:gridCol>
                <a:gridCol w="3520289">
                  <a:extLst>
                    <a:ext uri="{9D8B030D-6E8A-4147-A177-3AD203B41FA5}">
                      <a16:colId xmlns:a16="http://schemas.microsoft.com/office/drawing/2014/main" val="1656300732"/>
                    </a:ext>
                  </a:extLst>
                </a:gridCol>
                <a:gridCol w="2169155">
                  <a:extLst>
                    <a:ext uri="{9D8B030D-6E8A-4147-A177-3AD203B41FA5}">
                      <a16:colId xmlns:a16="http://schemas.microsoft.com/office/drawing/2014/main" val="2984693667"/>
                    </a:ext>
                  </a:extLst>
                </a:gridCol>
                <a:gridCol w="2606565">
                  <a:extLst>
                    <a:ext uri="{9D8B030D-6E8A-4147-A177-3AD203B41FA5}">
                      <a16:colId xmlns:a16="http://schemas.microsoft.com/office/drawing/2014/main" val="805560109"/>
                    </a:ext>
                  </a:extLst>
                </a:gridCol>
              </a:tblGrid>
              <a:tr h="370840">
                <a:tc>
                  <a:txBody>
                    <a:bodyPr/>
                    <a:lstStyle/>
                    <a:p>
                      <a:pPr algn="ctr"/>
                      <a:r>
                        <a:rPr lang="zh-TW" altLang="en-US" dirty="0"/>
                        <a:t>真實的人</a:t>
                      </a:r>
                    </a:p>
                  </a:txBody>
                  <a:tcPr/>
                </a:tc>
                <a:tc>
                  <a:txBody>
                    <a:bodyPr/>
                    <a:lstStyle/>
                    <a:p>
                      <a:pPr algn="ctr"/>
                      <a:r>
                        <a:rPr lang="en-US" altLang="zh-TW" dirty="0"/>
                        <a:t>Client</a:t>
                      </a:r>
                      <a:endParaRPr lang="zh-TW" altLang="en-US" dirty="0"/>
                    </a:p>
                  </a:txBody>
                  <a:tcPr/>
                </a:tc>
                <a:tc>
                  <a:txBody>
                    <a:bodyPr/>
                    <a:lstStyle/>
                    <a:p>
                      <a:pPr algn="ctr"/>
                      <a:r>
                        <a:rPr lang="en-US" altLang="zh-TW" dirty="0"/>
                        <a:t>Aid Server</a:t>
                      </a:r>
                      <a:endParaRPr lang="zh-TW" altLang="en-US" dirty="0"/>
                    </a:p>
                  </a:txBody>
                  <a:tcPr/>
                </a:tc>
                <a:tc>
                  <a:txBody>
                    <a:bodyPr/>
                    <a:lstStyle/>
                    <a:p>
                      <a:pPr algn="ctr"/>
                      <a:r>
                        <a:rPr lang="en-US" altLang="zh-TW" dirty="0"/>
                        <a:t>Server</a:t>
                      </a:r>
                      <a:endParaRPr lang="zh-TW" altLang="en-US" dirty="0"/>
                    </a:p>
                  </a:txBody>
                  <a:tcPr/>
                </a:tc>
                <a:extLst>
                  <a:ext uri="{0D108BD9-81ED-4DB2-BD59-A6C34878D82A}">
                    <a16:rowId xmlns:a16="http://schemas.microsoft.com/office/drawing/2014/main" val="3355443730"/>
                  </a:ext>
                </a:extLst>
              </a:tr>
              <a:tr h="370840">
                <a:tc>
                  <a:txBody>
                    <a:bodyPr/>
                    <a:lstStyle/>
                    <a:p>
                      <a:r>
                        <a:rPr lang="en-US" altLang="zh-TW" dirty="0"/>
                        <a:t>Password(</a:t>
                      </a:r>
                      <a:r>
                        <a:rPr lang="zh-TW" altLang="en-US" dirty="0"/>
                        <a:t>用戶輸入</a:t>
                      </a:r>
                      <a:r>
                        <a:rPr lang="en-US" altLang="zh-TW" dirty="0"/>
                        <a:t>)</a:t>
                      </a:r>
                      <a:endParaRPr lang="zh-TW" altLang="en-US" dirty="0"/>
                    </a:p>
                  </a:txBody>
                  <a:tcPr/>
                </a:tc>
                <a:tc>
                  <a:txBody>
                    <a:bodyPr/>
                    <a:lstStyle/>
                    <a:p>
                      <a:r>
                        <a:rPr lang="en-US" altLang="zh-TW" dirty="0"/>
                        <a:t>UUID(</a:t>
                      </a:r>
                      <a:r>
                        <a:rPr lang="zh-TW" altLang="en-US" dirty="0"/>
                        <a:t>本地隨機產生</a:t>
                      </a:r>
                      <a:r>
                        <a:rPr lang="en-US" altLang="zh-TW" dirty="0"/>
                        <a:t>,</a:t>
                      </a:r>
                      <a:r>
                        <a:rPr lang="zh-TW" altLang="en-US" dirty="0"/>
                        <a:t>存在裝置</a:t>
                      </a:r>
                      <a:r>
                        <a:rPr lang="en-US" altLang="zh-TW" dirty="0"/>
                        <a:t>, </a:t>
                      </a:r>
                      <a:r>
                        <a:rPr lang="zh-TW" altLang="en-US" dirty="0"/>
                        <a:t>使用者要自己記得搬</a:t>
                      </a:r>
                      <a:r>
                        <a:rPr lang="en-US" altLang="zh-TW" dirty="0"/>
                        <a:t>)</a:t>
                      </a:r>
                      <a:endParaRPr lang="zh-TW" altLang="en-US" dirty="0"/>
                    </a:p>
                  </a:txBody>
                  <a:tcPr/>
                </a:tc>
                <a:tc>
                  <a:txBody>
                    <a:bodyPr/>
                    <a:lstStyle/>
                    <a:p>
                      <a:r>
                        <a:rPr lang="en-US" altLang="zh-TW" dirty="0" err="1"/>
                        <a:t>PublicKey</a:t>
                      </a:r>
                      <a:r>
                        <a:rPr lang="zh-TW" altLang="en-US" dirty="0"/>
                        <a:t> </a:t>
                      </a:r>
                      <a:r>
                        <a:rPr lang="en-US" altLang="zh-TW" dirty="0"/>
                        <a:t>(</a:t>
                      </a:r>
                      <a:r>
                        <a:rPr lang="zh-TW" altLang="en-US" dirty="0"/>
                        <a:t>用戶上傳</a:t>
                      </a:r>
                      <a:r>
                        <a:rPr lang="en-US" altLang="zh-TW" dirty="0"/>
                        <a:t>)</a:t>
                      </a:r>
                      <a:endParaRPr lang="zh-TW"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err="1"/>
                        <a:t>PublicKey</a:t>
                      </a:r>
                      <a:r>
                        <a:rPr lang="zh-TW" altLang="en-US" dirty="0"/>
                        <a:t> </a:t>
                      </a:r>
                      <a:r>
                        <a:rPr lang="en-US" altLang="zh-TW" dirty="0"/>
                        <a:t>(</a:t>
                      </a:r>
                      <a:r>
                        <a:rPr lang="zh-TW" altLang="en-US" dirty="0"/>
                        <a:t>利用</a:t>
                      </a:r>
                      <a:r>
                        <a:rPr lang="en-US" altLang="zh-TW" dirty="0"/>
                        <a:t>UUID</a:t>
                      </a:r>
                      <a:r>
                        <a:rPr lang="zh-TW" altLang="en-US" dirty="0"/>
                        <a:t>查到</a:t>
                      </a:r>
                      <a:r>
                        <a:rPr lang="en-US" altLang="zh-TW" dirty="0"/>
                        <a:t>)</a:t>
                      </a:r>
                      <a:endParaRPr lang="zh-TW" altLang="en-US" dirty="0"/>
                    </a:p>
                    <a:p>
                      <a:endParaRPr lang="zh-TW" altLang="en-US" dirty="0"/>
                    </a:p>
                  </a:txBody>
                  <a:tcPr/>
                </a:tc>
                <a:extLst>
                  <a:ext uri="{0D108BD9-81ED-4DB2-BD59-A6C34878D82A}">
                    <a16:rowId xmlns:a16="http://schemas.microsoft.com/office/drawing/2014/main" val="608560936"/>
                  </a:ext>
                </a:extLst>
              </a:tr>
              <a:tr h="370840">
                <a:tc>
                  <a:txBody>
                    <a:bodyPr/>
                    <a:lstStyle/>
                    <a:p>
                      <a:r>
                        <a:rPr lang="en-US" altLang="zh-TW" dirty="0"/>
                        <a:t>ID(</a:t>
                      </a:r>
                      <a:r>
                        <a:rPr lang="zh-TW" altLang="en-US" dirty="0"/>
                        <a:t>可重複帳號，用戶輸入</a:t>
                      </a:r>
                      <a:r>
                        <a:rPr lang="en-US" altLang="zh-TW" dirty="0"/>
                        <a:t>)</a:t>
                      </a:r>
                      <a:endParaRPr lang="zh-TW" altLang="en-US" dirty="0"/>
                    </a:p>
                  </a:txBody>
                  <a:tcPr/>
                </a:tc>
                <a:tc>
                  <a:txBody>
                    <a:bodyPr/>
                    <a:lstStyle/>
                    <a:p>
                      <a:r>
                        <a:rPr lang="en-US" altLang="zh-TW" dirty="0" err="1"/>
                        <a:t>PrivateKey</a:t>
                      </a:r>
                      <a:r>
                        <a:rPr lang="en-US" altLang="zh-TW" dirty="0"/>
                        <a:t> (</a:t>
                      </a:r>
                      <a:r>
                        <a:rPr lang="zh-TW" altLang="en-US" dirty="0"/>
                        <a:t>利用</a:t>
                      </a:r>
                      <a:r>
                        <a:rPr lang="en-US" altLang="zh-TW" dirty="0"/>
                        <a:t>Password + ID + UUID</a:t>
                      </a:r>
                      <a:r>
                        <a:rPr lang="zh-TW" altLang="en-US" dirty="0"/>
                        <a:t>定向產生</a:t>
                      </a:r>
                      <a:r>
                        <a:rPr lang="en-US" altLang="zh-TW" dirty="0"/>
                        <a:t>)</a:t>
                      </a:r>
                      <a:endParaRPr lang="zh-TW" altLang="en-US" dirty="0"/>
                    </a:p>
                  </a:txBody>
                  <a:tcPr/>
                </a:tc>
                <a:tc>
                  <a:txBody>
                    <a:bodyPr/>
                    <a:lstStyle/>
                    <a:p>
                      <a:r>
                        <a:rPr lang="en-US" altLang="zh-TW" dirty="0"/>
                        <a:t>UUID (</a:t>
                      </a:r>
                      <a:r>
                        <a:rPr lang="zh-TW" altLang="en-US" dirty="0"/>
                        <a:t>用戶上傳</a:t>
                      </a:r>
                      <a:r>
                        <a:rPr lang="en-US" altLang="zh-TW" dirty="0"/>
                        <a:t>)</a:t>
                      </a:r>
                      <a:endParaRPr lang="zh-TW" altLang="en-US" dirty="0"/>
                    </a:p>
                  </a:txBody>
                  <a:tcPr/>
                </a:tc>
                <a:tc>
                  <a:txBody>
                    <a:bodyPr/>
                    <a:lstStyle/>
                    <a:p>
                      <a:endParaRPr lang="zh-TW" altLang="en-US" dirty="0"/>
                    </a:p>
                  </a:txBody>
                  <a:tcPr/>
                </a:tc>
                <a:extLst>
                  <a:ext uri="{0D108BD9-81ED-4DB2-BD59-A6C34878D82A}">
                    <a16:rowId xmlns:a16="http://schemas.microsoft.com/office/drawing/2014/main" val="2126888739"/>
                  </a:ext>
                </a:extLst>
              </a:tr>
              <a:tr h="370840">
                <a:tc>
                  <a:txBody>
                    <a:bodyPr/>
                    <a:lstStyle/>
                    <a:p>
                      <a:endParaRPr lang="zh-TW" altLang="en-US" dirty="0"/>
                    </a:p>
                  </a:txBody>
                  <a:tcPr/>
                </a:tc>
                <a:tc>
                  <a:txBody>
                    <a:bodyPr/>
                    <a:lstStyle/>
                    <a:p>
                      <a:r>
                        <a:rPr lang="en-US" altLang="zh-TW" dirty="0" err="1"/>
                        <a:t>PublicKey</a:t>
                      </a:r>
                      <a:r>
                        <a:rPr lang="en-US" altLang="zh-TW" dirty="0"/>
                        <a:t> (</a:t>
                      </a:r>
                      <a:r>
                        <a:rPr lang="zh-TW" altLang="en-US" dirty="0"/>
                        <a:t>隨著</a:t>
                      </a:r>
                      <a:r>
                        <a:rPr lang="en-US" altLang="zh-TW" dirty="0"/>
                        <a:t> </a:t>
                      </a:r>
                      <a:r>
                        <a:rPr lang="en-US" altLang="zh-TW" dirty="0" err="1"/>
                        <a:t>PrivateKey</a:t>
                      </a:r>
                      <a:r>
                        <a:rPr lang="en-US" altLang="zh-TW" dirty="0"/>
                        <a:t> </a:t>
                      </a:r>
                      <a:r>
                        <a:rPr lang="zh-TW" altLang="en-US" dirty="0"/>
                        <a:t>產生</a:t>
                      </a:r>
                      <a:r>
                        <a:rPr lang="en-US" altLang="zh-TW" dirty="0"/>
                        <a:t>)</a:t>
                      </a:r>
                      <a:endParaRPr lang="zh-TW" altLang="en-US" dirty="0"/>
                    </a:p>
                  </a:txBody>
                  <a:tcPr/>
                </a:tc>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996499898"/>
                  </a:ext>
                </a:extLst>
              </a:tr>
            </a:tbl>
          </a:graphicData>
        </a:graphic>
      </p:graphicFrame>
      <p:sp>
        <p:nvSpPr>
          <p:cNvPr id="8" name="文字方塊 7">
            <a:extLst>
              <a:ext uri="{FF2B5EF4-FFF2-40B4-BE49-F238E27FC236}">
                <a16:creationId xmlns:a16="http://schemas.microsoft.com/office/drawing/2014/main" id="{0455003D-40DB-75E0-5E77-2F1BCBE0B4AF}"/>
              </a:ext>
            </a:extLst>
          </p:cNvPr>
          <p:cNvSpPr txBox="1"/>
          <p:nvPr/>
        </p:nvSpPr>
        <p:spPr>
          <a:xfrm>
            <a:off x="4272016" y="5865773"/>
            <a:ext cx="7641021" cy="646331"/>
          </a:xfrm>
          <a:prstGeom prst="rect">
            <a:avLst/>
          </a:prstGeom>
          <a:noFill/>
        </p:spPr>
        <p:txBody>
          <a:bodyPr wrap="square">
            <a:spAutoFit/>
          </a:bodyPr>
          <a:lstStyle/>
          <a:p>
            <a:pPr lvl="1"/>
            <a:r>
              <a:rPr lang="en-US" altLang="zh-TW" dirty="0"/>
              <a:t>Client</a:t>
            </a:r>
            <a:r>
              <a:rPr kumimoji="1" lang="zh-TW" altLang="en-US" dirty="0"/>
              <a:t>簽名流程</a:t>
            </a:r>
            <a:r>
              <a:rPr kumimoji="1" lang="en-US" altLang="zh-TW" sz="1800" dirty="0"/>
              <a:t>: signature=</a:t>
            </a:r>
            <a:r>
              <a:rPr kumimoji="1" lang="en-US" altLang="zh-TW" sz="1800" dirty="0" err="1"/>
              <a:t>PrivateKey</a:t>
            </a:r>
            <a:r>
              <a:rPr kumimoji="1" lang="en-US" altLang="zh-TW" sz="1800" dirty="0"/>
              <a:t>(Hash(UUID+ timestamp))</a:t>
            </a:r>
          </a:p>
          <a:p>
            <a:pPr lvl="1"/>
            <a:r>
              <a:rPr lang="en-US" altLang="zh-TW" dirty="0"/>
              <a:t>Server</a:t>
            </a:r>
            <a:r>
              <a:rPr lang="zh-TW" altLang="en-US" dirty="0"/>
              <a:t>驗證簽章流程</a:t>
            </a:r>
            <a:r>
              <a:rPr kumimoji="1" lang="en-US" altLang="zh-TW" sz="1800" dirty="0"/>
              <a:t>: </a:t>
            </a:r>
            <a:r>
              <a:rPr kumimoji="1" lang="en-US" altLang="zh-TW" sz="1800" dirty="0" err="1"/>
              <a:t>PublicKey</a:t>
            </a:r>
            <a:r>
              <a:rPr kumimoji="1" lang="en-US" altLang="zh-TW" sz="1800" dirty="0"/>
              <a:t>(signature) = Hash(UUID+ timestamp)</a:t>
            </a:r>
          </a:p>
        </p:txBody>
      </p:sp>
      <p:sp>
        <p:nvSpPr>
          <p:cNvPr id="9" name="向右箭號 8">
            <a:extLst>
              <a:ext uri="{FF2B5EF4-FFF2-40B4-BE49-F238E27FC236}">
                <a16:creationId xmlns:a16="http://schemas.microsoft.com/office/drawing/2014/main" id="{4C36F1AA-A1D3-542A-9191-A850E2495F47}"/>
              </a:ext>
            </a:extLst>
          </p:cNvPr>
          <p:cNvSpPr/>
          <p:nvPr/>
        </p:nvSpPr>
        <p:spPr>
          <a:xfrm>
            <a:off x="4865850" y="5282231"/>
            <a:ext cx="5969876" cy="536164"/>
          </a:xfrm>
          <a:prstGeom prst="rightArrow">
            <a:avLst>
              <a:gd name="adj1" fmla="val 100000"/>
              <a:gd name="adj2"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TW" altLang="en-US" dirty="0"/>
              <a:t>用戶登入</a:t>
            </a:r>
            <a:r>
              <a:rPr kumimoji="1" lang="en-US" altLang="zh-TW" dirty="0"/>
              <a:t>: </a:t>
            </a:r>
            <a:r>
              <a:rPr kumimoji="1" lang="zh-TW" altLang="en-US" dirty="0"/>
              <a:t>傳出 </a:t>
            </a:r>
            <a:r>
              <a:rPr kumimoji="1" lang="en-US" altLang="zh-TW" dirty="0"/>
              <a:t>UUID</a:t>
            </a:r>
            <a:r>
              <a:rPr kumimoji="1" lang="zh-TW" altLang="en-US" dirty="0"/>
              <a:t> </a:t>
            </a:r>
            <a:r>
              <a:rPr kumimoji="1" lang="en-US" altLang="zh-TW" dirty="0"/>
              <a:t>+ timestamp + </a:t>
            </a:r>
            <a:r>
              <a:rPr kumimoji="1" lang="en-US" altLang="zh-TW" sz="1800" dirty="0"/>
              <a:t>signature</a:t>
            </a:r>
            <a:endParaRPr kumimoji="1" lang="zh-TW" altLang="en-US" dirty="0"/>
          </a:p>
        </p:txBody>
      </p:sp>
      <p:sp>
        <p:nvSpPr>
          <p:cNvPr id="10" name="文字方塊 9">
            <a:extLst>
              <a:ext uri="{FF2B5EF4-FFF2-40B4-BE49-F238E27FC236}">
                <a16:creationId xmlns:a16="http://schemas.microsoft.com/office/drawing/2014/main" id="{A1A370C2-4A87-28B7-BCA6-96B0BB286745}"/>
              </a:ext>
            </a:extLst>
          </p:cNvPr>
          <p:cNvSpPr txBox="1"/>
          <p:nvPr/>
        </p:nvSpPr>
        <p:spPr>
          <a:xfrm>
            <a:off x="975974" y="5495229"/>
            <a:ext cx="2618564" cy="646331"/>
          </a:xfrm>
          <a:prstGeom prst="rect">
            <a:avLst/>
          </a:prstGeom>
          <a:noFill/>
        </p:spPr>
        <p:txBody>
          <a:bodyPr wrap="square" rtlCol="0">
            <a:spAutoFit/>
          </a:bodyPr>
          <a:lstStyle/>
          <a:p>
            <a:r>
              <a:rPr kumimoji="1" lang="zh-TW" altLang="en-US" dirty="0">
                <a:solidFill>
                  <a:srgbClr val="FF0000"/>
                </a:solidFill>
              </a:rPr>
              <a:t>學長主要貢獻是提出了整個</a:t>
            </a:r>
            <a:r>
              <a:rPr kumimoji="1" lang="en-US" altLang="zh-TW" dirty="0">
                <a:solidFill>
                  <a:srgbClr val="FF0000"/>
                </a:solidFill>
              </a:rPr>
              <a:t> AID </a:t>
            </a:r>
            <a:r>
              <a:rPr kumimoji="1" lang="zh-TW" altLang="en-US" dirty="0">
                <a:solidFill>
                  <a:srgbClr val="FF0000"/>
                </a:solidFill>
              </a:rPr>
              <a:t>登入的流程</a:t>
            </a:r>
          </a:p>
        </p:txBody>
      </p:sp>
    </p:spTree>
    <p:extLst>
      <p:ext uri="{BB962C8B-B14F-4D97-AF65-F5344CB8AC3E}">
        <p14:creationId xmlns:p14="http://schemas.microsoft.com/office/powerpoint/2010/main" val="2029903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9667B81-6EB5-435F-0D73-8BC8F1D4F438}"/>
              </a:ext>
            </a:extLst>
          </p:cNvPr>
          <p:cNvSpPr>
            <a:spLocks noGrp="1"/>
          </p:cNvSpPr>
          <p:nvPr>
            <p:ph type="title"/>
          </p:nvPr>
        </p:nvSpPr>
        <p:spPr/>
        <p:txBody>
          <a:bodyPr>
            <a:normAutofit/>
          </a:bodyPr>
          <a:lstStyle/>
          <a:p>
            <a:r>
              <a:rPr lang="zh-TW" altLang="en-US" sz="3600" dirty="0"/>
              <a:t>區塊鏈的一般化自主憑證之設計與實作</a:t>
            </a:r>
            <a:r>
              <a:rPr lang="en-US" altLang="zh-TW" sz="3600" dirty="0"/>
              <a:t>(</a:t>
            </a:r>
            <a:r>
              <a:rPr lang="en" altLang="zh-TW" sz="3600" dirty="0" err="1"/>
              <a:t>Tze</a:t>
            </a:r>
            <a:r>
              <a:rPr lang="en" altLang="zh-TW" sz="3600" dirty="0"/>
              <a:t> Nan Wu</a:t>
            </a:r>
            <a:r>
              <a:rPr lang="en-US" altLang="zh-TW" sz="3600" dirty="0"/>
              <a:t>)</a:t>
            </a:r>
            <a:endParaRPr kumimoji="1" lang="zh-TW" altLang="en-US" sz="3600" dirty="0"/>
          </a:p>
        </p:txBody>
      </p:sp>
      <p:sp>
        <p:nvSpPr>
          <p:cNvPr id="3" name="內容版面配置區 2">
            <a:extLst>
              <a:ext uri="{FF2B5EF4-FFF2-40B4-BE49-F238E27FC236}">
                <a16:creationId xmlns:a16="http://schemas.microsoft.com/office/drawing/2014/main" id="{27A51253-1A0A-CDC7-14F9-5AF1F4795FBA}"/>
              </a:ext>
            </a:extLst>
          </p:cNvPr>
          <p:cNvSpPr>
            <a:spLocks noGrp="1"/>
          </p:cNvSpPr>
          <p:nvPr>
            <p:ph idx="1"/>
          </p:nvPr>
        </p:nvSpPr>
        <p:spPr>
          <a:xfrm>
            <a:off x="838200" y="1690688"/>
            <a:ext cx="10515600" cy="2735865"/>
          </a:xfrm>
        </p:spPr>
        <p:txBody>
          <a:bodyPr>
            <a:normAutofit lnSpcReduction="10000"/>
          </a:bodyPr>
          <a:lstStyle/>
          <a:p>
            <a:r>
              <a:rPr kumimoji="1" lang="zh-TW" altLang="en-US" dirty="0"/>
              <a:t>撰寫者認為的</a:t>
            </a:r>
            <a:r>
              <a:rPr kumimoji="1" lang="en-US" altLang="zh-TW" dirty="0"/>
              <a:t>AID:</a:t>
            </a:r>
            <a:r>
              <a:rPr lang="en" altLang="zh-TW" dirty="0"/>
              <a:t> Autonomous Identity is a decentralized network identity based on public-key cryptography.</a:t>
            </a:r>
            <a:endParaRPr kumimoji="1" lang="en-US" altLang="zh-TW" dirty="0"/>
          </a:p>
          <a:p>
            <a:r>
              <a:rPr lang="en" altLang="zh-TW" dirty="0"/>
              <a:t>Autonomous Certificate </a:t>
            </a:r>
            <a:r>
              <a:rPr kumimoji="1" lang="en-US" altLang="zh-TW" dirty="0"/>
              <a:t>:</a:t>
            </a:r>
            <a:r>
              <a:rPr lang="en" altLang="zh-TW" dirty="0"/>
              <a:t> Autonomous Certificate lets AID users certificating each other with digital signatures; trustful institutions then can use their AIDs to sign the certificates with customized attributes digitally. These certified attributes with creditability could increase the trust of the certificate and its popularity.</a:t>
            </a:r>
            <a:endParaRPr kumimoji="1" lang="zh-TW" altLang="en-US" dirty="0"/>
          </a:p>
        </p:txBody>
      </p:sp>
      <p:pic>
        <p:nvPicPr>
          <p:cNvPr id="6" name="圖片 5">
            <a:extLst>
              <a:ext uri="{FF2B5EF4-FFF2-40B4-BE49-F238E27FC236}">
                <a16:creationId xmlns:a16="http://schemas.microsoft.com/office/drawing/2014/main" id="{B91E73E2-460A-0A29-595F-D2772F903CCB}"/>
              </a:ext>
            </a:extLst>
          </p:cNvPr>
          <p:cNvPicPr>
            <a:picLocks noChangeAspect="1"/>
          </p:cNvPicPr>
          <p:nvPr/>
        </p:nvPicPr>
        <p:blipFill>
          <a:blip r:embed="rId2"/>
          <a:stretch>
            <a:fillRect/>
          </a:stretch>
        </p:blipFill>
        <p:spPr>
          <a:xfrm>
            <a:off x="149771" y="4426553"/>
            <a:ext cx="3802117" cy="2230576"/>
          </a:xfrm>
          <a:prstGeom prst="rect">
            <a:avLst/>
          </a:prstGeom>
        </p:spPr>
      </p:pic>
      <p:pic>
        <p:nvPicPr>
          <p:cNvPr id="14" name="圖片 13">
            <a:extLst>
              <a:ext uri="{FF2B5EF4-FFF2-40B4-BE49-F238E27FC236}">
                <a16:creationId xmlns:a16="http://schemas.microsoft.com/office/drawing/2014/main" id="{707E483E-EAD6-3423-AAF3-A03A212CE1F7}"/>
              </a:ext>
            </a:extLst>
          </p:cNvPr>
          <p:cNvPicPr>
            <a:picLocks noChangeAspect="1"/>
          </p:cNvPicPr>
          <p:nvPr/>
        </p:nvPicPr>
        <p:blipFill>
          <a:blip r:embed="rId3"/>
          <a:stretch>
            <a:fillRect/>
          </a:stretch>
        </p:blipFill>
        <p:spPr>
          <a:xfrm>
            <a:off x="7686842" y="4276097"/>
            <a:ext cx="4505158" cy="2581903"/>
          </a:xfrm>
          <a:prstGeom prst="rect">
            <a:avLst/>
          </a:prstGeom>
        </p:spPr>
      </p:pic>
      <p:sp>
        <p:nvSpPr>
          <p:cNvPr id="8" name="向右箭號 7">
            <a:extLst>
              <a:ext uri="{FF2B5EF4-FFF2-40B4-BE49-F238E27FC236}">
                <a16:creationId xmlns:a16="http://schemas.microsoft.com/office/drawing/2014/main" id="{7C06E40D-9150-F96B-A9ED-EAE50DE5BD43}"/>
              </a:ext>
            </a:extLst>
          </p:cNvPr>
          <p:cNvSpPr/>
          <p:nvPr/>
        </p:nvSpPr>
        <p:spPr>
          <a:xfrm>
            <a:off x="4101662" y="5077156"/>
            <a:ext cx="3743170" cy="66215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TW" altLang="en-US" dirty="0"/>
              <a:t>更改資料結構</a:t>
            </a:r>
            <a:r>
              <a:rPr kumimoji="1" lang="en-US" altLang="zh-TW" dirty="0"/>
              <a:t>: </a:t>
            </a:r>
            <a:r>
              <a:rPr kumimoji="1" lang="zh-TW" altLang="en-US" dirty="0"/>
              <a:t>不需要</a:t>
            </a:r>
            <a:r>
              <a:rPr kumimoji="1" lang="en-US" altLang="zh-TW" dirty="0"/>
              <a:t> Actor Profile</a:t>
            </a:r>
            <a:endParaRPr kumimoji="1" lang="zh-TW" altLang="en-US" dirty="0"/>
          </a:p>
        </p:txBody>
      </p:sp>
    </p:spTree>
    <p:extLst>
      <p:ext uri="{BB962C8B-B14F-4D97-AF65-F5344CB8AC3E}">
        <p14:creationId xmlns:p14="http://schemas.microsoft.com/office/powerpoint/2010/main" val="1309437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9667B81-6EB5-435F-0D73-8BC8F1D4F438}"/>
              </a:ext>
            </a:extLst>
          </p:cNvPr>
          <p:cNvSpPr>
            <a:spLocks noGrp="1"/>
          </p:cNvSpPr>
          <p:nvPr>
            <p:ph type="title"/>
          </p:nvPr>
        </p:nvSpPr>
        <p:spPr/>
        <p:txBody>
          <a:bodyPr>
            <a:normAutofit/>
          </a:bodyPr>
          <a:lstStyle/>
          <a:p>
            <a:r>
              <a:rPr lang="zh-TW" altLang="en-US" sz="3600" dirty="0"/>
              <a:t>區塊鏈的一般化自主憑證之設計與實作</a:t>
            </a:r>
            <a:r>
              <a:rPr lang="en-US" altLang="zh-TW" sz="3600" dirty="0"/>
              <a:t>(</a:t>
            </a:r>
            <a:r>
              <a:rPr lang="en" altLang="zh-TW" sz="3600" dirty="0" err="1"/>
              <a:t>Tze</a:t>
            </a:r>
            <a:r>
              <a:rPr lang="en" altLang="zh-TW" sz="3600" dirty="0"/>
              <a:t> Nan Wu</a:t>
            </a:r>
            <a:r>
              <a:rPr lang="en-US" altLang="zh-TW" sz="3600" dirty="0"/>
              <a:t>)</a:t>
            </a:r>
            <a:endParaRPr kumimoji="1" lang="zh-TW" altLang="en-US" sz="3600" dirty="0"/>
          </a:p>
        </p:txBody>
      </p:sp>
      <p:pic>
        <p:nvPicPr>
          <p:cNvPr id="7" name="圖片 6">
            <a:extLst>
              <a:ext uri="{FF2B5EF4-FFF2-40B4-BE49-F238E27FC236}">
                <a16:creationId xmlns:a16="http://schemas.microsoft.com/office/drawing/2014/main" id="{82E2ACD6-6DE8-E10B-B447-441682A67262}"/>
              </a:ext>
            </a:extLst>
          </p:cNvPr>
          <p:cNvPicPr>
            <a:picLocks noChangeAspect="1"/>
          </p:cNvPicPr>
          <p:nvPr/>
        </p:nvPicPr>
        <p:blipFill>
          <a:blip r:embed="rId2"/>
          <a:stretch>
            <a:fillRect/>
          </a:stretch>
        </p:blipFill>
        <p:spPr>
          <a:xfrm>
            <a:off x="3879631" y="1243474"/>
            <a:ext cx="4432738" cy="1557264"/>
          </a:xfrm>
          <a:prstGeom prst="rect">
            <a:avLst/>
          </a:prstGeom>
        </p:spPr>
      </p:pic>
      <p:pic>
        <p:nvPicPr>
          <p:cNvPr id="9" name="圖片 8">
            <a:extLst>
              <a:ext uri="{FF2B5EF4-FFF2-40B4-BE49-F238E27FC236}">
                <a16:creationId xmlns:a16="http://schemas.microsoft.com/office/drawing/2014/main" id="{51DA5431-3DD0-D42B-F859-20AA32ED5C85}"/>
              </a:ext>
            </a:extLst>
          </p:cNvPr>
          <p:cNvPicPr>
            <a:picLocks noChangeAspect="1"/>
          </p:cNvPicPr>
          <p:nvPr/>
        </p:nvPicPr>
        <p:blipFill>
          <a:blip r:embed="rId3"/>
          <a:stretch>
            <a:fillRect/>
          </a:stretch>
        </p:blipFill>
        <p:spPr>
          <a:xfrm>
            <a:off x="549165" y="3610049"/>
            <a:ext cx="5546835" cy="3034591"/>
          </a:xfrm>
          <a:prstGeom prst="rect">
            <a:avLst/>
          </a:prstGeom>
        </p:spPr>
      </p:pic>
      <p:pic>
        <p:nvPicPr>
          <p:cNvPr id="10" name="圖片 9">
            <a:extLst>
              <a:ext uri="{FF2B5EF4-FFF2-40B4-BE49-F238E27FC236}">
                <a16:creationId xmlns:a16="http://schemas.microsoft.com/office/drawing/2014/main" id="{B0F3ADA4-9136-DE84-B0FF-18EB14C28CE3}"/>
              </a:ext>
            </a:extLst>
          </p:cNvPr>
          <p:cNvPicPr>
            <a:picLocks noChangeAspect="1"/>
          </p:cNvPicPr>
          <p:nvPr/>
        </p:nvPicPr>
        <p:blipFill>
          <a:blip r:embed="rId4"/>
          <a:stretch>
            <a:fillRect/>
          </a:stretch>
        </p:blipFill>
        <p:spPr>
          <a:xfrm>
            <a:off x="6096000" y="3671407"/>
            <a:ext cx="5400267" cy="3034591"/>
          </a:xfrm>
          <a:prstGeom prst="rect">
            <a:avLst/>
          </a:prstGeom>
        </p:spPr>
      </p:pic>
      <p:sp>
        <p:nvSpPr>
          <p:cNvPr id="11" name="文字方塊 10">
            <a:extLst>
              <a:ext uri="{FF2B5EF4-FFF2-40B4-BE49-F238E27FC236}">
                <a16:creationId xmlns:a16="http://schemas.microsoft.com/office/drawing/2014/main" id="{6F97F548-67C5-5C25-2C50-FD992E843AA1}"/>
              </a:ext>
            </a:extLst>
          </p:cNvPr>
          <p:cNvSpPr txBox="1"/>
          <p:nvPr/>
        </p:nvSpPr>
        <p:spPr>
          <a:xfrm>
            <a:off x="695733" y="2774408"/>
            <a:ext cx="10819693" cy="923330"/>
          </a:xfrm>
          <a:prstGeom prst="rect">
            <a:avLst/>
          </a:prstGeom>
          <a:noFill/>
        </p:spPr>
        <p:txBody>
          <a:bodyPr wrap="none" rtlCol="0">
            <a:spAutoFit/>
          </a:bodyPr>
          <a:lstStyle/>
          <a:p>
            <a:r>
              <a:rPr kumimoji="1" lang="zh-TW" altLang="en-US" dirty="0">
                <a:solidFill>
                  <a:srgbClr val="FF0000"/>
                </a:solidFill>
              </a:rPr>
              <a:t>流程中大量使用</a:t>
            </a:r>
            <a:r>
              <a:rPr kumimoji="1" lang="en-US" altLang="zh-TW" dirty="0">
                <a:solidFill>
                  <a:srgbClr val="FF0000"/>
                </a:solidFill>
              </a:rPr>
              <a:t> AID </a:t>
            </a:r>
            <a:r>
              <a:rPr kumimoji="1" lang="zh-TW" altLang="en-US" dirty="0">
                <a:solidFill>
                  <a:srgbClr val="FF0000"/>
                </a:solidFill>
              </a:rPr>
              <a:t>登入，</a:t>
            </a:r>
            <a:r>
              <a:rPr kumimoji="1" lang="en-US" altLang="zh-TW" dirty="0">
                <a:solidFill>
                  <a:srgbClr val="FF0000"/>
                </a:solidFill>
              </a:rPr>
              <a:t>Holder</a:t>
            </a:r>
            <a:r>
              <a:rPr kumimoji="1" lang="zh-TW" altLang="en-US" dirty="0">
                <a:solidFill>
                  <a:srgbClr val="FF0000"/>
                </a:solidFill>
              </a:rPr>
              <a:t>視為使用者，</a:t>
            </a:r>
            <a:r>
              <a:rPr kumimoji="1" lang="en-US" altLang="zh-TW" dirty="0">
                <a:solidFill>
                  <a:srgbClr val="FF0000"/>
                </a:solidFill>
              </a:rPr>
              <a:t>Issuer</a:t>
            </a:r>
            <a:r>
              <a:rPr kumimoji="1" lang="zh-TW" altLang="en-US" dirty="0">
                <a:solidFill>
                  <a:srgbClr val="FF0000"/>
                </a:solidFill>
              </a:rPr>
              <a:t>視為簽章者，</a:t>
            </a:r>
            <a:r>
              <a:rPr kumimoji="1" lang="en-US" altLang="zh-TW" dirty="0">
                <a:solidFill>
                  <a:srgbClr val="FF0000"/>
                </a:solidFill>
              </a:rPr>
              <a:t>Verifier</a:t>
            </a:r>
            <a:r>
              <a:rPr kumimoji="1" lang="zh-TW" altLang="en-US" dirty="0">
                <a:solidFill>
                  <a:srgbClr val="FF0000"/>
                </a:solidFill>
              </a:rPr>
              <a:t>視為</a:t>
            </a:r>
            <a:r>
              <a:rPr kumimoji="1" lang="en-US" altLang="zh-TW" dirty="0">
                <a:solidFill>
                  <a:srgbClr val="FF0000"/>
                </a:solidFill>
              </a:rPr>
              <a:t>AC</a:t>
            </a:r>
            <a:r>
              <a:rPr kumimoji="1" lang="zh-TW" altLang="en-US" dirty="0">
                <a:solidFill>
                  <a:srgbClr val="FF0000"/>
                </a:solidFill>
              </a:rPr>
              <a:t>的察看者。</a:t>
            </a:r>
            <a:endParaRPr kumimoji="1" lang="en-US" altLang="zh-TW" dirty="0">
              <a:solidFill>
                <a:srgbClr val="FF0000"/>
              </a:solidFill>
            </a:endParaRPr>
          </a:p>
          <a:p>
            <a:r>
              <a:rPr kumimoji="1" lang="zh-TW" altLang="en-US" dirty="0">
                <a:solidFill>
                  <a:srgbClr val="FF0000"/>
                </a:solidFill>
              </a:rPr>
              <a:t>左</a:t>
            </a:r>
            <a:r>
              <a:rPr kumimoji="1" lang="en-US" altLang="zh-TW" dirty="0">
                <a:solidFill>
                  <a:srgbClr val="FF0000"/>
                </a:solidFill>
              </a:rPr>
              <a:t>:Holder</a:t>
            </a:r>
            <a:r>
              <a:rPr kumimoji="1" lang="zh-TW" altLang="en-US" dirty="0">
                <a:solidFill>
                  <a:srgbClr val="FF0000"/>
                </a:solidFill>
              </a:rPr>
              <a:t>向</a:t>
            </a:r>
            <a:r>
              <a:rPr kumimoji="1" lang="en-US" altLang="zh-TW" dirty="0">
                <a:solidFill>
                  <a:srgbClr val="FF0000"/>
                </a:solidFill>
              </a:rPr>
              <a:t>Issuer</a:t>
            </a:r>
            <a:r>
              <a:rPr kumimoji="1" lang="zh-TW" altLang="en-US" dirty="0">
                <a:solidFill>
                  <a:srgbClr val="FF0000"/>
                </a:solidFill>
              </a:rPr>
              <a:t>提出要被認證的個人資訊，</a:t>
            </a:r>
            <a:r>
              <a:rPr kumimoji="1" lang="en-US" altLang="zh-TW" dirty="0">
                <a:solidFill>
                  <a:srgbClr val="FF0000"/>
                </a:solidFill>
              </a:rPr>
              <a:t>Issuer</a:t>
            </a:r>
            <a:r>
              <a:rPr kumimoji="1" lang="zh-TW" altLang="en-US" dirty="0">
                <a:solidFill>
                  <a:srgbClr val="FF0000"/>
                </a:solidFill>
              </a:rPr>
              <a:t>要求要</a:t>
            </a:r>
            <a:r>
              <a:rPr kumimoji="1" lang="en-US" altLang="zh-TW" dirty="0">
                <a:solidFill>
                  <a:srgbClr val="FF0000"/>
                </a:solidFill>
              </a:rPr>
              <a:t>AID</a:t>
            </a:r>
            <a:r>
              <a:rPr kumimoji="1" lang="zh-TW" altLang="en-US" dirty="0">
                <a:solidFill>
                  <a:srgbClr val="FF0000"/>
                </a:solidFill>
              </a:rPr>
              <a:t>登入一次，</a:t>
            </a:r>
            <a:r>
              <a:rPr kumimoji="1" lang="en-US" altLang="zh-TW" dirty="0">
                <a:solidFill>
                  <a:srgbClr val="FF0000"/>
                </a:solidFill>
              </a:rPr>
              <a:t> Issuer</a:t>
            </a:r>
            <a:r>
              <a:rPr kumimoji="1" lang="zh-TW" altLang="en-US" dirty="0">
                <a:solidFill>
                  <a:srgbClr val="FF0000"/>
                </a:solidFill>
              </a:rPr>
              <a:t>簽章創建</a:t>
            </a:r>
            <a:r>
              <a:rPr kumimoji="1" lang="en-US" altLang="zh-TW" dirty="0">
                <a:solidFill>
                  <a:srgbClr val="FF0000"/>
                </a:solidFill>
              </a:rPr>
              <a:t>AC</a:t>
            </a:r>
            <a:r>
              <a:rPr kumimoji="1" lang="zh-TW" altLang="en-US" dirty="0">
                <a:solidFill>
                  <a:srgbClr val="FF0000"/>
                </a:solidFill>
              </a:rPr>
              <a:t>回傳。</a:t>
            </a:r>
            <a:endParaRPr kumimoji="1" lang="en-US" altLang="zh-TW" dirty="0">
              <a:solidFill>
                <a:srgbClr val="FF0000"/>
              </a:solidFill>
            </a:endParaRPr>
          </a:p>
          <a:p>
            <a:r>
              <a:rPr kumimoji="1" lang="zh-TW" altLang="en-US" dirty="0">
                <a:solidFill>
                  <a:srgbClr val="FF0000"/>
                </a:solidFill>
              </a:rPr>
              <a:t>右</a:t>
            </a:r>
            <a:r>
              <a:rPr kumimoji="1" lang="en-US" altLang="zh-TW" dirty="0">
                <a:solidFill>
                  <a:srgbClr val="FF0000"/>
                </a:solidFill>
              </a:rPr>
              <a:t>:Holder</a:t>
            </a:r>
            <a:r>
              <a:rPr kumimoji="1" lang="zh-TW" altLang="en-US" dirty="0">
                <a:solidFill>
                  <a:srgbClr val="FF0000"/>
                </a:solidFill>
              </a:rPr>
              <a:t>向</a:t>
            </a:r>
            <a:r>
              <a:rPr kumimoji="1" lang="en-US" altLang="zh-TW" dirty="0">
                <a:solidFill>
                  <a:srgbClr val="FF0000"/>
                </a:solidFill>
              </a:rPr>
              <a:t>Verifier</a:t>
            </a:r>
            <a:r>
              <a:rPr kumimoji="1" lang="zh-TW" altLang="en-US" dirty="0">
                <a:solidFill>
                  <a:srgbClr val="FF0000"/>
                </a:solidFill>
              </a:rPr>
              <a:t>提出</a:t>
            </a:r>
            <a:r>
              <a:rPr kumimoji="1" lang="en-US" altLang="zh-TW" dirty="0">
                <a:solidFill>
                  <a:srgbClr val="FF0000"/>
                </a:solidFill>
              </a:rPr>
              <a:t>AC</a:t>
            </a:r>
            <a:r>
              <a:rPr kumimoji="1" lang="zh-TW" altLang="en-US" dirty="0">
                <a:solidFill>
                  <a:srgbClr val="FF0000"/>
                </a:solidFill>
              </a:rPr>
              <a:t>說明自己的個人身份，</a:t>
            </a:r>
            <a:r>
              <a:rPr kumimoji="1" lang="en-US" altLang="zh-TW" dirty="0">
                <a:solidFill>
                  <a:srgbClr val="FF0000"/>
                </a:solidFill>
              </a:rPr>
              <a:t> Verifier</a:t>
            </a:r>
            <a:r>
              <a:rPr kumimoji="1" lang="zh-TW" altLang="en-US" dirty="0">
                <a:solidFill>
                  <a:srgbClr val="FF0000"/>
                </a:solidFill>
              </a:rPr>
              <a:t>確認</a:t>
            </a:r>
            <a:r>
              <a:rPr kumimoji="1" lang="en-US" altLang="zh-TW" dirty="0">
                <a:solidFill>
                  <a:srgbClr val="FF0000"/>
                </a:solidFill>
              </a:rPr>
              <a:t>AC</a:t>
            </a:r>
            <a:r>
              <a:rPr kumimoji="1" lang="zh-TW" altLang="en-US" dirty="0">
                <a:solidFill>
                  <a:srgbClr val="FF0000"/>
                </a:solidFill>
              </a:rPr>
              <a:t>上簽章正確，</a:t>
            </a:r>
            <a:r>
              <a:rPr kumimoji="1" lang="en-US" altLang="zh-TW" dirty="0">
                <a:solidFill>
                  <a:srgbClr val="FF0000"/>
                </a:solidFill>
              </a:rPr>
              <a:t> Verifier</a:t>
            </a:r>
            <a:r>
              <a:rPr kumimoji="1" lang="zh-TW" altLang="en-US" dirty="0">
                <a:solidFill>
                  <a:srgbClr val="FF0000"/>
                </a:solidFill>
              </a:rPr>
              <a:t>要求要</a:t>
            </a:r>
            <a:r>
              <a:rPr kumimoji="1" lang="en-US" altLang="zh-TW" dirty="0">
                <a:solidFill>
                  <a:srgbClr val="FF0000"/>
                </a:solidFill>
              </a:rPr>
              <a:t>AID</a:t>
            </a:r>
            <a:r>
              <a:rPr kumimoji="1" lang="zh-TW" altLang="en-US" dirty="0">
                <a:solidFill>
                  <a:srgbClr val="FF0000"/>
                </a:solidFill>
              </a:rPr>
              <a:t>登入一次。</a:t>
            </a:r>
          </a:p>
        </p:txBody>
      </p:sp>
    </p:spTree>
    <p:extLst>
      <p:ext uri="{BB962C8B-B14F-4D97-AF65-F5344CB8AC3E}">
        <p14:creationId xmlns:p14="http://schemas.microsoft.com/office/powerpoint/2010/main" val="832116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5EC60CB-237C-2CCD-594B-BFBA79E85E68}"/>
              </a:ext>
            </a:extLst>
          </p:cNvPr>
          <p:cNvSpPr>
            <a:spLocks noGrp="1"/>
          </p:cNvSpPr>
          <p:nvPr>
            <p:ph type="title"/>
          </p:nvPr>
        </p:nvSpPr>
        <p:spPr/>
        <p:txBody>
          <a:bodyPr>
            <a:normAutofit/>
          </a:bodyPr>
          <a:lstStyle/>
          <a:p>
            <a:pPr lvl="1"/>
            <a:r>
              <a:rPr kumimoji="1" lang="zh-TW" altLang="en-US" sz="3200" dirty="0">
                <a:solidFill>
                  <a:srgbClr val="222222"/>
                </a:solidFill>
                <a:latin typeface="Arial" panose="020B0604020202020204" pitchFamily="34" charset="0"/>
              </a:rPr>
              <a:t>要明確說明與學長的差異，從本質上解決使用者認證問題</a:t>
            </a:r>
            <a:endParaRPr kumimoji="1" lang="en-US" altLang="zh-TW" sz="3200" dirty="0">
              <a:solidFill>
                <a:srgbClr val="222222"/>
              </a:solidFill>
              <a:latin typeface="Arial" panose="020B0604020202020204" pitchFamily="34" charset="0"/>
            </a:endParaRPr>
          </a:p>
        </p:txBody>
      </p:sp>
      <p:sp>
        <p:nvSpPr>
          <p:cNvPr id="3" name="內容版面配置區 2">
            <a:extLst>
              <a:ext uri="{FF2B5EF4-FFF2-40B4-BE49-F238E27FC236}">
                <a16:creationId xmlns:a16="http://schemas.microsoft.com/office/drawing/2014/main" id="{32E8B94E-3B86-D214-FF00-3BE85E5376A7}"/>
              </a:ext>
            </a:extLst>
          </p:cNvPr>
          <p:cNvSpPr>
            <a:spLocks noGrp="1"/>
          </p:cNvSpPr>
          <p:nvPr>
            <p:ph idx="1"/>
          </p:nvPr>
        </p:nvSpPr>
        <p:spPr/>
        <p:txBody>
          <a:bodyPr>
            <a:normAutofit lnSpcReduction="10000"/>
          </a:bodyPr>
          <a:lstStyle/>
          <a:p>
            <a:r>
              <a:rPr kumimoji="1" lang="zh-TW" altLang="en-US" dirty="0">
                <a:solidFill>
                  <a:srgbClr val="222222"/>
                </a:solidFill>
                <a:latin typeface="Arial" panose="020B0604020202020204" pitchFamily="34" charset="0"/>
              </a:rPr>
              <a:t>在系統設計追加章節</a:t>
            </a:r>
            <a:r>
              <a:rPr kumimoji="1" lang="en-US" altLang="zh-TW" dirty="0">
                <a:solidFill>
                  <a:srgbClr val="222222"/>
                </a:solidFill>
                <a:latin typeface="Arial" panose="020B0604020202020204" pitchFamily="34" charset="0"/>
              </a:rPr>
              <a:t>: </a:t>
            </a:r>
            <a:r>
              <a:rPr kumimoji="1" lang="zh-TW" altLang="en-US" dirty="0">
                <a:solidFill>
                  <a:srgbClr val="222222"/>
                </a:solidFill>
                <a:latin typeface="Arial" panose="020B0604020202020204" pitchFamily="34" charset="0"/>
              </a:rPr>
              <a:t>對</a:t>
            </a:r>
            <a:r>
              <a:rPr kumimoji="1" lang="en-US" altLang="zh-TW" dirty="0">
                <a:solidFill>
                  <a:srgbClr val="222222"/>
                </a:solidFill>
                <a:latin typeface="Arial" panose="020B0604020202020204" pitchFamily="34" charset="0"/>
              </a:rPr>
              <a:t> AID </a:t>
            </a:r>
            <a:r>
              <a:rPr kumimoji="1" lang="zh-TW" altLang="en-US" dirty="0">
                <a:solidFill>
                  <a:srgbClr val="222222"/>
                </a:solidFill>
                <a:latin typeface="Arial" panose="020B0604020202020204" pitchFamily="34" charset="0"/>
              </a:rPr>
              <a:t>系統的調整</a:t>
            </a:r>
            <a:endParaRPr kumimoji="1" lang="en-US" altLang="zh-TW" dirty="0">
              <a:solidFill>
                <a:srgbClr val="222222"/>
              </a:solidFill>
              <a:latin typeface="Arial" panose="020B0604020202020204" pitchFamily="34" charset="0"/>
            </a:endParaRPr>
          </a:p>
          <a:p>
            <a:pPr lvl="1"/>
            <a:r>
              <a:rPr kumimoji="1" lang="zh-TW" altLang="en-US" dirty="0">
                <a:solidFill>
                  <a:srgbClr val="222222"/>
                </a:solidFill>
                <a:latin typeface="Arial" panose="020B0604020202020204" pitchFamily="34" charset="0"/>
              </a:rPr>
              <a:t>描述最基礎的</a:t>
            </a:r>
            <a:r>
              <a:rPr kumimoji="1" lang="en-US" altLang="zh-TW" dirty="0">
                <a:solidFill>
                  <a:srgbClr val="222222"/>
                </a:solidFill>
                <a:latin typeface="Arial" panose="020B0604020202020204" pitchFamily="34" charset="0"/>
              </a:rPr>
              <a:t> AID </a:t>
            </a:r>
            <a:r>
              <a:rPr kumimoji="1" lang="zh-TW" altLang="en-US" dirty="0">
                <a:solidFill>
                  <a:srgbClr val="222222"/>
                </a:solidFill>
                <a:latin typeface="Arial" panose="020B0604020202020204" pitchFamily="34" charset="0"/>
              </a:rPr>
              <a:t>系統與</a:t>
            </a:r>
            <a:r>
              <a:rPr kumimoji="1" lang="zh-TW" altLang="en-US" dirty="0">
                <a:solidFill>
                  <a:srgbClr val="FF0000"/>
                </a:solidFill>
                <a:latin typeface="Arial" panose="020B0604020202020204" pitchFamily="34" charset="0"/>
              </a:rPr>
              <a:t>背後的論述</a:t>
            </a:r>
            <a:endParaRPr kumimoji="1" lang="en-US" altLang="zh-TW" dirty="0">
              <a:solidFill>
                <a:srgbClr val="FF0000"/>
              </a:solidFill>
              <a:latin typeface="Arial" panose="020B0604020202020204" pitchFamily="34" charset="0"/>
            </a:endParaRPr>
          </a:p>
          <a:p>
            <a:pPr lvl="2"/>
            <a:r>
              <a:rPr kumimoji="1" lang="zh-TW" altLang="en-US" dirty="0">
                <a:solidFill>
                  <a:srgbClr val="222222"/>
                </a:solidFill>
                <a:latin typeface="Arial" panose="020B0604020202020204" pitchFamily="34" charset="0"/>
              </a:rPr>
              <a:t>定義</a:t>
            </a:r>
            <a:r>
              <a:rPr kumimoji="1" lang="en-US" altLang="zh-TW" dirty="0">
                <a:solidFill>
                  <a:srgbClr val="222222"/>
                </a:solidFill>
                <a:latin typeface="Arial" panose="020B0604020202020204" pitchFamily="34" charset="0"/>
              </a:rPr>
              <a:t>: </a:t>
            </a:r>
            <a:r>
              <a:rPr kumimoji="1" lang="zh-TW" altLang="en-US" dirty="0">
                <a:solidFill>
                  <a:srgbClr val="222222"/>
                </a:solidFill>
                <a:latin typeface="Arial" panose="020B0604020202020204" pitchFamily="34" charset="0"/>
              </a:rPr>
              <a:t>由使用者個人裝置管理的網路唯一身份。</a:t>
            </a:r>
            <a:endParaRPr kumimoji="1" lang="en-US" altLang="zh-TW" dirty="0">
              <a:solidFill>
                <a:srgbClr val="222222"/>
              </a:solidFill>
              <a:latin typeface="Arial" panose="020B0604020202020204" pitchFamily="34" charset="0"/>
            </a:endParaRPr>
          </a:p>
          <a:p>
            <a:pPr lvl="2"/>
            <a:r>
              <a:rPr kumimoji="1" lang="zh-TW" altLang="en-US" dirty="0">
                <a:solidFill>
                  <a:srgbClr val="222222"/>
                </a:solidFill>
                <a:latin typeface="Arial" panose="020B0604020202020204" pitchFamily="34" charset="0"/>
              </a:rPr>
              <a:t>本質</a:t>
            </a:r>
            <a:r>
              <a:rPr kumimoji="1" lang="en-US" altLang="zh-TW" dirty="0">
                <a:solidFill>
                  <a:srgbClr val="222222"/>
                </a:solidFill>
                <a:latin typeface="Arial" panose="020B0604020202020204" pitchFamily="34" charset="0"/>
              </a:rPr>
              <a:t>: </a:t>
            </a:r>
            <a:r>
              <a:rPr kumimoji="1" lang="zh-TW" altLang="en-US" dirty="0">
                <a:solidFill>
                  <a:srgbClr val="222222"/>
                </a:solidFill>
                <a:latin typeface="Arial" panose="020B0604020202020204" pitchFamily="34" charset="0"/>
              </a:rPr>
              <a:t>能完成自主登入的最小子集</a:t>
            </a:r>
            <a:r>
              <a:rPr kumimoji="1" lang="en-US" altLang="zh-TW" dirty="0">
                <a:solidFill>
                  <a:srgbClr val="222222"/>
                </a:solidFill>
                <a:latin typeface="Arial" panose="020B0604020202020204" pitchFamily="34" charset="0"/>
              </a:rPr>
              <a:t> (only client &amp; server </a:t>
            </a:r>
            <a:r>
              <a:rPr kumimoji="1" lang="zh-TW" altLang="en-US" dirty="0">
                <a:solidFill>
                  <a:srgbClr val="222222"/>
                </a:solidFill>
                <a:latin typeface="Arial" panose="020B0604020202020204" pitchFamily="34" charset="0"/>
              </a:rPr>
              <a:t>即可</a:t>
            </a:r>
            <a:r>
              <a:rPr kumimoji="1" lang="en-US" altLang="zh-TW" dirty="0">
                <a:solidFill>
                  <a:srgbClr val="222222"/>
                </a:solidFill>
                <a:latin typeface="Arial" panose="020B0604020202020204" pitchFamily="34" charset="0"/>
              </a:rPr>
              <a:t>, P2P</a:t>
            </a:r>
            <a:r>
              <a:rPr kumimoji="1" lang="zh-TW" altLang="en-US" dirty="0">
                <a:solidFill>
                  <a:srgbClr val="222222"/>
                </a:solidFill>
                <a:latin typeface="Arial" panose="020B0604020202020204" pitchFamily="34" charset="0"/>
              </a:rPr>
              <a:t>傳 </a:t>
            </a:r>
            <a:r>
              <a:rPr kumimoji="1" lang="en-US" altLang="zh-TW" dirty="0" err="1">
                <a:solidFill>
                  <a:srgbClr val="222222"/>
                </a:solidFill>
                <a:latin typeface="Arial" panose="020B0604020202020204" pitchFamily="34" charset="0"/>
              </a:rPr>
              <a:t>uuid</a:t>
            </a:r>
            <a:r>
              <a:rPr kumimoji="1" lang="en-US" altLang="zh-TW" dirty="0">
                <a:solidFill>
                  <a:srgbClr val="222222"/>
                </a:solidFill>
                <a:latin typeface="Arial" panose="020B0604020202020204" pitchFamily="34" charset="0"/>
              </a:rPr>
              <a:t> </a:t>
            </a:r>
            <a:r>
              <a:rPr kumimoji="1" lang="zh-TW" altLang="en-US" dirty="0">
                <a:solidFill>
                  <a:srgbClr val="222222"/>
                </a:solidFill>
                <a:latin typeface="Arial" panose="020B0604020202020204" pitchFamily="34" charset="0"/>
              </a:rPr>
              <a:t>與公鑰就好，很簡單</a:t>
            </a:r>
            <a:r>
              <a:rPr kumimoji="1" lang="en-US" altLang="zh-TW" dirty="0">
                <a:solidFill>
                  <a:srgbClr val="222222"/>
                </a:solidFill>
                <a:latin typeface="Arial" panose="020B0604020202020204" pitchFamily="34" charset="0"/>
              </a:rPr>
              <a:t>)</a:t>
            </a:r>
          </a:p>
          <a:p>
            <a:pPr lvl="2"/>
            <a:r>
              <a:rPr kumimoji="1" lang="zh-TW" altLang="en-US" dirty="0">
                <a:solidFill>
                  <a:srgbClr val="222222"/>
                </a:solidFill>
                <a:latin typeface="Arial" panose="020B0604020202020204" pitchFamily="34" charset="0"/>
              </a:rPr>
              <a:t>證明本質</a:t>
            </a:r>
            <a:r>
              <a:rPr kumimoji="1" lang="en-US" altLang="zh-TW" dirty="0">
                <a:solidFill>
                  <a:srgbClr val="222222"/>
                </a:solidFill>
                <a:latin typeface="Arial" panose="020B0604020202020204" pitchFamily="34" charset="0"/>
              </a:rPr>
              <a:t>:</a:t>
            </a:r>
            <a:r>
              <a:rPr kumimoji="1" lang="zh-TW" altLang="en-US" dirty="0">
                <a:solidFill>
                  <a:srgbClr val="222222"/>
                </a:solidFill>
                <a:latin typeface="Arial" panose="020B0604020202020204" pitchFamily="34" charset="0"/>
              </a:rPr>
              <a:t> 用數學描述出最小子集認證系統的面貌</a:t>
            </a:r>
            <a:endParaRPr kumimoji="1" lang="en-US" altLang="zh-TW" dirty="0">
              <a:solidFill>
                <a:srgbClr val="222222"/>
              </a:solidFill>
              <a:latin typeface="Arial" panose="020B0604020202020204" pitchFamily="34" charset="0"/>
            </a:endParaRPr>
          </a:p>
          <a:p>
            <a:pPr lvl="2"/>
            <a:r>
              <a:rPr kumimoji="1" lang="zh-TW" altLang="en-US" dirty="0">
                <a:solidFill>
                  <a:srgbClr val="222222"/>
                </a:solidFill>
                <a:latin typeface="Arial" panose="020B0604020202020204" pitchFamily="34" charset="0"/>
              </a:rPr>
              <a:t>額外問題解決</a:t>
            </a:r>
            <a:r>
              <a:rPr kumimoji="1" lang="en-US" altLang="zh-TW" dirty="0">
                <a:solidFill>
                  <a:srgbClr val="222222"/>
                </a:solidFill>
                <a:latin typeface="Arial" panose="020B0604020202020204" pitchFamily="34" charset="0"/>
              </a:rPr>
              <a:t>:</a:t>
            </a:r>
          </a:p>
          <a:p>
            <a:pPr lvl="3"/>
            <a:r>
              <a:rPr kumimoji="1" lang="zh-TW" altLang="en-US" dirty="0">
                <a:solidFill>
                  <a:srgbClr val="222222"/>
                </a:solidFill>
                <a:latin typeface="Arial" panose="020B0604020202020204" pitchFamily="34" charset="0"/>
              </a:rPr>
              <a:t>全球化問題</a:t>
            </a:r>
            <a:r>
              <a:rPr kumimoji="1" lang="en-US" altLang="zh-TW" dirty="0">
                <a:solidFill>
                  <a:srgbClr val="222222"/>
                </a:solidFill>
                <a:latin typeface="Arial" panose="020B0604020202020204" pitchFamily="34" charset="0"/>
              </a:rPr>
              <a:t>: </a:t>
            </a:r>
            <a:r>
              <a:rPr kumimoji="1" lang="zh-TW" altLang="en-US" dirty="0">
                <a:solidFill>
                  <a:srgbClr val="222222"/>
                </a:solidFill>
                <a:latin typeface="Arial" panose="020B0604020202020204" pitchFamily="34" charset="0"/>
              </a:rPr>
              <a:t>希望是</a:t>
            </a:r>
            <a:r>
              <a:rPr kumimoji="1" lang="en-US" altLang="zh-TW" dirty="0">
                <a:solidFill>
                  <a:srgbClr val="222222"/>
                </a:solidFill>
                <a:latin typeface="Arial" panose="020B0604020202020204" pitchFamily="34" charset="0"/>
              </a:rPr>
              <a:t>”</a:t>
            </a:r>
            <a:r>
              <a:rPr kumimoji="1" lang="zh-TW" altLang="en-US" dirty="0">
                <a:solidFill>
                  <a:srgbClr val="222222"/>
                </a:solidFill>
                <a:latin typeface="Arial" panose="020B0604020202020204" pitchFamily="34" charset="0"/>
              </a:rPr>
              <a:t>真正</a:t>
            </a:r>
            <a:r>
              <a:rPr kumimoji="1" lang="en-US" altLang="zh-TW" dirty="0">
                <a:solidFill>
                  <a:srgbClr val="222222"/>
                </a:solidFill>
                <a:latin typeface="Arial" panose="020B0604020202020204" pitchFamily="34" charset="0"/>
              </a:rPr>
              <a:t>“</a:t>
            </a:r>
            <a:r>
              <a:rPr kumimoji="1" lang="zh-TW" altLang="en-US" dirty="0">
                <a:solidFill>
                  <a:srgbClr val="222222"/>
                </a:solidFill>
                <a:latin typeface="Arial" panose="020B0604020202020204" pitchFamily="34" charset="0"/>
              </a:rPr>
              <a:t>的網路</a:t>
            </a:r>
            <a:r>
              <a:rPr kumimoji="1" lang="zh-TW" altLang="en-US" dirty="0">
                <a:solidFill>
                  <a:srgbClr val="FF0000"/>
                </a:solidFill>
                <a:latin typeface="Arial" panose="020B0604020202020204" pitchFamily="34" charset="0"/>
              </a:rPr>
              <a:t>唯一身份</a:t>
            </a:r>
            <a:r>
              <a:rPr kumimoji="1" lang="zh-TW" altLang="en-US" dirty="0">
                <a:solidFill>
                  <a:srgbClr val="222222"/>
                </a:solidFill>
                <a:latin typeface="Arial" panose="020B0604020202020204" pitchFamily="34" charset="0"/>
              </a:rPr>
              <a:t>，本質上靠公鑰可以唯一識別，但是希望唯一性不要綁死在單一的密碼學產物，出現</a:t>
            </a:r>
            <a:r>
              <a:rPr kumimoji="1" lang="en-US" altLang="zh-TW" dirty="0">
                <a:solidFill>
                  <a:srgbClr val="222222"/>
                </a:solidFill>
                <a:latin typeface="Arial" panose="020B0604020202020204" pitchFamily="34" charset="0"/>
              </a:rPr>
              <a:t> AID Server</a:t>
            </a:r>
            <a:r>
              <a:rPr kumimoji="1" lang="zh-TW" altLang="en-US" dirty="0">
                <a:solidFill>
                  <a:srgbClr val="222222"/>
                </a:solidFill>
                <a:latin typeface="Arial" panose="020B0604020202020204" pitchFamily="34" charset="0"/>
              </a:rPr>
              <a:t>確保唯一性</a:t>
            </a:r>
            <a:r>
              <a:rPr kumimoji="1" lang="en-US" altLang="zh-TW" dirty="0">
                <a:solidFill>
                  <a:srgbClr val="222222"/>
                </a:solidFill>
                <a:latin typeface="Arial" panose="020B0604020202020204" pitchFamily="34" charset="0"/>
              </a:rPr>
              <a:t>(</a:t>
            </a:r>
            <a:r>
              <a:rPr kumimoji="1" lang="zh-TW" altLang="en-US" dirty="0">
                <a:solidFill>
                  <a:srgbClr val="222222"/>
                </a:solidFill>
                <a:latin typeface="Arial" panose="020B0604020202020204" pitchFamily="34" charset="0"/>
              </a:rPr>
              <a:t>此時</a:t>
            </a:r>
            <a:r>
              <a:rPr kumimoji="1" lang="en-US" altLang="zh-TW" dirty="0">
                <a:solidFill>
                  <a:srgbClr val="222222"/>
                </a:solidFill>
                <a:latin typeface="Arial" panose="020B0604020202020204" pitchFamily="34" charset="0"/>
              </a:rPr>
              <a:t>AID</a:t>
            </a:r>
            <a:r>
              <a:rPr kumimoji="1" lang="zh-TW" altLang="en-US" dirty="0">
                <a:solidFill>
                  <a:srgbClr val="222222"/>
                </a:solidFill>
                <a:latin typeface="Arial" panose="020B0604020202020204" pitchFamily="34" charset="0"/>
              </a:rPr>
              <a:t> </a:t>
            </a:r>
            <a:r>
              <a:rPr kumimoji="1" lang="en-US" altLang="zh-TW" dirty="0">
                <a:solidFill>
                  <a:srgbClr val="222222"/>
                </a:solidFill>
                <a:latin typeface="Arial" panose="020B0604020202020204" pitchFamily="34" charset="0"/>
              </a:rPr>
              <a:t>Server</a:t>
            </a:r>
            <a:r>
              <a:rPr kumimoji="1" lang="zh-TW" altLang="en-US" dirty="0">
                <a:solidFill>
                  <a:srgbClr val="222222"/>
                </a:solidFill>
                <a:latin typeface="Arial" panose="020B0604020202020204" pitchFamily="34" charset="0"/>
              </a:rPr>
              <a:t>內部只放了</a:t>
            </a:r>
            <a:r>
              <a:rPr kumimoji="1" lang="en-US" altLang="zh-TW" dirty="0" err="1">
                <a:solidFill>
                  <a:srgbClr val="222222"/>
                </a:solidFill>
                <a:latin typeface="Arial" panose="020B0604020202020204" pitchFamily="34" charset="0"/>
              </a:rPr>
              <a:t>uuid</a:t>
            </a:r>
            <a:r>
              <a:rPr kumimoji="1" lang="en-US" altLang="zh-TW" dirty="0">
                <a:solidFill>
                  <a:srgbClr val="222222"/>
                </a:solidFill>
                <a:latin typeface="Arial" panose="020B0604020202020204" pitchFamily="34" charset="0"/>
              </a:rPr>
              <a:t>)</a:t>
            </a:r>
          </a:p>
          <a:p>
            <a:pPr lvl="3"/>
            <a:r>
              <a:rPr kumimoji="1" lang="zh-TW" altLang="en-US" dirty="0">
                <a:solidFill>
                  <a:srgbClr val="222222"/>
                </a:solidFill>
                <a:latin typeface="Arial" panose="020B0604020202020204" pitchFamily="34" charset="0"/>
              </a:rPr>
              <a:t>身份強佔問題</a:t>
            </a:r>
            <a:r>
              <a:rPr kumimoji="1" lang="en-US" altLang="zh-TW" dirty="0">
                <a:solidFill>
                  <a:srgbClr val="222222"/>
                </a:solidFill>
                <a:latin typeface="Arial" panose="020B0604020202020204" pitchFamily="34" charset="0"/>
              </a:rPr>
              <a:t>:</a:t>
            </a:r>
            <a:r>
              <a:rPr kumimoji="1" lang="zh-TW" altLang="en-US" dirty="0">
                <a:solidFill>
                  <a:srgbClr val="222222"/>
                </a:solidFill>
                <a:latin typeface="Arial" panose="020B0604020202020204" pitchFamily="34" charset="0"/>
              </a:rPr>
              <a:t>全球化後可以強佔別人的</a:t>
            </a:r>
            <a:r>
              <a:rPr kumimoji="1" lang="en-US" altLang="zh-TW" dirty="0">
                <a:solidFill>
                  <a:srgbClr val="222222"/>
                </a:solidFill>
                <a:latin typeface="Arial" panose="020B0604020202020204" pitchFamily="34" charset="0"/>
              </a:rPr>
              <a:t>AID</a:t>
            </a:r>
            <a:r>
              <a:rPr kumimoji="1" lang="zh-TW" altLang="en-US" dirty="0">
                <a:solidFill>
                  <a:srgbClr val="222222"/>
                </a:solidFill>
                <a:latin typeface="Arial" panose="020B0604020202020204" pitchFamily="34" charset="0"/>
              </a:rPr>
              <a:t>，用別人的</a:t>
            </a:r>
            <a:r>
              <a:rPr kumimoji="1" lang="en-US" altLang="zh-TW" dirty="0">
                <a:solidFill>
                  <a:srgbClr val="222222"/>
                </a:solidFill>
                <a:latin typeface="Arial" panose="020B0604020202020204" pitchFamily="34" charset="0"/>
              </a:rPr>
              <a:t>UUID</a:t>
            </a:r>
            <a:r>
              <a:rPr kumimoji="1" lang="zh-TW" altLang="en-US" dirty="0">
                <a:solidFill>
                  <a:srgbClr val="222222"/>
                </a:solidFill>
                <a:latin typeface="Arial" panose="020B0604020202020204" pitchFamily="34" charset="0"/>
              </a:rPr>
              <a:t>配合自己的公鑰先註冊到服務中，因此第一個人先在</a:t>
            </a:r>
            <a:r>
              <a:rPr kumimoji="1" lang="en-US" altLang="zh-TW" dirty="0">
                <a:solidFill>
                  <a:srgbClr val="222222"/>
                </a:solidFill>
                <a:latin typeface="Arial" panose="020B0604020202020204" pitchFamily="34" charset="0"/>
              </a:rPr>
              <a:t>AID Server</a:t>
            </a:r>
            <a:r>
              <a:rPr kumimoji="1" lang="zh-TW" altLang="en-US" dirty="0">
                <a:solidFill>
                  <a:srgbClr val="222222"/>
                </a:solidFill>
                <a:latin typeface="Arial" panose="020B0604020202020204" pitchFamily="34" charset="0"/>
              </a:rPr>
              <a:t>中寫入公鑰，被註冊的服務收到</a:t>
            </a:r>
            <a:r>
              <a:rPr kumimoji="1" lang="en-US" altLang="zh-TW" dirty="0">
                <a:solidFill>
                  <a:srgbClr val="222222"/>
                </a:solidFill>
                <a:latin typeface="Arial" panose="020B0604020202020204" pitchFamily="34" charset="0"/>
              </a:rPr>
              <a:t>UUID</a:t>
            </a:r>
            <a:r>
              <a:rPr kumimoji="1" lang="zh-TW" altLang="en-US" dirty="0">
                <a:solidFill>
                  <a:srgbClr val="222222"/>
                </a:solidFill>
                <a:latin typeface="Arial" panose="020B0604020202020204" pitchFamily="34" charset="0"/>
              </a:rPr>
              <a:t>與公鑰時，要去</a:t>
            </a:r>
            <a:r>
              <a:rPr kumimoji="1" lang="en-US" altLang="zh-TW" dirty="0">
                <a:solidFill>
                  <a:srgbClr val="222222"/>
                </a:solidFill>
                <a:latin typeface="Arial" panose="020B0604020202020204" pitchFamily="34" charset="0"/>
              </a:rPr>
              <a:t>AID Server</a:t>
            </a:r>
            <a:r>
              <a:rPr kumimoji="1" lang="zh-TW" altLang="en-US" dirty="0">
                <a:solidFill>
                  <a:srgbClr val="222222"/>
                </a:solidFill>
                <a:latin typeface="Arial" panose="020B0604020202020204" pitchFamily="34" charset="0"/>
              </a:rPr>
              <a:t>中檢查是否符合（</a:t>
            </a:r>
            <a:r>
              <a:rPr kumimoji="1" lang="zh-TW" altLang="en-US" dirty="0">
                <a:solidFill>
                  <a:srgbClr val="FF0000"/>
                </a:solidFill>
                <a:latin typeface="Arial" panose="020B0604020202020204" pitchFamily="34" charset="0"/>
              </a:rPr>
              <a:t>注意</a:t>
            </a:r>
            <a:r>
              <a:rPr kumimoji="1" lang="en-US" altLang="zh-TW" dirty="0">
                <a:solidFill>
                  <a:srgbClr val="FF0000"/>
                </a:solidFill>
                <a:latin typeface="Arial" panose="020B0604020202020204" pitchFamily="34" charset="0"/>
              </a:rPr>
              <a:t>: </a:t>
            </a:r>
            <a:r>
              <a:rPr kumimoji="1" lang="zh-TW" altLang="en-US" dirty="0">
                <a:solidFill>
                  <a:srgbClr val="FF0000"/>
                </a:solidFill>
                <a:latin typeface="Arial" panose="020B0604020202020204" pitchFamily="34" charset="0"/>
              </a:rPr>
              <a:t>與前人的差異，過去由</a:t>
            </a:r>
            <a:r>
              <a:rPr kumimoji="1" lang="en-US" altLang="zh-TW" dirty="0">
                <a:solidFill>
                  <a:srgbClr val="FF0000"/>
                </a:solidFill>
                <a:latin typeface="Arial" panose="020B0604020202020204" pitchFamily="34" charset="0"/>
              </a:rPr>
              <a:t>AID Server</a:t>
            </a:r>
            <a:r>
              <a:rPr kumimoji="1" lang="zh-TW" altLang="en-US" dirty="0">
                <a:solidFill>
                  <a:srgbClr val="FF0000"/>
                </a:solidFill>
                <a:latin typeface="Arial" panose="020B0604020202020204" pitchFamily="34" charset="0"/>
              </a:rPr>
              <a:t>傳遞公鑰</a:t>
            </a:r>
            <a:r>
              <a:rPr kumimoji="1" lang="en-US" altLang="zh-TW" dirty="0">
                <a:solidFill>
                  <a:srgbClr val="FF0000"/>
                </a:solidFill>
                <a:latin typeface="Arial" panose="020B0604020202020204" pitchFamily="34" charset="0"/>
              </a:rPr>
              <a:t>(</a:t>
            </a:r>
            <a:r>
              <a:rPr kumimoji="1" lang="zh-TW" altLang="en-US" dirty="0">
                <a:solidFill>
                  <a:srgbClr val="FF0000"/>
                </a:solidFill>
                <a:latin typeface="Arial" panose="020B0604020202020204" pitchFamily="34" charset="0"/>
              </a:rPr>
              <a:t>作為信任核心</a:t>
            </a:r>
            <a:r>
              <a:rPr kumimoji="1" lang="en-US" altLang="zh-TW" dirty="0">
                <a:solidFill>
                  <a:srgbClr val="FF0000"/>
                </a:solidFill>
                <a:latin typeface="Arial" panose="020B0604020202020204" pitchFamily="34" charset="0"/>
              </a:rPr>
              <a:t>)</a:t>
            </a:r>
            <a:r>
              <a:rPr kumimoji="1" lang="zh-TW" altLang="en-US" dirty="0">
                <a:solidFill>
                  <a:srgbClr val="FF0000"/>
                </a:solidFill>
                <a:latin typeface="Arial" panose="020B0604020202020204" pitchFamily="34" charset="0"/>
              </a:rPr>
              <a:t>這不符合</a:t>
            </a:r>
            <a:r>
              <a:rPr kumimoji="1" lang="en-US" altLang="zh-TW" dirty="0">
                <a:solidFill>
                  <a:srgbClr val="FF0000"/>
                </a:solidFill>
                <a:latin typeface="Arial" panose="020B0604020202020204" pitchFamily="34" charset="0"/>
              </a:rPr>
              <a:t>AID</a:t>
            </a:r>
            <a:r>
              <a:rPr kumimoji="1" lang="zh-TW" altLang="en-US" dirty="0">
                <a:solidFill>
                  <a:srgbClr val="FF0000"/>
                </a:solidFill>
                <a:latin typeface="Arial" panose="020B0604020202020204" pitchFamily="34" charset="0"/>
              </a:rPr>
              <a:t>的定義，我改成由服務向</a:t>
            </a:r>
            <a:r>
              <a:rPr kumimoji="1" lang="en-US" altLang="zh-TW" dirty="0">
                <a:solidFill>
                  <a:srgbClr val="FF0000"/>
                </a:solidFill>
                <a:latin typeface="Arial" panose="020B0604020202020204" pitchFamily="34" charset="0"/>
              </a:rPr>
              <a:t>AID Server</a:t>
            </a:r>
            <a:r>
              <a:rPr kumimoji="1" lang="zh-TW" altLang="en-US" dirty="0">
                <a:solidFill>
                  <a:srgbClr val="FF0000"/>
                </a:solidFill>
                <a:latin typeface="Arial" panose="020B0604020202020204" pitchFamily="34" charset="0"/>
              </a:rPr>
              <a:t>做身份強佔的</a:t>
            </a:r>
            <a:r>
              <a:rPr kumimoji="1" lang="en-US" altLang="zh-TW" dirty="0">
                <a:solidFill>
                  <a:srgbClr val="FF0000"/>
                </a:solidFill>
                <a:latin typeface="Arial" panose="020B0604020202020204" pitchFamily="34" charset="0"/>
              </a:rPr>
              <a:t>check</a:t>
            </a:r>
            <a:r>
              <a:rPr kumimoji="1" lang="zh-TW" altLang="en-US" dirty="0">
                <a:solidFill>
                  <a:srgbClr val="FF0000"/>
                </a:solidFill>
                <a:latin typeface="Arial" panose="020B0604020202020204" pitchFamily="34" charset="0"/>
              </a:rPr>
              <a:t>，還是以用戶註冊上傳的公鑰為主</a:t>
            </a:r>
            <a:r>
              <a:rPr kumimoji="1" lang="zh-TW" altLang="en-US" dirty="0">
                <a:solidFill>
                  <a:srgbClr val="222222"/>
                </a:solidFill>
                <a:latin typeface="Arial" panose="020B0604020202020204" pitchFamily="34" charset="0"/>
              </a:rPr>
              <a:t>）</a:t>
            </a:r>
            <a:endParaRPr kumimoji="1" lang="en-US" altLang="zh-TW" dirty="0">
              <a:solidFill>
                <a:srgbClr val="222222"/>
              </a:solidFill>
              <a:latin typeface="Arial" panose="020B0604020202020204" pitchFamily="34" charset="0"/>
            </a:endParaRPr>
          </a:p>
          <a:p>
            <a:pPr lvl="2"/>
            <a:endParaRPr kumimoji="1" lang="en-US" altLang="zh-TW" dirty="0">
              <a:solidFill>
                <a:srgbClr val="222222"/>
              </a:solidFill>
              <a:latin typeface="Arial" panose="020B0604020202020204" pitchFamily="34" charset="0"/>
            </a:endParaRPr>
          </a:p>
          <a:p>
            <a:pPr lvl="1"/>
            <a:endParaRPr kumimoji="1" lang="en-US" altLang="zh-TW" dirty="0"/>
          </a:p>
        </p:txBody>
      </p:sp>
      <p:sp>
        <p:nvSpPr>
          <p:cNvPr id="4" name="向右箭號 3">
            <a:extLst>
              <a:ext uri="{FF2B5EF4-FFF2-40B4-BE49-F238E27FC236}">
                <a16:creationId xmlns:a16="http://schemas.microsoft.com/office/drawing/2014/main" id="{90397F93-2918-57D8-589B-997B8F6D2480}"/>
              </a:ext>
            </a:extLst>
          </p:cNvPr>
          <p:cNvSpPr/>
          <p:nvPr/>
        </p:nvSpPr>
        <p:spPr>
          <a:xfrm>
            <a:off x="3263553" y="6043818"/>
            <a:ext cx="5969876" cy="536164"/>
          </a:xfrm>
          <a:prstGeom prst="rightArrow">
            <a:avLst>
              <a:gd name="adj1" fmla="val 100000"/>
              <a:gd name="adj2"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TW" altLang="en-US" dirty="0"/>
              <a:t>用戶登入</a:t>
            </a:r>
            <a:r>
              <a:rPr kumimoji="1" lang="en-US" altLang="zh-TW" dirty="0"/>
              <a:t>: </a:t>
            </a:r>
            <a:r>
              <a:rPr kumimoji="1" lang="zh-TW" altLang="en-US" dirty="0"/>
              <a:t>傳出 </a:t>
            </a:r>
            <a:r>
              <a:rPr kumimoji="1" lang="en-US" altLang="zh-TW" dirty="0"/>
              <a:t>UUID</a:t>
            </a:r>
            <a:r>
              <a:rPr kumimoji="1" lang="zh-TW" altLang="en-US" dirty="0"/>
              <a:t> </a:t>
            </a:r>
            <a:r>
              <a:rPr kumimoji="1" lang="en-US" altLang="zh-TW" dirty="0"/>
              <a:t>+ timestamp + </a:t>
            </a:r>
            <a:r>
              <a:rPr kumimoji="1" lang="en-US" altLang="zh-TW" sz="1800" dirty="0"/>
              <a:t>signature +</a:t>
            </a:r>
            <a:r>
              <a:rPr kumimoji="1" lang="zh-TW" altLang="en-US" sz="1800" dirty="0"/>
              <a:t> </a:t>
            </a:r>
            <a:r>
              <a:rPr kumimoji="1" lang="en-US" altLang="zh-TW" sz="1800" b="1" u="sng" dirty="0"/>
              <a:t>public</a:t>
            </a:r>
            <a:r>
              <a:rPr kumimoji="1" lang="zh-TW" altLang="en-US" sz="1800" b="1" u="sng" dirty="0"/>
              <a:t> </a:t>
            </a:r>
            <a:r>
              <a:rPr kumimoji="1" lang="en-US" altLang="zh-TW" sz="1800" b="1" u="sng" dirty="0"/>
              <a:t>key</a:t>
            </a:r>
            <a:endParaRPr kumimoji="1" lang="zh-TW" altLang="en-US" b="1" u="sng" dirty="0"/>
          </a:p>
        </p:txBody>
      </p:sp>
    </p:spTree>
    <p:extLst>
      <p:ext uri="{BB962C8B-B14F-4D97-AF65-F5344CB8AC3E}">
        <p14:creationId xmlns:p14="http://schemas.microsoft.com/office/powerpoint/2010/main" val="2103925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5EC60CB-237C-2CCD-594B-BFBA79E85E68}"/>
              </a:ext>
            </a:extLst>
          </p:cNvPr>
          <p:cNvSpPr>
            <a:spLocks noGrp="1"/>
          </p:cNvSpPr>
          <p:nvPr>
            <p:ph type="title"/>
          </p:nvPr>
        </p:nvSpPr>
        <p:spPr/>
        <p:txBody>
          <a:bodyPr/>
          <a:lstStyle/>
          <a:p>
            <a:r>
              <a:rPr kumimoji="1" lang="zh-TW" altLang="en-US" dirty="0"/>
              <a:t>重新組織邏輯為</a:t>
            </a:r>
            <a:r>
              <a:rPr kumimoji="1" lang="zh-TW" altLang="en-US" dirty="0">
                <a:solidFill>
                  <a:srgbClr val="FF0000"/>
                </a:solidFill>
              </a:rPr>
              <a:t>追加功能</a:t>
            </a:r>
            <a:r>
              <a:rPr kumimoji="1" lang="en-US" altLang="zh-TW" dirty="0">
                <a:solidFill>
                  <a:srgbClr val="FF0000"/>
                </a:solidFill>
              </a:rPr>
              <a:t> (</a:t>
            </a:r>
            <a:r>
              <a:rPr kumimoji="1" lang="zh-TW" altLang="en-US" dirty="0">
                <a:solidFill>
                  <a:srgbClr val="FF0000"/>
                </a:solidFill>
              </a:rPr>
              <a:t>目的與作法</a:t>
            </a:r>
            <a:r>
              <a:rPr kumimoji="1" lang="en-US" altLang="zh-TW" dirty="0">
                <a:solidFill>
                  <a:srgbClr val="FF0000"/>
                </a:solidFill>
              </a:rPr>
              <a:t>)</a:t>
            </a:r>
            <a:endParaRPr kumimoji="1" lang="zh-TW" altLang="en-US" dirty="0">
              <a:solidFill>
                <a:srgbClr val="FF0000"/>
              </a:solidFill>
            </a:endParaRPr>
          </a:p>
        </p:txBody>
      </p:sp>
      <p:sp>
        <p:nvSpPr>
          <p:cNvPr id="3" name="內容版面配置區 2">
            <a:extLst>
              <a:ext uri="{FF2B5EF4-FFF2-40B4-BE49-F238E27FC236}">
                <a16:creationId xmlns:a16="http://schemas.microsoft.com/office/drawing/2014/main" id="{32E8B94E-3B86-D214-FF00-3BE85E5376A7}"/>
              </a:ext>
            </a:extLst>
          </p:cNvPr>
          <p:cNvSpPr>
            <a:spLocks noGrp="1"/>
          </p:cNvSpPr>
          <p:nvPr>
            <p:ph idx="1"/>
          </p:nvPr>
        </p:nvSpPr>
        <p:spPr/>
        <p:txBody>
          <a:bodyPr>
            <a:normAutofit/>
          </a:bodyPr>
          <a:lstStyle/>
          <a:p>
            <a:r>
              <a:rPr kumimoji="1" lang="zh-TW" altLang="en-US" dirty="0">
                <a:solidFill>
                  <a:srgbClr val="222222"/>
                </a:solidFill>
                <a:latin typeface="Arial" panose="020B0604020202020204" pitchFamily="34" charset="0"/>
              </a:rPr>
              <a:t>在系統設計重寫章節</a:t>
            </a:r>
            <a:r>
              <a:rPr lang="zh-TW" altLang="en-US" dirty="0">
                <a:solidFill>
                  <a:srgbClr val="FF0000"/>
                </a:solidFill>
              </a:rPr>
              <a:t>系統核心機制</a:t>
            </a:r>
            <a:r>
              <a:rPr lang="zh-TW" altLang="en-US" dirty="0"/>
              <a:t>變成</a:t>
            </a:r>
            <a:r>
              <a:rPr lang="zh-TW" altLang="en-US" dirty="0">
                <a:solidFill>
                  <a:srgbClr val="FF0000"/>
                </a:solidFill>
              </a:rPr>
              <a:t>系統信任機制</a:t>
            </a:r>
            <a:endParaRPr kumimoji="1" lang="en-US" altLang="zh-TW" dirty="0">
              <a:solidFill>
                <a:srgbClr val="FF0000"/>
              </a:solidFill>
              <a:latin typeface="Arial" panose="020B0604020202020204" pitchFamily="34" charset="0"/>
            </a:endParaRPr>
          </a:p>
          <a:p>
            <a:pPr lvl="1"/>
            <a:r>
              <a:rPr kumimoji="1" lang="zh-TW" altLang="en-US" dirty="0">
                <a:latin typeface="Arial" panose="020B0604020202020204" pitchFamily="34" charset="0"/>
              </a:rPr>
              <a:t>內容圍繞</a:t>
            </a:r>
            <a:endParaRPr kumimoji="1" lang="en-US" altLang="zh-TW" dirty="0">
              <a:latin typeface="Arial" panose="020B0604020202020204" pitchFamily="34" charset="0"/>
            </a:endParaRPr>
          </a:p>
          <a:p>
            <a:pPr lvl="2"/>
            <a:r>
              <a:rPr kumimoji="1" lang="zh-TW" altLang="en-US" dirty="0">
                <a:latin typeface="Arial" panose="020B0604020202020204" pitchFamily="34" charset="0"/>
              </a:rPr>
              <a:t>依靠區塊鏈實作的</a:t>
            </a:r>
            <a:r>
              <a:rPr kumimoji="1" lang="en-US" altLang="zh-TW" dirty="0">
                <a:latin typeface="Arial" panose="020B0604020202020204" pitchFamily="34" charset="0"/>
              </a:rPr>
              <a:t> AID Server(s) =&gt; </a:t>
            </a:r>
            <a:r>
              <a:rPr kumimoji="1" lang="zh-TW" altLang="en-US" dirty="0">
                <a:latin typeface="Arial" panose="020B0604020202020204" pitchFamily="34" charset="0"/>
              </a:rPr>
              <a:t>區塊鏈作為多個</a:t>
            </a:r>
            <a:r>
              <a:rPr kumimoji="1" lang="en-US" altLang="zh-TW" dirty="0">
                <a:latin typeface="Arial" panose="020B0604020202020204" pitchFamily="34" charset="0"/>
              </a:rPr>
              <a:t> AID Server </a:t>
            </a:r>
            <a:r>
              <a:rPr kumimoji="1" lang="zh-TW" altLang="en-US" dirty="0">
                <a:latin typeface="Arial" panose="020B0604020202020204" pitchFamily="34" charset="0"/>
              </a:rPr>
              <a:t>溝通的橋樑</a:t>
            </a:r>
            <a:endParaRPr kumimoji="1" lang="en-US" altLang="zh-TW" dirty="0">
              <a:latin typeface="Arial" panose="020B0604020202020204" pitchFamily="34" charset="0"/>
            </a:endParaRPr>
          </a:p>
          <a:p>
            <a:pPr lvl="2"/>
            <a:r>
              <a:rPr kumimoji="1" lang="zh-TW" altLang="en-US" dirty="0">
                <a:latin typeface="Arial" panose="020B0604020202020204" pitchFamily="34" charset="0"/>
              </a:rPr>
              <a:t>希望與</a:t>
            </a:r>
            <a:r>
              <a:rPr kumimoji="1" lang="en-US" altLang="zh-TW" dirty="0">
                <a:latin typeface="Arial" panose="020B0604020202020204" pitchFamily="34" charset="0"/>
              </a:rPr>
              <a:t> aid </a:t>
            </a:r>
            <a:r>
              <a:rPr kumimoji="1" lang="zh-TW" altLang="en-US" dirty="0">
                <a:latin typeface="Arial" panose="020B0604020202020204" pitchFamily="34" charset="0"/>
              </a:rPr>
              <a:t>內與 </a:t>
            </a:r>
            <a:r>
              <a:rPr kumimoji="1" lang="en-US" altLang="zh-TW" dirty="0" err="1">
                <a:latin typeface="Arial" panose="020B0604020202020204" pitchFamily="34" charset="0"/>
              </a:rPr>
              <a:t>uuid</a:t>
            </a:r>
            <a:r>
              <a:rPr kumimoji="1" lang="en-US" altLang="zh-TW" dirty="0">
                <a:latin typeface="Arial" panose="020B0604020202020204" pitchFamily="34" charset="0"/>
              </a:rPr>
              <a:t> Bind </a:t>
            </a:r>
            <a:r>
              <a:rPr kumimoji="1" lang="zh-TW" altLang="en-US" dirty="0">
                <a:latin typeface="Arial" panose="020B0604020202020204" pitchFamily="34" charset="0"/>
              </a:rPr>
              <a:t>的資訊用</a:t>
            </a:r>
            <a:r>
              <a:rPr kumimoji="1" lang="en-US" altLang="zh-TW" dirty="0">
                <a:latin typeface="Arial" panose="020B0604020202020204" pitchFamily="34" charset="0"/>
              </a:rPr>
              <a:t> hash </a:t>
            </a:r>
            <a:r>
              <a:rPr kumimoji="1" lang="zh-TW" altLang="en-US" dirty="0">
                <a:latin typeface="Arial" panose="020B0604020202020204" pitchFamily="34" charset="0"/>
              </a:rPr>
              <a:t>隱藏，或被第三方保證</a:t>
            </a:r>
            <a:endParaRPr kumimoji="1" lang="en-US" altLang="zh-TW" dirty="0">
              <a:latin typeface="Arial" panose="020B0604020202020204" pitchFamily="34" charset="0"/>
            </a:endParaRPr>
          </a:p>
          <a:p>
            <a:pPr lvl="3"/>
            <a:r>
              <a:rPr kumimoji="1" lang="zh-TW" altLang="en-US" dirty="0">
                <a:latin typeface="Arial" panose="020B0604020202020204" pitchFamily="34" charset="0"/>
              </a:rPr>
              <a:t>針對</a:t>
            </a:r>
            <a:r>
              <a:rPr kumimoji="1" lang="en-US" altLang="zh-TW" dirty="0">
                <a:latin typeface="Arial" panose="020B0604020202020204" pitchFamily="34" charset="0"/>
              </a:rPr>
              <a:t> Data </a:t>
            </a:r>
            <a:r>
              <a:rPr kumimoji="1" lang="zh-TW" altLang="en-US" dirty="0">
                <a:latin typeface="Arial" panose="020B0604020202020204" pitchFamily="34" charset="0"/>
              </a:rPr>
              <a:t>的</a:t>
            </a:r>
            <a:r>
              <a:rPr kumimoji="1" lang="en-US" altLang="zh-TW" dirty="0">
                <a:latin typeface="Arial" panose="020B0604020202020204" pitchFamily="34" charset="0"/>
              </a:rPr>
              <a:t> AC (</a:t>
            </a:r>
            <a:r>
              <a:rPr kumimoji="1" lang="zh-TW" altLang="en-US" dirty="0">
                <a:latin typeface="Arial" panose="020B0604020202020204" pitchFamily="34" charset="0"/>
              </a:rPr>
              <a:t>含自簽</a:t>
            </a:r>
            <a:r>
              <a:rPr kumimoji="1" lang="en-US" altLang="zh-TW" dirty="0">
                <a:latin typeface="Arial" panose="020B0604020202020204" pitchFamily="34" charset="0"/>
              </a:rPr>
              <a:t>, </a:t>
            </a:r>
            <a:r>
              <a:rPr kumimoji="1" lang="zh-TW" altLang="en-US" dirty="0">
                <a:latin typeface="Arial" panose="020B0604020202020204" pitchFamily="34" charset="0"/>
              </a:rPr>
              <a:t>與他人簽</a:t>
            </a:r>
            <a:r>
              <a:rPr kumimoji="1" lang="en-US" altLang="zh-TW" dirty="0">
                <a:latin typeface="Arial" panose="020B0604020202020204" pitchFamily="34" charset="0"/>
              </a:rPr>
              <a:t>)</a:t>
            </a:r>
          </a:p>
          <a:p>
            <a:pPr lvl="3"/>
            <a:r>
              <a:rPr kumimoji="1" lang="zh-TW" altLang="en-US" dirty="0">
                <a:latin typeface="Arial" panose="020B0604020202020204" pitchFamily="34" charset="0"/>
              </a:rPr>
              <a:t>針對</a:t>
            </a:r>
            <a:r>
              <a:rPr kumimoji="1" lang="en-US" altLang="zh-TW" dirty="0">
                <a:latin typeface="Arial" panose="020B0604020202020204" pitchFamily="34" charset="0"/>
              </a:rPr>
              <a:t> User </a:t>
            </a:r>
            <a:r>
              <a:rPr kumimoji="1" lang="zh-TW" altLang="en-US" dirty="0">
                <a:latin typeface="Arial" panose="020B0604020202020204" pitchFamily="34" charset="0"/>
              </a:rPr>
              <a:t>的</a:t>
            </a:r>
            <a:r>
              <a:rPr kumimoji="1" lang="en-US" altLang="zh-TW" dirty="0">
                <a:latin typeface="Arial" panose="020B0604020202020204" pitchFamily="34" charset="0"/>
              </a:rPr>
              <a:t> AC (</a:t>
            </a:r>
            <a:r>
              <a:rPr kumimoji="1" lang="zh-TW" altLang="en-US" dirty="0">
                <a:latin typeface="Arial" panose="020B0604020202020204" pitchFamily="34" charset="0"/>
              </a:rPr>
              <a:t>含自簽</a:t>
            </a:r>
            <a:r>
              <a:rPr kumimoji="1" lang="en-US" altLang="zh-TW" dirty="0">
                <a:latin typeface="Arial" panose="020B0604020202020204" pitchFamily="34" charset="0"/>
              </a:rPr>
              <a:t>, </a:t>
            </a:r>
            <a:r>
              <a:rPr kumimoji="1" lang="zh-TW" altLang="en-US" dirty="0">
                <a:latin typeface="Arial" panose="020B0604020202020204" pitchFamily="34" charset="0"/>
              </a:rPr>
              <a:t>與他人簽</a:t>
            </a:r>
            <a:r>
              <a:rPr kumimoji="1" lang="en-US" altLang="zh-TW" dirty="0">
                <a:latin typeface="Arial" panose="020B0604020202020204" pitchFamily="34" charset="0"/>
              </a:rPr>
              <a:t>)</a:t>
            </a:r>
          </a:p>
          <a:p>
            <a:r>
              <a:rPr kumimoji="1" lang="zh-TW" altLang="en-US" dirty="0">
                <a:latin typeface="Arial" panose="020B0604020202020204" pitchFamily="34" charset="0"/>
              </a:rPr>
              <a:t>明確說明與調整</a:t>
            </a:r>
            <a:r>
              <a:rPr kumimoji="1" lang="zh-TW" altLang="en-US" dirty="0">
                <a:solidFill>
                  <a:srgbClr val="FF0000"/>
                </a:solidFill>
                <a:latin typeface="Arial" panose="020B0604020202020204" pitchFamily="34" charset="0"/>
              </a:rPr>
              <a:t>系統架構</a:t>
            </a:r>
            <a:r>
              <a:rPr kumimoji="1" lang="zh-TW" altLang="en-US" dirty="0">
                <a:latin typeface="Arial" panose="020B0604020202020204" pitchFamily="34" charset="0"/>
              </a:rPr>
              <a:t>中存在的</a:t>
            </a:r>
            <a:r>
              <a:rPr kumimoji="1" lang="zh-TW" altLang="en-US" dirty="0">
                <a:solidFill>
                  <a:srgbClr val="FF0000"/>
                </a:solidFill>
                <a:latin typeface="Arial" panose="020B0604020202020204" pitchFamily="34" charset="0"/>
              </a:rPr>
              <a:t>追加功能</a:t>
            </a:r>
            <a:r>
              <a:rPr kumimoji="1" lang="zh-TW" altLang="en-US" dirty="0">
                <a:latin typeface="Arial" panose="020B0604020202020204" pitchFamily="34" charset="0"/>
              </a:rPr>
              <a:t>，以此說明我的設計</a:t>
            </a:r>
            <a:endParaRPr kumimoji="1" lang="en-US" altLang="zh-TW" dirty="0">
              <a:latin typeface="Arial" panose="020B0604020202020204" pitchFamily="34" charset="0"/>
            </a:endParaRPr>
          </a:p>
          <a:p>
            <a:pPr lvl="1"/>
            <a:r>
              <a:rPr kumimoji="1" lang="zh-TW" altLang="en-US" dirty="0">
                <a:latin typeface="Arial" panose="020B0604020202020204" pitchFamily="34" charset="0"/>
              </a:rPr>
              <a:t>數據信任機制，用戶信任機制 </a:t>
            </a:r>
            <a:r>
              <a:rPr kumimoji="1" lang="en-US" altLang="zh-TW" dirty="0">
                <a:latin typeface="Arial" panose="020B0604020202020204" pitchFamily="34" charset="0"/>
              </a:rPr>
              <a:t>=&gt; </a:t>
            </a:r>
            <a:r>
              <a:rPr kumimoji="1" lang="zh-TW" altLang="en-US" dirty="0">
                <a:latin typeface="Arial" panose="020B0604020202020204" pitchFamily="34" charset="0"/>
              </a:rPr>
              <a:t>達成整個系統中所有參與者的自主</a:t>
            </a:r>
            <a:endParaRPr kumimoji="1" lang="en-US" altLang="zh-TW" dirty="0">
              <a:latin typeface="Arial" panose="020B0604020202020204" pitchFamily="34" charset="0"/>
            </a:endParaRPr>
          </a:p>
          <a:p>
            <a:pPr lvl="1"/>
            <a:r>
              <a:rPr kumimoji="1" lang="zh-TW" altLang="en-US" dirty="0">
                <a:latin typeface="Arial" panose="020B0604020202020204" pitchFamily="34" charset="0"/>
              </a:rPr>
              <a:t>用戶多因素驗證</a:t>
            </a:r>
            <a:r>
              <a:rPr kumimoji="1" lang="en-US" altLang="zh-TW" dirty="0">
                <a:latin typeface="Arial" panose="020B0604020202020204" pitchFamily="34" charset="0"/>
              </a:rPr>
              <a:t>, </a:t>
            </a:r>
            <a:r>
              <a:rPr kumimoji="1" lang="zh-TW" altLang="en-US" dirty="0">
                <a:latin typeface="Arial" panose="020B0604020202020204" pitchFamily="34" charset="0"/>
              </a:rPr>
              <a:t>簡易登入</a:t>
            </a:r>
            <a:r>
              <a:rPr kumimoji="1" lang="en-US" altLang="zh-TW" dirty="0">
                <a:latin typeface="Arial" panose="020B0604020202020204" pitchFamily="34" charset="0"/>
              </a:rPr>
              <a:t> =&gt; </a:t>
            </a:r>
            <a:r>
              <a:rPr kumimoji="1" lang="zh-TW" altLang="en-US" dirty="0">
                <a:latin typeface="Arial" panose="020B0604020202020204" pitchFamily="34" charset="0"/>
              </a:rPr>
              <a:t>用戶易用性</a:t>
            </a:r>
            <a:endParaRPr kumimoji="1" lang="en-US" altLang="zh-TW" dirty="0">
              <a:latin typeface="Arial" panose="020B0604020202020204" pitchFamily="34" charset="0"/>
            </a:endParaRPr>
          </a:p>
          <a:p>
            <a:pPr lvl="1"/>
            <a:r>
              <a:rPr kumimoji="1" lang="zh-TW" altLang="en-US" dirty="0">
                <a:latin typeface="Arial" panose="020B0604020202020204" pitchFamily="34" charset="0"/>
              </a:rPr>
              <a:t>隱私與資安議題 </a:t>
            </a:r>
            <a:r>
              <a:rPr kumimoji="1" lang="en-US" altLang="zh-TW" dirty="0">
                <a:latin typeface="Arial" panose="020B0604020202020204" pitchFamily="34" charset="0"/>
              </a:rPr>
              <a:t>=&gt; </a:t>
            </a:r>
            <a:r>
              <a:rPr kumimoji="1" lang="zh-TW" altLang="en-US" dirty="0">
                <a:latin typeface="Arial" panose="020B0604020202020204" pitchFamily="34" charset="0"/>
              </a:rPr>
              <a:t>透過自主做到其他人做不到的</a:t>
            </a:r>
            <a:endParaRPr kumimoji="1" lang="en-US" altLang="zh-TW" dirty="0">
              <a:latin typeface="Arial" panose="020B0604020202020204" pitchFamily="34" charset="0"/>
            </a:endParaRPr>
          </a:p>
          <a:p>
            <a:pPr lvl="1"/>
            <a:r>
              <a:rPr kumimoji="1" lang="zh-TW" altLang="en-US" dirty="0">
                <a:latin typeface="Arial" panose="020B0604020202020204" pitchFamily="34" charset="0"/>
              </a:rPr>
              <a:t>用戶管理機制</a:t>
            </a:r>
            <a:r>
              <a:rPr kumimoji="1" lang="en-US" altLang="zh-TW" dirty="0">
                <a:latin typeface="Arial" panose="020B0604020202020204" pitchFamily="34" charset="0"/>
              </a:rPr>
              <a:t> =&gt;</a:t>
            </a:r>
            <a:r>
              <a:rPr kumimoji="1" lang="zh-TW" altLang="en-US" dirty="0">
                <a:latin typeface="Arial" panose="020B0604020202020204" pitchFamily="34" charset="0"/>
              </a:rPr>
              <a:t>透過自主做到其他人做不到的</a:t>
            </a:r>
            <a:endParaRPr kumimoji="1" lang="en-US" altLang="zh-TW" dirty="0">
              <a:latin typeface="Arial" panose="020B0604020202020204" pitchFamily="34" charset="0"/>
            </a:endParaRPr>
          </a:p>
          <a:p>
            <a:pPr marL="457200" lvl="1" indent="0">
              <a:buNone/>
            </a:pPr>
            <a:endParaRPr kumimoji="1" lang="en-US" altLang="zh-TW" dirty="0">
              <a:latin typeface="Arial" panose="020B0604020202020204" pitchFamily="34" charset="0"/>
            </a:endParaRPr>
          </a:p>
        </p:txBody>
      </p:sp>
    </p:spTree>
    <p:extLst>
      <p:ext uri="{BB962C8B-B14F-4D97-AF65-F5344CB8AC3E}">
        <p14:creationId xmlns:p14="http://schemas.microsoft.com/office/powerpoint/2010/main" val="3402647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F41E7A0-F05F-2C79-2443-35C84F324AF0}"/>
              </a:ext>
            </a:extLst>
          </p:cNvPr>
          <p:cNvSpPr>
            <a:spLocks noGrp="1"/>
          </p:cNvSpPr>
          <p:nvPr>
            <p:ph type="title"/>
          </p:nvPr>
        </p:nvSpPr>
        <p:spPr/>
        <p:txBody>
          <a:bodyPr/>
          <a:lstStyle/>
          <a:p>
            <a:r>
              <a:rPr kumimoji="1" lang="zh-TW" altLang="en-US" dirty="0"/>
              <a:t>蔡孟峰老師</a:t>
            </a:r>
          </a:p>
        </p:txBody>
      </p:sp>
      <p:sp>
        <p:nvSpPr>
          <p:cNvPr id="3" name="內容版面配置區 2">
            <a:extLst>
              <a:ext uri="{FF2B5EF4-FFF2-40B4-BE49-F238E27FC236}">
                <a16:creationId xmlns:a16="http://schemas.microsoft.com/office/drawing/2014/main" id="{01E03118-0EBD-3432-F0C0-41BD2D89352A}"/>
              </a:ext>
            </a:extLst>
          </p:cNvPr>
          <p:cNvSpPr>
            <a:spLocks noGrp="1"/>
          </p:cNvSpPr>
          <p:nvPr>
            <p:ph idx="1"/>
          </p:nvPr>
        </p:nvSpPr>
        <p:spPr/>
        <p:txBody>
          <a:bodyPr/>
          <a:lstStyle/>
          <a:p>
            <a:r>
              <a:rPr kumimoji="1" lang="zh-TW" altLang="en-US" dirty="0"/>
              <a:t>自主化的背後有者</a:t>
            </a:r>
            <a:r>
              <a:rPr kumimoji="1" lang="en-US" altLang="zh-TW" dirty="0"/>
              <a:t>”</a:t>
            </a:r>
            <a:r>
              <a:rPr kumimoji="1" lang="zh-TW" altLang="en-US" dirty="0"/>
              <a:t>可選擇</a:t>
            </a:r>
            <a:r>
              <a:rPr kumimoji="1" lang="en-US" altLang="zh-TW" dirty="0"/>
              <a:t>”</a:t>
            </a:r>
            <a:r>
              <a:rPr kumimoji="1" lang="zh-TW" altLang="en-US" dirty="0"/>
              <a:t>，但不該一昧反對現有系統，</a:t>
            </a:r>
            <a:r>
              <a:rPr kumimoji="1" lang="en-US" altLang="zh-TW" dirty="0"/>
              <a:t>”</a:t>
            </a:r>
            <a:r>
              <a:rPr kumimoji="1" lang="zh-TW" altLang="en-US" dirty="0"/>
              <a:t>系統化</a:t>
            </a:r>
            <a:r>
              <a:rPr kumimoji="1" lang="en-US" altLang="zh-TW" dirty="0"/>
              <a:t>”</a:t>
            </a:r>
            <a:r>
              <a:rPr kumimoji="1" lang="zh-TW" altLang="en-US" dirty="0"/>
              <a:t>與自主的結合應該要有所敘述。</a:t>
            </a:r>
            <a:endParaRPr kumimoji="1" lang="en-US" altLang="zh-TW" dirty="0"/>
          </a:p>
          <a:p>
            <a:pPr lvl="1"/>
            <a:r>
              <a:rPr kumimoji="1" lang="zh-TW" altLang="en-US" dirty="0"/>
              <a:t>會</a:t>
            </a:r>
            <a:r>
              <a:rPr kumimoji="1" lang="zh-TW" altLang="en-US" dirty="0">
                <a:solidFill>
                  <a:srgbClr val="FF0000"/>
                </a:solidFill>
              </a:rPr>
              <a:t>在第五章加入相關論述</a:t>
            </a:r>
            <a:r>
              <a:rPr kumimoji="1" lang="en-US" altLang="zh-TW" dirty="0"/>
              <a:t>: </a:t>
            </a:r>
            <a:r>
              <a:rPr kumimoji="1" lang="zh-TW" altLang="en-US" dirty="0"/>
              <a:t>包含透過智能合約自動化，透過社群建立系統等等。</a:t>
            </a:r>
            <a:endParaRPr kumimoji="1" lang="en-US" altLang="zh-TW" dirty="0"/>
          </a:p>
          <a:p>
            <a:r>
              <a:rPr kumimoji="1" lang="zh-TW" altLang="en-US" dirty="0"/>
              <a:t>用詞一般化</a:t>
            </a:r>
            <a:r>
              <a:rPr kumimoji="1" lang="en-US" altLang="zh-TW" dirty="0"/>
              <a:t>:</a:t>
            </a:r>
          </a:p>
          <a:p>
            <a:pPr lvl="1"/>
            <a:r>
              <a:rPr kumimoji="1" lang="zh-TW" altLang="en-US" dirty="0"/>
              <a:t>補充問題</a:t>
            </a:r>
            <a:r>
              <a:rPr kumimoji="1" lang="en-US" altLang="zh-TW" dirty="0"/>
              <a:t>: </a:t>
            </a:r>
            <a:r>
              <a:rPr kumimoji="1" lang="zh-TW" altLang="en-US" dirty="0"/>
              <a:t>可以改前人的稱呼嗎</a:t>
            </a:r>
            <a:r>
              <a:rPr kumimoji="1" lang="en-US" altLang="zh-TW" dirty="0"/>
              <a:t>? Ex: aid server vs aid center, wallet vs client</a:t>
            </a:r>
          </a:p>
        </p:txBody>
      </p:sp>
    </p:spTree>
    <p:extLst>
      <p:ext uri="{BB962C8B-B14F-4D97-AF65-F5344CB8AC3E}">
        <p14:creationId xmlns:p14="http://schemas.microsoft.com/office/powerpoint/2010/main" val="3729822657"/>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TotalTime>
  <Words>1238</Words>
  <Application>Microsoft Macintosh PowerPoint</Application>
  <PresentationFormat>寬螢幕</PresentationFormat>
  <Paragraphs>90</Paragraphs>
  <Slides>13</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13</vt:i4>
      </vt:variant>
    </vt:vector>
  </HeadingPairs>
  <TitlesOfParts>
    <vt:vector size="19" baseType="lpstr">
      <vt:lpstr>SF Pro TC</vt:lpstr>
      <vt:lpstr>SF Pro Text</vt:lpstr>
      <vt:lpstr>Arial</vt:lpstr>
      <vt:lpstr>Calibri</vt:lpstr>
      <vt:lpstr>Calibri Light</vt:lpstr>
      <vt:lpstr>Office 佈景主題</vt:lpstr>
      <vt:lpstr>口試後修改</vt:lpstr>
      <vt:lpstr>口委回饋</vt:lpstr>
      <vt:lpstr>要完整說明學長的內容</vt:lpstr>
      <vt:lpstr>自主式社群網路身份的設計與實作 (Yuxuan Lin)</vt:lpstr>
      <vt:lpstr>區塊鏈的一般化自主憑證之設計與實作(Tze Nan Wu)</vt:lpstr>
      <vt:lpstr>區塊鏈的一般化自主憑證之設計與實作(Tze Nan Wu)</vt:lpstr>
      <vt:lpstr>要明確說明與學長的差異，從本質上解決使用者認證問題</vt:lpstr>
      <vt:lpstr>重新組織邏輯為追加功能 (目的與作法)</vt:lpstr>
      <vt:lpstr>蔡孟峰老師</vt:lpstr>
      <vt:lpstr>徐讚昇老師</vt:lpstr>
      <vt:lpstr>PowerPoint 簡報</vt:lpstr>
      <vt:lpstr>Challenge</vt:lpstr>
      <vt:lpstr>Design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口試後修改</dc:title>
  <dc:creator>Microsoft Office User</dc:creator>
  <cp:lastModifiedBy>Microsoft Office User</cp:lastModifiedBy>
  <cp:revision>34</cp:revision>
  <dcterms:created xsi:type="dcterms:W3CDTF">2024-07-30T18:13:53Z</dcterms:created>
  <dcterms:modified xsi:type="dcterms:W3CDTF">2024-07-30T20:26:51Z</dcterms:modified>
</cp:coreProperties>
</file>