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4" r:id="rId5"/>
    <p:sldId id="265" r:id="rId6"/>
    <p:sldId id="259" r:id="rId7"/>
    <p:sldId id="266" r:id="rId8"/>
    <p:sldId id="258" r:id="rId9"/>
    <p:sldId id="260" r:id="rId10"/>
    <p:sldId id="268" r:id="rId11"/>
    <p:sldId id="267"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169"/>
  </p:normalViewPr>
  <p:slideViewPr>
    <p:cSldViewPr snapToGrid="0">
      <p:cViewPr varScale="1">
        <p:scale>
          <a:sx n="151" d="100"/>
          <a:sy n="151" d="100"/>
        </p:scale>
        <p:origin x="9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213F75-A165-0C33-D262-C5619BAB672C}"/>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1253E3E3-4529-8719-1C6F-E254B6297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84A7A47A-597C-841A-2177-7386C1A46D3D}"/>
              </a:ext>
            </a:extLst>
          </p:cNvPr>
          <p:cNvSpPr>
            <a:spLocks noGrp="1"/>
          </p:cNvSpPr>
          <p:nvPr>
            <p:ph type="dt" sz="half" idx="10"/>
          </p:nvPr>
        </p:nvSpPr>
        <p:spPr/>
        <p:txBody>
          <a:bodyPr/>
          <a:lstStyle/>
          <a:p>
            <a:fld id="{5BF11C4E-8422-3341-B883-299856371C64}"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AE79B534-8AA3-19E6-7F36-2B66A0DA2B6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1C78D188-4449-4AB0-6100-AA460DA73AA3}"/>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329772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8CE3CF-F1C8-A045-DB54-6584B14E03D0}"/>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6D10D33-B9A6-180B-BC54-31FE92F42F8C}"/>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51E0950-AE0B-DCEE-38E5-E9CF8574A7E6}"/>
              </a:ext>
            </a:extLst>
          </p:cNvPr>
          <p:cNvSpPr>
            <a:spLocks noGrp="1"/>
          </p:cNvSpPr>
          <p:nvPr>
            <p:ph type="dt" sz="half" idx="10"/>
          </p:nvPr>
        </p:nvSpPr>
        <p:spPr/>
        <p:txBody>
          <a:bodyPr/>
          <a:lstStyle/>
          <a:p>
            <a:fld id="{5BF11C4E-8422-3341-B883-299856371C64}"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2415BB72-790D-AD70-F7AF-9A20AEBA6DF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F6EECA5-783E-721D-69B4-C2ECC8D46D3D}"/>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187957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DA8DCF8-C404-ED5F-EAB5-91CC98F78E99}"/>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944FF6E-85C8-BD05-7B61-E18E4CE2AEBA}"/>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DB3765B1-4D6B-32C4-375B-BC4D9637E1FA}"/>
              </a:ext>
            </a:extLst>
          </p:cNvPr>
          <p:cNvSpPr>
            <a:spLocks noGrp="1"/>
          </p:cNvSpPr>
          <p:nvPr>
            <p:ph type="dt" sz="half" idx="10"/>
          </p:nvPr>
        </p:nvSpPr>
        <p:spPr/>
        <p:txBody>
          <a:bodyPr/>
          <a:lstStyle/>
          <a:p>
            <a:fld id="{5BF11C4E-8422-3341-B883-299856371C64}"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59A64A65-7AFF-1EB5-2D36-EC5A482BD1A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048882F-2C65-48E8-1DD5-FED49DB49A2E}"/>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204982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574F24-1012-30CB-1BD7-11D5343E5494}"/>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9A1845A-D81A-6D8A-5ACD-1CEA7498CF08}"/>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DCD594B-A88B-D33A-E19A-4DBB3935218D}"/>
              </a:ext>
            </a:extLst>
          </p:cNvPr>
          <p:cNvSpPr>
            <a:spLocks noGrp="1"/>
          </p:cNvSpPr>
          <p:nvPr>
            <p:ph type="dt" sz="half" idx="10"/>
          </p:nvPr>
        </p:nvSpPr>
        <p:spPr/>
        <p:txBody>
          <a:bodyPr/>
          <a:lstStyle/>
          <a:p>
            <a:fld id="{5BF11C4E-8422-3341-B883-299856371C64}"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53BC5BB2-FFD9-8488-045B-AB4C86E510D7}"/>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27D46B6-E107-0663-4149-810E45DC712C}"/>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375221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BDF00F-3CD7-D769-5A2B-DA40A4803DF3}"/>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CD78E5D0-5306-678C-39B4-17AB4F9576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CCC8F493-6665-DE65-1F81-0E05666EB0CA}"/>
              </a:ext>
            </a:extLst>
          </p:cNvPr>
          <p:cNvSpPr>
            <a:spLocks noGrp="1"/>
          </p:cNvSpPr>
          <p:nvPr>
            <p:ph type="dt" sz="half" idx="10"/>
          </p:nvPr>
        </p:nvSpPr>
        <p:spPr/>
        <p:txBody>
          <a:bodyPr/>
          <a:lstStyle/>
          <a:p>
            <a:fld id="{5BF11C4E-8422-3341-B883-299856371C64}"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288103AD-5B8E-8DBC-4C64-E82C27EB346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BBFBC97-CD49-ED1A-2522-E872A5AAB2B8}"/>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283081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F5FC50-44B6-7210-3C73-FB761227BF27}"/>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450BD0B-0548-9B3F-DF68-96959AF73C35}"/>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4EEB5D27-6586-0A73-0E24-26C2D71E82BF}"/>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D55F7C99-CE7F-D80A-E0A6-4643D01F849C}"/>
              </a:ext>
            </a:extLst>
          </p:cNvPr>
          <p:cNvSpPr>
            <a:spLocks noGrp="1"/>
          </p:cNvSpPr>
          <p:nvPr>
            <p:ph type="dt" sz="half" idx="10"/>
          </p:nvPr>
        </p:nvSpPr>
        <p:spPr/>
        <p:txBody>
          <a:bodyPr/>
          <a:lstStyle/>
          <a:p>
            <a:fld id="{5BF11C4E-8422-3341-B883-299856371C64}" type="datetimeFigureOut">
              <a:rPr kumimoji="1" lang="zh-TW" altLang="en-US" smtClean="0"/>
              <a:t>2024/7/31</a:t>
            </a:fld>
            <a:endParaRPr kumimoji="1" lang="zh-TW" altLang="en-US"/>
          </a:p>
        </p:txBody>
      </p:sp>
      <p:sp>
        <p:nvSpPr>
          <p:cNvPr id="6" name="頁尾版面配置區 5">
            <a:extLst>
              <a:ext uri="{FF2B5EF4-FFF2-40B4-BE49-F238E27FC236}">
                <a16:creationId xmlns:a16="http://schemas.microsoft.com/office/drawing/2014/main" id="{04B9AA41-A9FB-5332-0BAC-F195086DEF7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00B7F5F-4666-EEA1-6DA3-9C5E3ECB967C}"/>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123032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D94637-1FAB-874F-9112-D35592EC439E}"/>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F89F3CB0-010A-4052-47CA-9820EF8D50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27224521-8A9F-74BF-C3E7-E59A8241146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3FDEF7E8-3E17-5202-9B19-232D83653E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7EEFF0B4-8AF6-C982-943F-38EE599D05D6}"/>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5A6FA3EF-9F14-0FE8-1247-EB95AB8C7F3D}"/>
              </a:ext>
            </a:extLst>
          </p:cNvPr>
          <p:cNvSpPr>
            <a:spLocks noGrp="1"/>
          </p:cNvSpPr>
          <p:nvPr>
            <p:ph type="dt" sz="half" idx="10"/>
          </p:nvPr>
        </p:nvSpPr>
        <p:spPr/>
        <p:txBody>
          <a:bodyPr/>
          <a:lstStyle/>
          <a:p>
            <a:fld id="{5BF11C4E-8422-3341-B883-299856371C64}" type="datetimeFigureOut">
              <a:rPr kumimoji="1" lang="zh-TW" altLang="en-US" smtClean="0"/>
              <a:t>2024/7/31</a:t>
            </a:fld>
            <a:endParaRPr kumimoji="1" lang="zh-TW" altLang="en-US"/>
          </a:p>
        </p:txBody>
      </p:sp>
      <p:sp>
        <p:nvSpPr>
          <p:cNvPr id="8" name="頁尾版面配置區 7">
            <a:extLst>
              <a:ext uri="{FF2B5EF4-FFF2-40B4-BE49-F238E27FC236}">
                <a16:creationId xmlns:a16="http://schemas.microsoft.com/office/drawing/2014/main" id="{507B520F-80C7-F570-6AB3-AC378B086F70}"/>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6889FE73-345C-3BB1-1DFC-186CE982DF69}"/>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391089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A6F49C-0251-9BA2-A223-A5F49D37AF68}"/>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C8A634DB-7AAD-FE71-E792-E7A02FDCD054}"/>
              </a:ext>
            </a:extLst>
          </p:cNvPr>
          <p:cNvSpPr>
            <a:spLocks noGrp="1"/>
          </p:cNvSpPr>
          <p:nvPr>
            <p:ph type="dt" sz="half" idx="10"/>
          </p:nvPr>
        </p:nvSpPr>
        <p:spPr/>
        <p:txBody>
          <a:bodyPr/>
          <a:lstStyle/>
          <a:p>
            <a:fld id="{5BF11C4E-8422-3341-B883-299856371C64}" type="datetimeFigureOut">
              <a:rPr kumimoji="1" lang="zh-TW" altLang="en-US" smtClean="0"/>
              <a:t>2024/7/31</a:t>
            </a:fld>
            <a:endParaRPr kumimoji="1" lang="zh-TW" altLang="en-US"/>
          </a:p>
        </p:txBody>
      </p:sp>
      <p:sp>
        <p:nvSpPr>
          <p:cNvPr id="4" name="頁尾版面配置區 3">
            <a:extLst>
              <a:ext uri="{FF2B5EF4-FFF2-40B4-BE49-F238E27FC236}">
                <a16:creationId xmlns:a16="http://schemas.microsoft.com/office/drawing/2014/main" id="{61641EF0-0D38-065B-6093-43212B0884D4}"/>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12768997-8D8A-EDB2-CF94-9DE23AF2055C}"/>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361261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8D3F06A-DE9D-4275-3A1C-8D0048D8C9E2}"/>
              </a:ext>
            </a:extLst>
          </p:cNvPr>
          <p:cNvSpPr>
            <a:spLocks noGrp="1"/>
          </p:cNvSpPr>
          <p:nvPr>
            <p:ph type="dt" sz="half" idx="10"/>
          </p:nvPr>
        </p:nvSpPr>
        <p:spPr/>
        <p:txBody>
          <a:bodyPr/>
          <a:lstStyle/>
          <a:p>
            <a:fld id="{5BF11C4E-8422-3341-B883-299856371C64}" type="datetimeFigureOut">
              <a:rPr kumimoji="1" lang="zh-TW" altLang="en-US" smtClean="0"/>
              <a:t>2024/7/31</a:t>
            </a:fld>
            <a:endParaRPr kumimoji="1" lang="zh-TW" altLang="en-US"/>
          </a:p>
        </p:txBody>
      </p:sp>
      <p:sp>
        <p:nvSpPr>
          <p:cNvPr id="3" name="頁尾版面配置區 2">
            <a:extLst>
              <a:ext uri="{FF2B5EF4-FFF2-40B4-BE49-F238E27FC236}">
                <a16:creationId xmlns:a16="http://schemas.microsoft.com/office/drawing/2014/main" id="{10587286-A4B0-DF24-935F-9518CA11A88D}"/>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A1FC120D-9B6C-FA1E-8852-B74DA21DA0FE}"/>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393494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429BF5-EF15-3006-4D4B-524A9A479F91}"/>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ECD2942-0D51-DE9C-79F5-45FB462B0E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278D01C6-23DA-B019-D7F6-458ED9A08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435967E5-B17C-7984-04F6-2C4805C850E8}"/>
              </a:ext>
            </a:extLst>
          </p:cNvPr>
          <p:cNvSpPr>
            <a:spLocks noGrp="1"/>
          </p:cNvSpPr>
          <p:nvPr>
            <p:ph type="dt" sz="half" idx="10"/>
          </p:nvPr>
        </p:nvSpPr>
        <p:spPr/>
        <p:txBody>
          <a:bodyPr/>
          <a:lstStyle/>
          <a:p>
            <a:fld id="{5BF11C4E-8422-3341-B883-299856371C64}" type="datetimeFigureOut">
              <a:rPr kumimoji="1" lang="zh-TW" altLang="en-US" smtClean="0"/>
              <a:t>2024/7/31</a:t>
            </a:fld>
            <a:endParaRPr kumimoji="1" lang="zh-TW" altLang="en-US"/>
          </a:p>
        </p:txBody>
      </p:sp>
      <p:sp>
        <p:nvSpPr>
          <p:cNvPr id="6" name="頁尾版面配置區 5">
            <a:extLst>
              <a:ext uri="{FF2B5EF4-FFF2-40B4-BE49-F238E27FC236}">
                <a16:creationId xmlns:a16="http://schemas.microsoft.com/office/drawing/2014/main" id="{49A6C5A1-CCCC-F769-9DD6-06599055FB20}"/>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85EB594D-C5BC-145A-95B7-DD670DB3E78D}"/>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28538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A7CE7D-6744-14C7-9876-75E8479457F1}"/>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3E2650B6-6547-D008-D7A0-317AC94E9F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B23366B9-2BB2-BA9C-4079-4AE62344A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CA18F037-2203-ABCA-B797-1DD01FDBAB41}"/>
              </a:ext>
            </a:extLst>
          </p:cNvPr>
          <p:cNvSpPr>
            <a:spLocks noGrp="1"/>
          </p:cNvSpPr>
          <p:nvPr>
            <p:ph type="dt" sz="half" idx="10"/>
          </p:nvPr>
        </p:nvSpPr>
        <p:spPr/>
        <p:txBody>
          <a:bodyPr/>
          <a:lstStyle/>
          <a:p>
            <a:fld id="{5BF11C4E-8422-3341-B883-299856371C64}" type="datetimeFigureOut">
              <a:rPr kumimoji="1" lang="zh-TW" altLang="en-US" smtClean="0"/>
              <a:t>2024/7/31</a:t>
            </a:fld>
            <a:endParaRPr kumimoji="1" lang="zh-TW" altLang="en-US"/>
          </a:p>
        </p:txBody>
      </p:sp>
      <p:sp>
        <p:nvSpPr>
          <p:cNvPr id="6" name="頁尾版面配置區 5">
            <a:extLst>
              <a:ext uri="{FF2B5EF4-FFF2-40B4-BE49-F238E27FC236}">
                <a16:creationId xmlns:a16="http://schemas.microsoft.com/office/drawing/2014/main" id="{F16530BF-6ED5-3438-7D7A-0A2B9C4F1F5C}"/>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2DDF477A-A224-A855-A289-F5F6F738A061}"/>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62768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5D37E8D-4473-6C44-642C-3F23EA317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5BA716E4-65BE-751D-16DB-12E6B1F8C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2B76016-923E-BEAD-A1CB-8567647B3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11C4E-8422-3341-B883-299856371C64}"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1E32312A-4AFE-3605-1C85-7A30D73F5C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DC3F4751-AE06-7F87-4660-E52C7AB4F3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2640332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2EA4DE-3F75-C526-B5C1-02E7D52A5807}"/>
              </a:ext>
            </a:extLst>
          </p:cNvPr>
          <p:cNvSpPr>
            <a:spLocks noGrp="1"/>
          </p:cNvSpPr>
          <p:nvPr>
            <p:ph type="ctrTitle"/>
          </p:nvPr>
        </p:nvSpPr>
        <p:spPr/>
        <p:txBody>
          <a:bodyPr/>
          <a:lstStyle/>
          <a:p>
            <a:r>
              <a:rPr kumimoji="1" lang="zh-TW" altLang="en-US" dirty="0"/>
              <a:t>最小可認證</a:t>
            </a:r>
          </a:p>
        </p:txBody>
      </p:sp>
      <p:sp>
        <p:nvSpPr>
          <p:cNvPr id="3" name="副標題 2">
            <a:extLst>
              <a:ext uri="{FF2B5EF4-FFF2-40B4-BE49-F238E27FC236}">
                <a16:creationId xmlns:a16="http://schemas.microsoft.com/office/drawing/2014/main" id="{F055C4B3-426E-ECB7-21C1-000EA24162C8}"/>
              </a:ext>
            </a:extLst>
          </p:cNvPr>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46060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1DD98A-C5FE-9CD7-58BF-FAC1BCBD9E4E}"/>
              </a:ext>
            </a:extLst>
          </p:cNvPr>
          <p:cNvSpPr>
            <a:spLocks noGrp="1"/>
          </p:cNvSpPr>
          <p:nvPr>
            <p:ph type="title"/>
          </p:nvPr>
        </p:nvSpPr>
        <p:spPr/>
        <p:txBody>
          <a:bodyPr/>
          <a:lstStyle/>
          <a:p>
            <a:r>
              <a:rPr kumimoji="1" lang="zh-TW" altLang="en-US" dirty="0"/>
              <a:t>我想補充為何我覺得學長的設計有問題</a:t>
            </a:r>
          </a:p>
        </p:txBody>
      </p:sp>
      <p:sp>
        <p:nvSpPr>
          <p:cNvPr id="3" name="內容版面配置區 2">
            <a:extLst>
              <a:ext uri="{FF2B5EF4-FFF2-40B4-BE49-F238E27FC236}">
                <a16:creationId xmlns:a16="http://schemas.microsoft.com/office/drawing/2014/main" id="{A85C7AA7-00C6-47E5-82D2-173AD7634623}"/>
              </a:ext>
            </a:extLst>
          </p:cNvPr>
          <p:cNvSpPr>
            <a:spLocks noGrp="1"/>
          </p:cNvSpPr>
          <p:nvPr>
            <p:ph idx="1"/>
          </p:nvPr>
        </p:nvSpPr>
        <p:spPr>
          <a:xfrm>
            <a:off x="838200" y="1825624"/>
            <a:ext cx="10515600" cy="4827423"/>
          </a:xfrm>
        </p:spPr>
        <p:txBody>
          <a:bodyPr>
            <a:normAutofit fontScale="92500" lnSpcReduction="10000"/>
          </a:bodyPr>
          <a:lstStyle/>
          <a:p>
            <a:r>
              <a:rPr kumimoji="1" lang="zh-TW" altLang="en-US" dirty="0"/>
              <a:t>學長提到</a:t>
            </a:r>
            <a:r>
              <a:rPr kumimoji="1" lang="en-US" altLang="zh-TW" dirty="0"/>
              <a:t>: </a:t>
            </a:r>
            <a:r>
              <a:rPr kumimoji="1" lang="en-US" altLang="zh-TW" sz="2800" dirty="0"/>
              <a:t>it does not depend on any specific server for registration or authentication.</a:t>
            </a:r>
          </a:p>
          <a:p>
            <a:r>
              <a:rPr kumimoji="1" lang="zh-TW" altLang="en-US" sz="2800" dirty="0"/>
              <a:t>我的理解是</a:t>
            </a:r>
            <a:r>
              <a:rPr kumimoji="1" lang="en-US" altLang="zh-TW" sz="2800" dirty="0"/>
              <a:t>: AID </a:t>
            </a:r>
            <a:r>
              <a:rPr kumimoji="1" lang="zh-TW" altLang="en-US" sz="2800" dirty="0"/>
              <a:t>的 </a:t>
            </a:r>
            <a:r>
              <a:rPr kumimoji="1" lang="en-US" altLang="zh-TW" sz="2800" dirty="0"/>
              <a:t>authentication</a:t>
            </a:r>
            <a:r>
              <a:rPr kumimoji="1" lang="zh-TW" altLang="en-US" sz="2800" dirty="0"/>
              <a:t> </a:t>
            </a:r>
            <a:r>
              <a:rPr kumimoji="1" lang="zh-TW" altLang="en-US" dirty="0"/>
              <a:t>不應該對外部服務有所依賴</a:t>
            </a:r>
            <a:endParaRPr kumimoji="1" lang="en-US" altLang="zh-TW" dirty="0"/>
          </a:p>
          <a:p>
            <a:r>
              <a:rPr kumimoji="1" lang="zh-TW" altLang="en-US" dirty="0"/>
              <a:t>但是根據我前文的證明，</a:t>
            </a:r>
            <a:r>
              <a:rPr lang="en-US" altLang="zh-TW" dirty="0">
                <a:solidFill>
                  <a:srgbClr val="FF0000"/>
                </a:solidFill>
              </a:rPr>
              <a:t> AID Server</a:t>
            </a:r>
            <a:r>
              <a:rPr lang="zh-TW" altLang="en-US" dirty="0">
                <a:solidFill>
                  <a:srgbClr val="FF0000"/>
                </a:solidFill>
              </a:rPr>
              <a:t> 的本質是在</a:t>
            </a:r>
            <a:r>
              <a:rPr lang="en-US" altLang="zh-TW" dirty="0">
                <a:solidFill>
                  <a:srgbClr val="FF0000"/>
                </a:solidFill>
              </a:rPr>
              <a:t> bind </a:t>
            </a:r>
            <a:r>
              <a:rPr lang="zh-TW" altLang="en-US" dirty="0">
                <a:solidFill>
                  <a:srgbClr val="FF0000"/>
                </a:solidFill>
              </a:rPr>
              <a:t>不具備驗證特性的</a:t>
            </a:r>
            <a:r>
              <a:rPr lang="en-US" altLang="zh-TW" dirty="0">
                <a:solidFill>
                  <a:srgbClr val="FF0000"/>
                </a:solidFill>
              </a:rPr>
              <a:t> UUID</a:t>
            </a:r>
            <a:r>
              <a:rPr lang="zh-TW" altLang="en-US" dirty="0">
                <a:solidFill>
                  <a:srgbClr val="FF0000"/>
                </a:solidFill>
              </a:rPr>
              <a:t> 與公鑰</a:t>
            </a:r>
            <a:r>
              <a:rPr lang="zh-TW" altLang="en-US" dirty="0"/>
              <a:t>，我認為這指名</a:t>
            </a:r>
            <a:r>
              <a:rPr lang="en-US" altLang="zh-TW" dirty="0"/>
              <a:t> AID </a:t>
            </a:r>
            <a:r>
              <a:rPr lang="zh-TW" altLang="en-US" dirty="0"/>
              <a:t>驗證非常依賴 </a:t>
            </a:r>
            <a:r>
              <a:rPr lang="en-US" altLang="zh-TW" dirty="0"/>
              <a:t>AID Server</a:t>
            </a:r>
            <a:r>
              <a:rPr lang="zh-TW" altLang="en-US" dirty="0"/>
              <a:t> </a:t>
            </a:r>
            <a:endParaRPr lang="en-US" altLang="zh-TW" dirty="0"/>
          </a:p>
          <a:p>
            <a:r>
              <a:rPr kumimoji="1" lang="zh-TW" altLang="en-US" dirty="0"/>
              <a:t>我可以用實際案例證明</a:t>
            </a:r>
            <a:r>
              <a:rPr kumimoji="1" lang="en-US" altLang="zh-TW" dirty="0"/>
              <a:t> Aid Server </a:t>
            </a:r>
            <a:r>
              <a:rPr kumimoji="1" lang="zh-TW" altLang="en-US" dirty="0"/>
              <a:t>可以輕易的攻擊使用者的服務，希望以此說明該機制中</a:t>
            </a:r>
            <a:r>
              <a:rPr kumimoji="1" lang="en-US" altLang="zh-TW" dirty="0"/>
              <a:t> AID </a:t>
            </a:r>
            <a:r>
              <a:rPr kumimoji="1" lang="zh-TW" altLang="en-US" dirty="0"/>
              <a:t>對</a:t>
            </a:r>
            <a:r>
              <a:rPr kumimoji="1" lang="en-US" altLang="zh-TW" dirty="0"/>
              <a:t> AID Server </a:t>
            </a:r>
            <a:r>
              <a:rPr kumimoji="1" lang="zh-TW" altLang="en-US" dirty="0"/>
              <a:t>的依賴。</a:t>
            </a:r>
            <a:endParaRPr kumimoji="1" lang="en-US" altLang="zh-TW" dirty="0"/>
          </a:p>
          <a:p>
            <a:pPr lvl="1"/>
            <a:r>
              <a:rPr kumimoji="1" lang="zh-TW" altLang="en-US" dirty="0"/>
              <a:t>步驟</a:t>
            </a:r>
            <a:r>
              <a:rPr kumimoji="1" lang="en-US" altLang="zh-TW" dirty="0"/>
              <a:t> 1. </a:t>
            </a:r>
            <a:r>
              <a:rPr kumimoji="1" lang="zh-TW" altLang="en-US" dirty="0"/>
              <a:t>惡意</a:t>
            </a:r>
            <a:r>
              <a:rPr kumimoji="1" lang="en-US" altLang="zh-TW" dirty="0"/>
              <a:t> AID Server </a:t>
            </a:r>
            <a:r>
              <a:rPr kumimoji="1" lang="zh-TW" altLang="en-US" dirty="0"/>
              <a:t>產生自己的公私鑰 </a:t>
            </a:r>
            <a:r>
              <a:rPr kumimoji="1" lang="en-US" altLang="zh-TW" dirty="0"/>
              <a:t>pair</a:t>
            </a:r>
          </a:p>
          <a:p>
            <a:pPr lvl="1"/>
            <a:r>
              <a:rPr kumimoji="1" lang="zh-TW" altLang="en-US" dirty="0"/>
              <a:t>步驟</a:t>
            </a:r>
            <a:r>
              <a:rPr kumimoji="1" lang="en-US" altLang="zh-TW" dirty="0"/>
              <a:t> 2.</a:t>
            </a:r>
            <a:r>
              <a:rPr kumimoji="1" lang="zh-TW" altLang="en-US" dirty="0"/>
              <a:t> 惡意</a:t>
            </a:r>
            <a:r>
              <a:rPr kumimoji="1" lang="en-US" altLang="zh-TW" dirty="0"/>
              <a:t> AID Server </a:t>
            </a:r>
            <a:r>
              <a:rPr kumimoji="1" lang="zh-TW" altLang="en-US" dirty="0"/>
              <a:t>更改受害者</a:t>
            </a:r>
            <a:r>
              <a:rPr kumimoji="1" lang="en-US" altLang="zh-TW" dirty="0"/>
              <a:t> UUID </a:t>
            </a:r>
            <a:r>
              <a:rPr kumimoji="1" lang="zh-TW" altLang="en-US" dirty="0"/>
              <a:t>的公鑰成為自己的公鑰</a:t>
            </a:r>
            <a:endParaRPr kumimoji="1" lang="en-US" altLang="zh-TW" dirty="0"/>
          </a:p>
          <a:p>
            <a:pPr lvl="1"/>
            <a:r>
              <a:rPr kumimoji="1" lang="zh-TW" altLang="en-US" dirty="0"/>
              <a:t>步驟</a:t>
            </a:r>
            <a:r>
              <a:rPr kumimoji="1" lang="en-US" altLang="zh-TW" dirty="0"/>
              <a:t> 3.</a:t>
            </a:r>
            <a:r>
              <a:rPr kumimoji="1" lang="zh-TW" altLang="en-US" dirty="0"/>
              <a:t> 惡意</a:t>
            </a:r>
            <a:r>
              <a:rPr kumimoji="1" lang="en-US" altLang="zh-TW" dirty="0"/>
              <a:t> AID Server </a:t>
            </a:r>
            <a:r>
              <a:rPr kumimoji="1" lang="zh-TW" altLang="en-US" dirty="0"/>
              <a:t>此時可以用自己的私鑰成功驗證服務</a:t>
            </a:r>
            <a:endParaRPr kumimoji="1" lang="en-US" altLang="zh-TW" dirty="0"/>
          </a:p>
          <a:p>
            <a:r>
              <a:rPr kumimoji="1" lang="zh-TW" altLang="en-US" dirty="0"/>
              <a:t>一個方法可以輕易解決此問題</a:t>
            </a:r>
            <a:r>
              <a:rPr kumimoji="1" lang="en-US" altLang="zh-TW" dirty="0"/>
              <a:t>: </a:t>
            </a:r>
          </a:p>
          <a:p>
            <a:pPr lvl="1"/>
            <a:r>
              <a:rPr kumimoji="1" lang="zh-TW" altLang="en-US" dirty="0"/>
              <a:t>要求</a:t>
            </a:r>
            <a:r>
              <a:rPr kumimoji="1" lang="en-US" altLang="zh-TW" dirty="0"/>
              <a:t> UUID </a:t>
            </a:r>
            <a:r>
              <a:rPr kumimoji="1" lang="zh-TW" altLang="en-US" dirty="0"/>
              <a:t>要使用對應的公鑰</a:t>
            </a:r>
            <a:r>
              <a:rPr kumimoji="1" lang="en-US" altLang="zh-TW" dirty="0"/>
              <a:t> Hash </a:t>
            </a:r>
            <a:r>
              <a:rPr kumimoji="1" lang="zh-TW" altLang="en-US" dirty="0"/>
              <a:t>來</a:t>
            </a:r>
            <a:r>
              <a:rPr kumimoji="1" lang="en-US" altLang="zh-TW" dirty="0"/>
              <a:t> generate</a:t>
            </a:r>
          </a:p>
        </p:txBody>
      </p:sp>
    </p:spTree>
    <p:extLst>
      <p:ext uri="{BB962C8B-B14F-4D97-AF65-F5344CB8AC3E}">
        <p14:creationId xmlns:p14="http://schemas.microsoft.com/office/powerpoint/2010/main" val="150730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6BC8B-DFAA-BFE3-9417-068B9329C7FE}"/>
              </a:ext>
            </a:extLst>
          </p:cNvPr>
          <p:cNvSpPr>
            <a:spLocks noGrp="1"/>
          </p:cNvSpPr>
          <p:nvPr>
            <p:ph type="title"/>
          </p:nvPr>
        </p:nvSpPr>
        <p:spPr/>
        <p:txBody>
          <a:bodyPr/>
          <a:lstStyle/>
          <a:p>
            <a:r>
              <a:rPr kumimoji="1" lang="zh-TW" altLang="en-US" dirty="0"/>
              <a:t>添加功能</a:t>
            </a:r>
          </a:p>
        </p:txBody>
      </p:sp>
      <p:sp>
        <p:nvSpPr>
          <p:cNvPr id="3" name="內容版面配置區 2">
            <a:extLst>
              <a:ext uri="{FF2B5EF4-FFF2-40B4-BE49-F238E27FC236}">
                <a16:creationId xmlns:a16="http://schemas.microsoft.com/office/drawing/2014/main" id="{66FDB20C-D9EE-3930-8CFE-1FA8374C6AAE}"/>
              </a:ext>
            </a:extLst>
          </p:cNvPr>
          <p:cNvSpPr>
            <a:spLocks noGrp="1"/>
          </p:cNvSpPr>
          <p:nvPr>
            <p:ph idx="1"/>
          </p:nvPr>
        </p:nvSpPr>
        <p:spPr>
          <a:xfrm>
            <a:off x="838200" y="1825624"/>
            <a:ext cx="10515600" cy="4522623"/>
          </a:xfrm>
        </p:spPr>
        <p:txBody>
          <a:bodyPr>
            <a:normAutofit/>
          </a:bodyPr>
          <a:lstStyle/>
          <a:p>
            <a:pPr marL="514350" indent="-514350">
              <a:buFont typeface="+mj-lt"/>
              <a:buAutoNum type="arabicPeriod"/>
            </a:pPr>
            <a:r>
              <a:rPr kumimoji="1" lang="zh-TW" altLang="en-US" sz="2400" dirty="0"/>
              <a:t>添加</a:t>
            </a:r>
            <a:r>
              <a:rPr kumimoji="1" lang="en-US" altLang="zh-TW" sz="2400" dirty="0"/>
              <a:t>UUID</a:t>
            </a:r>
            <a:r>
              <a:rPr kumimoji="1" lang="zh-TW" altLang="en-US" sz="2400" dirty="0"/>
              <a:t>方便閱讀，但因此可能重複，還有要建立</a:t>
            </a:r>
            <a:r>
              <a:rPr kumimoji="1" lang="en-US" altLang="zh-TW" sz="2400" dirty="0"/>
              <a:t>UUID</a:t>
            </a:r>
            <a:r>
              <a:rPr kumimoji="1" lang="zh-TW" altLang="en-US" sz="2400" dirty="0"/>
              <a:t>與識別方法的連結，因此增加</a:t>
            </a:r>
            <a:r>
              <a:rPr kumimoji="1" lang="en-US" altLang="zh-TW" sz="2400" dirty="0"/>
              <a:t>AID Server</a:t>
            </a:r>
            <a:r>
              <a:rPr kumimoji="1" lang="zh-TW" altLang="en-US" sz="2400" dirty="0"/>
              <a:t>，內部儲存</a:t>
            </a:r>
            <a:r>
              <a:rPr kumimoji="1" lang="en-US" altLang="zh-TW" sz="2400" dirty="0"/>
              <a:t> UUID + public key</a:t>
            </a:r>
            <a:r>
              <a:rPr kumimoji="1" lang="zh-TW" altLang="en-US" sz="2400" dirty="0"/>
              <a:t>，此為學長方案</a:t>
            </a:r>
            <a:endParaRPr kumimoji="1" lang="en-US" altLang="zh-TW" sz="2400" dirty="0"/>
          </a:p>
          <a:p>
            <a:pPr marL="514350" indent="-514350">
              <a:buFont typeface="+mj-lt"/>
              <a:buAutoNum type="arabicPeriod"/>
            </a:pPr>
            <a:r>
              <a:rPr kumimoji="1" lang="zh-TW" altLang="en-US" sz="2400" dirty="0"/>
              <a:t>可以直接用公鑰</a:t>
            </a:r>
            <a:r>
              <a:rPr kumimoji="1" lang="en-US" altLang="zh-TW" sz="2400" dirty="0"/>
              <a:t> hash </a:t>
            </a:r>
            <a:r>
              <a:rPr kumimoji="1" lang="zh-TW" altLang="en-US" sz="2400" dirty="0"/>
              <a:t>出</a:t>
            </a:r>
            <a:r>
              <a:rPr kumimoji="1" lang="en-US" altLang="zh-TW" sz="2400" dirty="0"/>
              <a:t> UUID , </a:t>
            </a:r>
            <a:r>
              <a:rPr kumimoji="1" lang="zh-TW" altLang="en-US" sz="2400" dirty="0"/>
              <a:t>這樣也可以確保沒有 </a:t>
            </a:r>
            <a:r>
              <a:rPr kumimoji="1" lang="en-US" altLang="zh-TW" sz="2400" dirty="0"/>
              <a:t>AID Server</a:t>
            </a:r>
            <a:r>
              <a:rPr kumimoji="1" lang="zh-TW" altLang="en-US" sz="2400" dirty="0"/>
              <a:t>。</a:t>
            </a:r>
            <a:endParaRPr kumimoji="1" lang="en-US" altLang="zh-TW" sz="2400" dirty="0"/>
          </a:p>
          <a:p>
            <a:pPr marL="514350" indent="-514350">
              <a:buFont typeface="+mj-lt"/>
              <a:buAutoNum type="arabicPeriod"/>
            </a:pPr>
            <a:r>
              <a:rPr kumimoji="1" lang="zh-TW" altLang="en-US" sz="2400" dirty="0"/>
              <a:t>如果有</a:t>
            </a:r>
            <a:r>
              <a:rPr kumimoji="1" lang="en-US" altLang="zh-TW" sz="2400" dirty="0"/>
              <a:t> AID Server </a:t>
            </a:r>
            <a:r>
              <a:rPr kumimoji="1" lang="zh-TW" altLang="en-US" sz="2400" dirty="0"/>
              <a:t>可以把</a:t>
            </a:r>
            <a:r>
              <a:rPr kumimoji="1" lang="en-US" altLang="zh-TW" sz="2400" dirty="0"/>
              <a:t> Server </a:t>
            </a:r>
            <a:r>
              <a:rPr kumimoji="1" lang="zh-TW" altLang="en-US" sz="2400" dirty="0"/>
              <a:t>改成區塊鏈，增加其可信度，不然</a:t>
            </a:r>
            <a:r>
              <a:rPr kumimoji="1" lang="en-US" altLang="zh-TW" sz="2400" dirty="0"/>
              <a:t> AID Server </a:t>
            </a:r>
            <a:r>
              <a:rPr kumimoji="1" lang="zh-TW" altLang="en-US" sz="2400" dirty="0"/>
              <a:t>根本是整個系統的驗證中心。</a:t>
            </a:r>
            <a:endParaRPr kumimoji="1" lang="en-US" altLang="zh-TW" sz="2400" dirty="0"/>
          </a:p>
          <a:p>
            <a:pPr marL="514350" indent="-514350">
              <a:buFont typeface="+mj-lt"/>
              <a:buAutoNum type="arabicPeriod"/>
            </a:pPr>
            <a:r>
              <a:rPr kumimoji="1" lang="zh-TW" altLang="en-US" sz="2400" dirty="0"/>
              <a:t>如果都用了區塊鏈，不如支援</a:t>
            </a:r>
            <a:r>
              <a:rPr kumimoji="1" lang="en-US" altLang="zh-TW" sz="2400" dirty="0"/>
              <a:t> AC </a:t>
            </a:r>
            <a:r>
              <a:rPr kumimoji="1" lang="zh-TW" altLang="en-US" sz="2400" dirty="0"/>
              <a:t>自主簽章機制，以此提供實名制的能力。</a:t>
            </a:r>
            <a:endParaRPr kumimoji="1" lang="en-US" altLang="zh-TW" sz="2400" dirty="0"/>
          </a:p>
          <a:p>
            <a:pPr marL="514350" indent="-514350">
              <a:buFont typeface="+mj-lt"/>
              <a:buAutoNum type="arabicPeriod"/>
            </a:pPr>
            <a:r>
              <a:rPr kumimoji="1" lang="zh-TW" altLang="en-US" sz="2400" dirty="0"/>
              <a:t>想要避免私鑰對使用者的困擾，可以支援</a:t>
            </a:r>
            <a:r>
              <a:rPr kumimoji="1" lang="en-US" altLang="zh-TW" sz="2400" dirty="0"/>
              <a:t> MFA</a:t>
            </a:r>
            <a:r>
              <a:rPr kumimoji="1" lang="zh-TW" altLang="en-US" sz="2400" dirty="0"/>
              <a:t>，把很多因素綁到</a:t>
            </a:r>
            <a:r>
              <a:rPr kumimoji="1" lang="en-US" altLang="zh-TW" sz="2400" dirty="0"/>
              <a:t> UUID </a:t>
            </a:r>
            <a:r>
              <a:rPr kumimoji="1" lang="zh-TW" altLang="en-US" sz="2400" dirty="0"/>
              <a:t>上，此時可以配合 自簽自主簽章確保隱私。</a:t>
            </a:r>
            <a:endParaRPr kumimoji="1" lang="en-US" altLang="zh-TW" sz="2400" dirty="0"/>
          </a:p>
          <a:p>
            <a:pPr marL="514350" indent="-514350">
              <a:buFont typeface="+mj-lt"/>
              <a:buAutoNum type="arabicPeriod"/>
            </a:pPr>
            <a:r>
              <a:rPr kumimoji="1" lang="zh-TW" altLang="en-US" sz="2400" dirty="0"/>
              <a:t>想要避免私鑰對使用者的困擾，可以用個人資訊自建個人身份提供者，在使用私鑰前多做一層轉換，即</a:t>
            </a:r>
            <a:r>
              <a:rPr kumimoji="1" lang="en-US" altLang="zh-TW" sz="2400" dirty="0"/>
              <a:t> </a:t>
            </a:r>
            <a:r>
              <a:rPr kumimoji="1" lang="zh-TW" altLang="en-US" sz="2400" dirty="0"/>
              <a:t>帳號</a:t>
            </a:r>
            <a:r>
              <a:rPr kumimoji="1" lang="en-US" altLang="zh-TW" sz="2400" dirty="0"/>
              <a:t>+</a:t>
            </a:r>
            <a:r>
              <a:rPr kumimoji="1" lang="zh-TW" altLang="en-US" sz="2400" dirty="0"/>
              <a:t>密碼</a:t>
            </a:r>
            <a:r>
              <a:rPr kumimoji="1" lang="en-US" altLang="zh-TW" sz="2400" dirty="0"/>
              <a:t> hash </a:t>
            </a:r>
            <a:r>
              <a:rPr kumimoji="1" lang="zh-TW" altLang="en-US" sz="2400" dirty="0"/>
              <a:t>為私鑰</a:t>
            </a:r>
            <a:endParaRPr kumimoji="1" lang="en-US" altLang="zh-TW" sz="2400" dirty="0"/>
          </a:p>
          <a:p>
            <a:pPr marL="514350" indent="-514350">
              <a:buFont typeface="+mj-lt"/>
              <a:buAutoNum type="arabicPeriod"/>
            </a:pPr>
            <a:endParaRPr kumimoji="1" lang="en-US" altLang="zh-TW" sz="2400" dirty="0"/>
          </a:p>
        </p:txBody>
      </p:sp>
    </p:spTree>
    <p:extLst>
      <p:ext uri="{BB962C8B-B14F-4D97-AF65-F5344CB8AC3E}">
        <p14:creationId xmlns:p14="http://schemas.microsoft.com/office/powerpoint/2010/main" val="13737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54DE00-CC05-2F48-4235-9CDAC6F3309B}"/>
              </a:ext>
            </a:extLst>
          </p:cNvPr>
          <p:cNvSpPr>
            <a:spLocks noGrp="1"/>
          </p:cNvSpPr>
          <p:nvPr>
            <p:ph type="title"/>
          </p:nvPr>
        </p:nvSpPr>
        <p:spPr/>
        <p:txBody>
          <a:bodyPr>
            <a:normAutofit/>
          </a:bodyPr>
          <a:lstStyle/>
          <a:p>
            <a:r>
              <a:rPr kumimoji="1" lang="zh-TW" altLang="en-US" sz="3600" dirty="0"/>
              <a:t>自主式社群網路身份的設計與實作 </a:t>
            </a:r>
            <a:r>
              <a:rPr kumimoji="1" lang="en-US" altLang="zh-TW" sz="3600" dirty="0"/>
              <a:t>(</a:t>
            </a:r>
            <a:r>
              <a:rPr kumimoji="1" lang="en-US" altLang="zh-TW" sz="3600" dirty="0" err="1"/>
              <a:t>Yuxuan</a:t>
            </a:r>
            <a:r>
              <a:rPr kumimoji="1" lang="en-US" altLang="zh-TW" sz="3600" dirty="0"/>
              <a:t> Lin)</a:t>
            </a:r>
            <a:endParaRPr kumimoji="1" lang="zh-TW" altLang="en-US" sz="3600" dirty="0"/>
          </a:p>
        </p:txBody>
      </p:sp>
      <p:sp>
        <p:nvSpPr>
          <p:cNvPr id="3" name="內容版面配置區 2">
            <a:extLst>
              <a:ext uri="{FF2B5EF4-FFF2-40B4-BE49-F238E27FC236}">
                <a16:creationId xmlns:a16="http://schemas.microsoft.com/office/drawing/2014/main" id="{89157DD4-AD03-BE34-C9B2-17468FEA77FF}"/>
              </a:ext>
            </a:extLst>
          </p:cNvPr>
          <p:cNvSpPr>
            <a:spLocks noGrp="1"/>
          </p:cNvSpPr>
          <p:nvPr>
            <p:ph idx="1"/>
          </p:nvPr>
        </p:nvSpPr>
        <p:spPr>
          <a:xfrm>
            <a:off x="838200" y="1509335"/>
            <a:ext cx="10515600" cy="1800444"/>
          </a:xfrm>
        </p:spPr>
        <p:txBody>
          <a:bodyPr>
            <a:normAutofit/>
          </a:bodyPr>
          <a:lstStyle/>
          <a:p>
            <a:r>
              <a:rPr kumimoji="1" lang="zh-TW" altLang="en-US" sz="2400" dirty="0"/>
              <a:t>定義</a:t>
            </a:r>
            <a:r>
              <a:rPr kumimoji="1" lang="en-US" altLang="zh-TW" sz="2400" dirty="0"/>
              <a:t>: Aid is represented by a locally generated universally unique identifier.</a:t>
            </a:r>
          </a:p>
          <a:p>
            <a:r>
              <a:rPr kumimoji="1" lang="zh-TW" altLang="en-US" sz="2400" dirty="0"/>
              <a:t>概念</a:t>
            </a:r>
            <a:r>
              <a:rPr kumimoji="1" lang="en-US" altLang="zh-TW" sz="2400" dirty="0"/>
              <a:t>: Aid is designed to be the only identity through the Internet, so it does not depend on any specific server for registration or authentication. Aid is stored in local machine, and a digital signature scheme is adopted to do the authentication.</a:t>
            </a:r>
            <a:endParaRPr kumimoji="1" lang="zh-TW" altLang="en-US" sz="2400" dirty="0"/>
          </a:p>
        </p:txBody>
      </p:sp>
      <p:graphicFrame>
        <p:nvGraphicFramePr>
          <p:cNvPr id="5" name="表格 4">
            <a:extLst>
              <a:ext uri="{FF2B5EF4-FFF2-40B4-BE49-F238E27FC236}">
                <a16:creationId xmlns:a16="http://schemas.microsoft.com/office/drawing/2014/main" id="{6FFF2510-973B-3E5A-2ABD-0972560267CD}"/>
              </a:ext>
            </a:extLst>
          </p:cNvPr>
          <p:cNvGraphicFramePr>
            <a:graphicFrameLocks noGrp="1"/>
          </p:cNvGraphicFramePr>
          <p:nvPr>
            <p:extLst>
              <p:ext uri="{D42A27DB-BD31-4B8C-83A1-F6EECF244321}">
                <p14:modId xmlns:p14="http://schemas.microsoft.com/office/powerpoint/2010/main" val="3432885304"/>
              </p:ext>
            </p:extLst>
          </p:nvPr>
        </p:nvGraphicFramePr>
        <p:xfrm>
          <a:off x="352535" y="3090476"/>
          <a:ext cx="11486930" cy="2021840"/>
        </p:xfrm>
        <a:graphic>
          <a:graphicData uri="http://schemas.openxmlformats.org/drawingml/2006/table">
            <a:tbl>
              <a:tblPr firstRow="1" bandRow="1">
                <a:tableStyleId>{5C22544A-7EE6-4342-B048-85BDC9FD1C3A}</a:tableStyleId>
              </a:tblPr>
              <a:tblGrid>
                <a:gridCol w="3190921">
                  <a:extLst>
                    <a:ext uri="{9D8B030D-6E8A-4147-A177-3AD203B41FA5}">
                      <a16:colId xmlns:a16="http://schemas.microsoft.com/office/drawing/2014/main" val="591372370"/>
                    </a:ext>
                  </a:extLst>
                </a:gridCol>
                <a:gridCol w="3520289">
                  <a:extLst>
                    <a:ext uri="{9D8B030D-6E8A-4147-A177-3AD203B41FA5}">
                      <a16:colId xmlns:a16="http://schemas.microsoft.com/office/drawing/2014/main" val="1656300732"/>
                    </a:ext>
                  </a:extLst>
                </a:gridCol>
                <a:gridCol w="2169155">
                  <a:extLst>
                    <a:ext uri="{9D8B030D-6E8A-4147-A177-3AD203B41FA5}">
                      <a16:colId xmlns:a16="http://schemas.microsoft.com/office/drawing/2014/main" val="2984693667"/>
                    </a:ext>
                  </a:extLst>
                </a:gridCol>
                <a:gridCol w="2606565">
                  <a:extLst>
                    <a:ext uri="{9D8B030D-6E8A-4147-A177-3AD203B41FA5}">
                      <a16:colId xmlns:a16="http://schemas.microsoft.com/office/drawing/2014/main" val="805560109"/>
                    </a:ext>
                  </a:extLst>
                </a:gridCol>
              </a:tblGrid>
              <a:tr h="370840">
                <a:tc>
                  <a:txBody>
                    <a:bodyPr/>
                    <a:lstStyle/>
                    <a:p>
                      <a:pPr algn="ctr"/>
                      <a:r>
                        <a:rPr lang="zh-TW" altLang="en-US" dirty="0"/>
                        <a:t>真實的人</a:t>
                      </a:r>
                    </a:p>
                  </a:txBody>
                  <a:tcPr/>
                </a:tc>
                <a:tc>
                  <a:txBody>
                    <a:bodyPr/>
                    <a:lstStyle/>
                    <a:p>
                      <a:pPr algn="ctr"/>
                      <a:r>
                        <a:rPr lang="en-US" altLang="zh-TW" dirty="0"/>
                        <a:t>Client</a:t>
                      </a:r>
                      <a:endParaRPr lang="zh-TW" altLang="en-US" dirty="0"/>
                    </a:p>
                  </a:txBody>
                  <a:tcPr/>
                </a:tc>
                <a:tc>
                  <a:txBody>
                    <a:bodyPr/>
                    <a:lstStyle/>
                    <a:p>
                      <a:pPr algn="ctr"/>
                      <a:r>
                        <a:rPr lang="en-US" altLang="zh-TW" dirty="0"/>
                        <a:t>Aid Server</a:t>
                      </a:r>
                      <a:endParaRPr lang="zh-TW" altLang="en-US" dirty="0"/>
                    </a:p>
                  </a:txBody>
                  <a:tcPr/>
                </a:tc>
                <a:tc>
                  <a:txBody>
                    <a:bodyPr/>
                    <a:lstStyle/>
                    <a:p>
                      <a:pPr algn="ctr"/>
                      <a:r>
                        <a:rPr lang="en-US" altLang="zh-TW" dirty="0"/>
                        <a:t>Server</a:t>
                      </a:r>
                      <a:endParaRPr lang="zh-TW" altLang="en-US" dirty="0"/>
                    </a:p>
                  </a:txBody>
                  <a:tcPr/>
                </a:tc>
                <a:extLst>
                  <a:ext uri="{0D108BD9-81ED-4DB2-BD59-A6C34878D82A}">
                    <a16:rowId xmlns:a16="http://schemas.microsoft.com/office/drawing/2014/main" val="3355443730"/>
                  </a:ext>
                </a:extLst>
              </a:tr>
              <a:tr h="370840">
                <a:tc>
                  <a:txBody>
                    <a:bodyPr/>
                    <a:lstStyle/>
                    <a:p>
                      <a:r>
                        <a:rPr lang="en-US" altLang="zh-TW" dirty="0"/>
                        <a:t>Password(</a:t>
                      </a:r>
                      <a:r>
                        <a:rPr lang="zh-TW" altLang="en-US" dirty="0"/>
                        <a:t>用戶輸入</a:t>
                      </a:r>
                      <a:r>
                        <a:rPr lang="en-US" altLang="zh-TW" dirty="0"/>
                        <a:t>)</a:t>
                      </a:r>
                      <a:endParaRPr lang="zh-TW" altLang="en-US" dirty="0"/>
                    </a:p>
                  </a:txBody>
                  <a:tcPr/>
                </a:tc>
                <a:tc>
                  <a:txBody>
                    <a:bodyPr/>
                    <a:lstStyle/>
                    <a:p>
                      <a:r>
                        <a:rPr lang="en-US" altLang="zh-TW" dirty="0"/>
                        <a:t>UUID(</a:t>
                      </a:r>
                      <a:r>
                        <a:rPr lang="zh-TW" altLang="en-US" dirty="0"/>
                        <a:t>本地隨機產生</a:t>
                      </a:r>
                      <a:r>
                        <a:rPr lang="en-US" altLang="zh-TW" dirty="0"/>
                        <a:t>,</a:t>
                      </a:r>
                      <a:r>
                        <a:rPr lang="zh-TW" altLang="en-US" dirty="0"/>
                        <a:t>存在裝置</a:t>
                      </a:r>
                      <a:r>
                        <a:rPr lang="en-US" altLang="zh-TW" dirty="0"/>
                        <a:t>, </a:t>
                      </a:r>
                      <a:r>
                        <a:rPr lang="zh-TW" altLang="en-US" dirty="0"/>
                        <a:t>使用者要自己記得搬</a:t>
                      </a:r>
                      <a:r>
                        <a:rPr lang="en-US" altLang="zh-TW" dirty="0"/>
                        <a:t>)</a:t>
                      </a:r>
                      <a:endParaRPr lang="zh-TW" altLang="en-US" dirty="0"/>
                    </a:p>
                  </a:txBody>
                  <a:tcPr/>
                </a:tc>
                <a:tc>
                  <a:txBody>
                    <a:bodyPr/>
                    <a:lstStyle/>
                    <a:p>
                      <a:r>
                        <a:rPr lang="en-US" altLang="zh-TW" dirty="0" err="1"/>
                        <a:t>PublicKey</a:t>
                      </a:r>
                      <a:r>
                        <a:rPr lang="zh-TW" altLang="en-US" dirty="0"/>
                        <a:t> </a:t>
                      </a:r>
                      <a:r>
                        <a:rPr lang="en-US" altLang="zh-TW" dirty="0"/>
                        <a:t>(</a:t>
                      </a:r>
                      <a:r>
                        <a:rPr lang="zh-TW" altLang="en-US" dirty="0"/>
                        <a:t>用戶上傳</a:t>
                      </a:r>
                      <a:r>
                        <a:rPr lang="en-US" altLang="zh-TW" dirty="0"/>
                        <a:t>)</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PublicKey</a:t>
                      </a:r>
                      <a:r>
                        <a:rPr lang="zh-TW" altLang="en-US" dirty="0"/>
                        <a:t> </a:t>
                      </a:r>
                      <a:r>
                        <a:rPr lang="en-US" altLang="zh-TW" dirty="0"/>
                        <a:t>(</a:t>
                      </a:r>
                      <a:r>
                        <a:rPr lang="zh-TW" altLang="en-US" dirty="0"/>
                        <a:t>利用</a:t>
                      </a:r>
                      <a:r>
                        <a:rPr lang="en-US" altLang="zh-TW" dirty="0"/>
                        <a:t>UUID</a:t>
                      </a:r>
                      <a:r>
                        <a:rPr lang="zh-TW" altLang="en-US" dirty="0"/>
                        <a:t>查到</a:t>
                      </a:r>
                      <a:r>
                        <a:rPr lang="en-US" altLang="zh-TW" dirty="0"/>
                        <a:t>)</a:t>
                      </a:r>
                      <a:endParaRPr lang="zh-TW" altLang="en-US" dirty="0"/>
                    </a:p>
                    <a:p>
                      <a:endParaRPr lang="zh-TW" altLang="en-US" dirty="0"/>
                    </a:p>
                  </a:txBody>
                  <a:tcPr/>
                </a:tc>
                <a:extLst>
                  <a:ext uri="{0D108BD9-81ED-4DB2-BD59-A6C34878D82A}">
                    <a16:rowId xmlns:a16="http://schemas.microsoft.com/office/drawing/2014/main" val="608560936"/>
                  </a:ext>
                </a:extLst>
              </a:tr>
              <a:tr h="370840">
                <a:tc>
                  <a:txBody>
                    <a:bodyPr/>
                    <a:lstStyle/>
                    <a:p>
                      <a:r>
                        <a:rPr lang="en-US" altLang="zh-TW" dirty="0"/>
                        <a:t>ID(</a:t>
                      </a:r>
                      <a:r>
                        <a:rPr lang="zh-TW" altLang="en-US" dirty="0"/>
                        <a:t>可重複帳號，用戶輸入</a:t>
                      </a:r>
                      <a:r>
                        <a:rPr lang="en-US" altLang="zh-TW" dirty="0"/>
                        <a:t>)</a:t>
                      </a:r>
                      <a:endParaRPr lang="zh-TW" altLang="en-US" dirty="0"/>
                    </a:p>
                  </a:txBody>
                  <a:tcPr/>
                </a:tc>
                <a:tc>
                  <a:txBody>
                    <a:bodyPr/>
                    <a:lstStyle/>
                    <a:p>
                      <a:r>
                        <a:rPr lang="en-US" altLang="zh-TW" dirty="0" err="1"/>
                        <a:t>PrivateKey</a:t>
                      </a:r>
                      <a:r>
                        <a:rPr lang="en-US" altLang="zh-TW" dirty="0"/>
                        <a:t> (</a:t>
                      </a:r>
                      <a:r>
                        <a:rPr lang="zh-TW" altLang="en-US" dirty="0"/>
                        <a:t>利用</a:t>
                      </a:r>
                      <a:r>
                        <a:rPr lang="en-US" altLang="zh-TW" dirty="0"/>
                        <a:t>Password + ID + UUID</a:t>
                      </a:r>
                      <a:r>
                        <a:rPr lang="zh-TW" altLang="en-US" dirty="0"/>
                        <a:t>定向產生</a:t>
                      </a:r>
                      <a:r>
                        <a:rPr lang="en-US" altLang="zh-TW" dirty="0"/>
                        <a:t>)</a:t>
                      </a:r>
                      <a:endParaRPr lang="zh-TW" altLang="en-US" dirty="0"/>
                    </a:p>
                  </a:txBody>
                  <a:tcPr/>
                </a:tc>
                <a:tc>
                  <a:txBody>
                    <a:bodyPr/>
                    <a:lstStyle/>
                    <a:p>
                      <a:r>
                        <a:rPr lang="en-US" altLang="zh-TW" dirty="0"/>
                        <a:t>UUID (</a:t>
                      </a:r>
                      <a:r>
                        <a:rPr lang="zh-TW" altLang="en-US" dirty="0"/>
                        <a:t>用戶上傳</a:t>
                      </a:r>
                      <a:r>
                        <a:rPr lang="en-US" altLang="zh-TW" dirty="0"/>
                        <a:t>)</a:t>
                      </a:r>
                      <a:endParaRPr lang="zh-TW" altLang="en-US" dirty="0"/>
                    </a:p>
                  </a:txBody>
                  <a:tcPr/>
                </a:tc>
                <a:tc>
                  <a:txBody>
                    <a:bodyPr/>
                    <a:lstStyle/>
                    <a:p>
                      <a:endParaRPr lang="zh-TW" altLang="en-US" dirty="0"/>
                    </a:p>
                  </a:txBody>
                  <a:tcPr/>
                </a:tc>
                <a:extLst>
                  <a:ext uri="{0D108BD9-81ED-4DB2-BD59-A6C34878D82A}">
                    <a16:rowId xmlns:a16="http://schemas.microsoft.com/office/drawing/2014/main" val="2126888739"/>
                  </a:ext>
                </a:extLst>
              </a:tr>
              <a:tr h="370840">
                <a:tc>
                  <a:txBody>
                    <a:bodyPr/>
                    <a:lstStyle/>
                    <a:p>
                      <a:endParaRPr lang="zh-TW" altLang="en-US" dirty="0"/>
                    </a:p>
                  </a:txBody>
                  <a:tcPr/>
                </a:tc>
                <a:tc>
                  <a:txBody>
                    <a:bodyPr/>
                    <a:lstStyle/>
                    <a:p>
                      <a:r>
                        <a:rPr lang="en-US" altLang="zh-TW" dirty="0" err="1"/>
                        <a:t>PublicKey</a:t>
                      </a:r>
                      <a:r>
                        <a:rPr lang="en-US" altLang="zh-TW" dirty="0"/>
                        <a:t> (</a:t>
                      </a:r>
                      <a:r>
                        <a:rPr lang="zh-TW" altLang="en-US" dirty="0"/>
                        <a:t>隨著</a:t>
                      </a:r>
                      <a:r>
                        <a:rPr lang="en-US" altLang="zh-TW" dirty="0"/>
                        <a:t> </a:t>
                      </a:r>
                      <a:r>
                        <a:rPr lang="en-US" altLang="zh-TW" dirty="0" err="1"/>
                        <a:t>PrivateKey</a:t>
                      </a:r>
                      <a:r>
                        <a:rPr lang="en-US" altLang="zh-TW" dirty="0"/>
                        <a:t> </a:t>
                      </a:r>
                      <a:r>
                        <a:rPr lang="zh-TW" altLang="en-US" dirty="0"/>
                        <a:t>產生</a:t>
                      </a:r>
                      <a:r>
                        <a:rPr lang="en-US" altLang="zh-TW" dirty="0"/>
                        <a:t>)</a:t>
                      </a:r>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996499898"/>
                  </a:ext>
                </a:extLst>
              </a:tr>
            </a:tbl>
          </a:graphicData>
        </a:graphic>
      </p:graphicFrame>
      <p:sp>
        <p:nvSpPr>
          <p:cNvPr id="8" name="文字方塊 7">
            <a:extLst>
              <a:ext uri="{FF2B5EF4-FFF2-40B4-BE49-F238E27FC236}">
                <a16:creationId xmlns:a16="http://schemas.microsoft.com/office/drawing/2014/main" id="{0455003D-40DB-75E0-5E77-2F1BCBE0B4AF}"/>
              </a:ext>
            </a:extLst>
          </p:cNvPr>
          <p:cNvSpPr txBox="1"/>
          <p:nvPr/>
        </p:nvSpPr>
        <p:spPr>
          <a:xfrm>
            <a:off x="4272016" y="5865773"/>
            <a:ext cx="7641021" cy="646331"/>
          </a:xfrm>
          <a:prstGeom prst="rect">
            <a:avLst/>
          </a:prstGeom>
          <a:noFill/>
        </p:spPr>
        <p:txBody>
          <a:bodyPr wrap="square">
            <a:spAutoFit/>
          </a:bodyPr>
          <a:lstStyle/>
          <a:p>
            <a:pPr lvl="1"/>
            <a:r>
              <a:rPr lang="en-US" altLang="zh-TW" dirty="0"/>
              <a:t>Client</a:t>
            </a:r>
            <a:r>
              <a:rPr kumimoji="1" lang="zh-TW" altLang="en-US" dirty="0"/>
              <a:t>簽名流程</a:t>
            </a:r>
            <a:r>
              <a:rPr kumimoji="1" lang="en-US" altLang="zh-TW" sz="1800" dirty="0"/>
              <a:t>: signature=</a:t>
            </a:r>
            <a:r>
              <a:rPr kumimoji="1" lang="en-US" altLang="zh-TW" sz="1800" dirty="0" err="1"/>
              <a:t>PrivateKey</a:t>
            </a:r>
            <a:r>
              <a:rPr kumimoji="1" lang="en-US" altLang="zh-TW" sz="1800" dirty="0"/>
              <a:t>(Hash(UUID+ timestamp))</a:t>
            </a:r>
          </a:p>
          <a:p>
            <a:pPr lvl="1"/>
            <a:r>
              <a:rPr lang="en-US" altLang="zh-TW" dirty="0"/>
              <a:t>Server</a:t>
            </a:r>
            <a:r>
              <a:rPr lang="zh-TW" altLang="en-US" dirty="0"/>
              <a:t>驗證簽章流程</a:t>
            </a:r>
            <a:r>
              <a:rPr kumimoji="1" lang="en-US" altLang="zh-TW" sz="1800" dirty="0"/>
              <a:t>: </a:t>
            </a:r>
            <a:r>
              <a:rPr kumimoji="1" lang="en-US" altLang="zh-TW" sz="1800" dirty="0" err="1"/>
              <a:t>PublicKey</a:t>
            </a:r>
            <a:r>
              <a:rPr kumimoji="1" lang="en-US" altLang="zh-TW" sz="1800" dirty="0"/>
              <a:t>(signature) = Hash(UUID+ timestamp)</a:t>
            </a:r>
          </a:p>
        </p:txBody>
      </p:sp>
      <p:sp>
        <p:nvSpPr>
          <p:cNvPr id="9" name="向右箭號 8">
            <a:extLst>
              <a:ext uri="{FF2B5EF4-FFF2-40B4-BE49-F238E27FC236}">
                <a16:creationId xmlns:a16="http://schemas.microsoft.com/office/drawing/2014/main" id="{4C36F1AA-A1D3-542A-9191-A850E2495F47}"/>
              </a:ext>
            </a:extLst>
          </p:cNvPr>
          <p:cNvSpPr/>
          <p:nvPr/>
        </p:nvSpPr>
        <p:spPr>
          <a:xfrm>
            <a:off x="4865850" y="5282231"/>
            <a:ext cx="5969876" cy="536164"/>
          </a:xfrm>
          <a:prstGeom prst="rightArrow">
            <a:avLst>
              <a:gd name="adj1" fmla="val 10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用戶登入</a:t>
            </a:r>
            <a:r>
              <a:rPr kumimoji="1" lang="en-US" altLang="zh-TW" dirty="0"/>
              <a:t>: </a:t>
            </a:r>
            <a:r>
              <a:rPr kumimoji="1" lang="zh-TW" altLang="en-US" dirty="0"/>
              <a:t>傳出 </a:t>
            </a:r>
            <a:r>
              <a:rPr kumimoji="1" lang="en-US" altLang="zh-TW" dirty="0"/>
              <a:t>UUID</a:t>
            </a:r>
            <a:r>
              <a:rPr kumimoji="1" lang="zh-TW" altLang="en-US" dirty="0"/>
              <a:t> </a:t>
            </a:r>
            <a:r>
              <a:rPr kumimoji="1" lang="en-US" altLang="zh-TW" dirty="0"/>
              <a:t>+ timestamp + </a:t>
            </a:r>
            <a:r>
              <a:rPr kumimoji="1" lang="en-US" altLang="zh-TW" sz="1800" dirty="0"/>
              <a:t>signature</a:t>
            </a:r>
            <a:endParaRPr kumimoji="1" lang="zh-TW" altLang="en-US" dirty="0"/>
          </a:p>
        </p:txBody>
      </p:sp>
      <p:sp>
        <p:nvSpPr>
          <p:cNvPr id="10" name="文字方塊 9">
            <a:extLst>
              <a:ext uri="{FF2B5EF4-FFF2-40B4-BE49-F238E27FC236}">
                <a16:creationId xmlns:a16="http://schemas.microsoft.com/office/drawing/2014/main" id="{A1A370C2-4A87-28B7-BCA6-96B0BB286745}"/>
              </a:ext>
            </a:extLst>
          </p:cNvPr>
          <p:cNvSpPr txBox="1"/>
          <p:nvPr/>
        </p:nvSpPr>
        <p:spPr>
          <a:xfrm>
            <a:off x="975974" y="5495229"/>
            <a:ext cx="2618564" cy="646331"/>
          </a:xfrm>
          <a:prstGeom prst="rect">
            <a:avLst/>
          </a:prstGeom>
          <a:noFill/>
        </p:spPr>
        <p:txBody>
          <a:bodyPr wrap="square" rtlCol="0">
            <a:spAutoFit/>
          </a:bodyPr>
          <a:lstStyle/>
          <a:p>
            <a:r>
              <a:rPr kumimoji="1" lang="zh-TW" altLang="en-US" dirty="0">
                <a:solidFill>
                  <a:srgbClr val="FF0000"/>
                </a:solidFill>
              </a:rPr>
              <a:t>學長主要貢獻是提出了整個</a:t>
            </a:r>
            <a:r>
              <a:rPr kumimoji="1" lang="en-US" altLang="zh-TW" dirty="0">
                <a:solidFill>
                  <a:srgbClr val="FF0000"/>
                </a:solidFill>
              </a:rPr>
              <a:t> AID </a:t>
            </a:r>
            <a:r>
              <a:rPr kumimoji="1" lang="zh-TW" altLang="en-US" dirty="0">
                <a:solidFill>
                  <a:srgbClr val="FF0000"/>
                </a:solidFill>
              </a:rPr>
              <a:t>登入的流程</a:t>
            </a:r>
          </a:p>
        </p:txBody>
      </p:sp>
    </p:spTree>
    <p:extLst>
      <p:ext uri="{BB962C8B-B14F-4D97-AF65-F5344CB8AC3E}">
        <p14:creationId xmlns:p14="http://schemas.microsoft.com/office/powerpoint/2010/main" val="202990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67B81-6EB5-435F-0D73-8BC8F1D4F438}"/>
              </a:ext>
            </a:extLst>
          </p:cNvPr>
          <p:cNvSpPr>
            <a:spLocks noGrp="1"/>
          </p:cNvSpPr>
          <p:nvPr>
            <p:ph type="title"/>
          </p:nvPr>
        </p:nvSpPr>
        <p:spPr/>
        <p:txBody>
          <a:bodyPr>
            <a:normAutofit/>
          </a:bodyPr>
          <a:lstStyle/>
          <a:p>
            <a:r>
              <a:rPr lang="zh-TW" altLang="en-US" sz="3600" dirty="0"/>
              <a:t>區塊鏈的一般化自主憑證之設計與實作</a:t>
            </a:r>
            <a:r>
              <a:rPr lang="en-US" altLang="zh-TW" sz="3600" dirty="0"/>
              <a:t>(</a:t>
            </a:r>
            <a:r>
              <a:rPr lang="en" altLang="zh-TW" sz="3600" dirty="0" err="1"/>
              <a:t>Tze</a:t>
            </a:r>
            <a:r>
              <a:rPr lang="en" altLang="zh-TW" sz="3600" dirty="0"/>
              <a:t> Nan Wu</a:t>
            </a:r>
            <a:r>
              <a:rPr lang="en-US" altLang="zh-TW" sz="3600" dirty="0"/>
              <a:t>)</a:t>
            </a:r>
            <a:endParaRPr kumimoji="1" lang="zh-TW" altLang="en-US" sz="3600" dirty="0"/>
          </a:p>
        </p:txBody>
      </p:sp>
      <p:sp>
        <p:nvSpPr>
          <p:cNvPr id="3" name="內容版面配置區 2">
            <a:extLst>
              <a:ext uri="{FF2B5EF4-FFF2-40B4-BE49-F238E27FC236}">
                <a16:creationId xmlns:a16="http://schemas.microsoft.com/office/drawing/2014/main" id="{27A51253-1A0A-CDC7-14F9-5AF1F4795FBA}"/>
              </a:ext>
            </a:extLst>
          </p:cNvPr>
          <p:cNvSpPr>
            <a:spLocks noGrp="1"/>
          </p:cNvSpPr>
          <p:nvPr>
            <p:ph idx="1"/>
          </p:nvPr>
        </p:nvSpPr>
        <p:spPr>
          <a:xfrm>
            <a:off x="838200" y="1690688"/>
            <a:ext cx="10515600" cy="2735865"/>
          </a:xfrm>
        </p:spPr>
        <p:txBody>
          <a:bodyPr>
            <a:normAutofit lnSpcReduction="10000"/>
          </a:bodyPr>
          <a:lstStyle/>
          <a:p>
            <a:r>
              <a:rPr kumimoji="1" lang="zh-TW" altLang="en-US" dirty="0"/>
              <a:t>撰寫者認為的</a:t>
            </a:r>
            <a:r>
              <a:rPr kumimoji="1" lang="en-US" altLang="zh-TW" dirty="0"/>
              <a:t>AID:</a:t>
            </a:r>
            <a:r>
              <a:rPr lang="en" altLang="zh-TW" dirty="0"/>
              <a:t> Autonomous Identity is a decentralized network identity based on public-key cryptography.</a:t>
            </a:r>
            <a:endParaRPr kumimoji="1" lang="en-US" altLang="zh-TW" dirty="0"/>
          </a:p>
          <a:p>
            <a:r>
              <a:rPr lang="en" altLang="zh-TW" dirty="0"/>
              <a:t>Autonomous Certificate </a:t>
            </a:r>
            <a:r>
              <a:rPr kumimoji="1" lang="en-US" altLang="zh-TW" dirty="0"/>
              <a:t>:</a:t>
            </a:r>
            <a:r>
              <a:rPr lang="en" altLang="zh-TW" dirty="0"/>
              <a:t> Autonomous Certificate lets AID users certificating each other with digital signatures; trustful institutions then can use their AIDs to sign the certificates with customized attributes digitally. These certified attributes with creditability could increase the trust of the certificate and its popularity.</a:t>
            </a:r>
            <a:endParaRPr kumimoji="1" lang="zh-TW" altLang="en-US" dirty="0"/>
          </a:p>
        </p:txBody>
      </p:sp>
      <p:pic>
        <p:nvPicPr>
          <p:cNvPr id="6" name="圖片 5">
            <a:extLst>
              <a:ext uri="{FF2B5EF4-FFF2-40B4-BE49-F238E27FC236}">
                <a16:creationId xmlns:a16="http://schemas.microsoft.com/office/drawing/2014/main" id="{B91E73E2-460A-0A29-595F-D2772F903CCB}"/>
              </a:ext>
            </a:extLst>
          </p:cNvPr>
          <p:cNvPicPr>
            <a:picLocks noChangeAspect="1"/>
          </p:cNvPicPr>
          <p:nvPr/>
        </p:nvPicPr>
        <p:blipFill>
          <a:blip r:embed="rId2"/>
          <a:stretch>
            <a:fillRect/>
          </a:stretch>
        </p:blipFill>
        <p:spPr>
          <a:xfrm>
            <a:off x="149771" y="4426553"/>
            <a:ext cx="3802117" cy="2230576"/>
          </a:xfrm>
          <a:prstGeom prst="rect">
            <a:avLst/>
          </a:prstGeom>
        </p:spPr>
      </p:pic>
      <p:pic>
        <p:nvPicPr>
          <p:cNvPr id="14" name="圖片 13">
            <a:extLst>
              <a:ext uri="{FF2B5EF4-FFF2-40B4-BE49-F238E27FC236}">
                <a16:creationId xmlns:a16="http://schemas.microsoft.com/office/drawing/2014/main" id="{707E483E-EAD6-3423-AAF3-A03A212CE1F7}"/>
              </a:ext>
            </a:extLst>
          </p:cNvPr>
          <p:cNvPicPr>
            <a:picLocks noChangeAspect="1"/>
          </p:cNvPicPr>
          <p:nvPr/>
        </p:nvPicPr>
        <p:blipFill>
          <a:blip r:embed="rId3"/>
          <a:stretch>
            <a:fillRect/>
          </a:stretch>
        </p:blipFill>
        <p:spPr>
          <a:xfrm>
            <a:off x="7686842" y="4276097"/>
            <a:ext cx="4505158" cy="2581903"/>
          </a:xfrm>
          <a:prstGeom prst="rect">
            <a:avLst/>
          </a:prstGeom>
        </p:spPr>
      </p:pic>
      <p:sp>
        <p:nvSpPr>
          <p:cNvPr id="8" name="向右箭號 7">
            <a:extLst>
              <a:ext uri="{FF2B5EF4-FFF2-40B4-BE49-F238E27FC236}">
                <a16:creationId xmlns:a16="http://schemas.microsoft.com/office/drawing/2014/main" id="{7C06E40D-9150-F96B-A9ED-EAE50DE5BD43}"/>
              </a:ext>
            </a:extLst>
          </p:cNvPr>
          <p:cNvSpPr/>
          <p:nvPr/>
        </p:nvSpPr>
        <p:spPr>
          <a:xfrm>
            <a:off x="4101662" y="5077156"/>
            <a:ext cx="3743170" cy="6621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更改資料結構</a:t>
            </a:r>
            <a:r>
              <a:rPr kumimoji="1" lang="en-US" altLang="zh-TW" dirty="0"/>
              <a:t>: </a:t>
            </a:r>
            <a:r>
              <a:rPr kumimoji="1" lang="zh-TW" altLang="en-US" dirty="0"/>
              <a:t>不需要</a:t>
            </a:r>
            <a:r>
              <a:rPr kumimoji="1" lang="en-US" altLang="zh-TW" dirty="0"/>
              <a:t> Actor Profile</a:t>
            </a:r>
            <a:endParaRPr kumimoji="1" lang="zh-TW" altLang="en-US" dirty="0"/>
          </a:p>
        </p:txBody>
      </p:sp>
      <p:sp>
        <p:nvSpPr>
          <p:cNvPr id="13" name="文字方塊 12">
            <a:extLst>
              <a:ext uri="{FF2B5EF4-FFF2-40B4-BE49-F238E27FC236}">
                <a16:creationId xmlns:a16="http://schemas.microsoft.com/office/drawing/2014/main" id="{40E944CF-02C5-0B36-B9FB-9804CCC42F75}"/>
              </a:ext>
            </a:extLst>
          </p:cNvPr>
          <p:cNvSpPr txBox="1"/>
          <p:nvPr/>
        </p:nvSpPr>
        <p:spPr>
          <a:xfrm>
            <a:off x="3960911" y="5752116"/>
            <a:ext cx="4033692" cy="923330"/>
          </a:xfrm>
          <a:prstGeom prst="rect">
            <a:avLst/>
          </a:prstGeom>
          <a:noFill/>
        </p:spPr>
        <p:txBody>
          <a:bodyPr wrap="square" rtlCol="0">
            <a:spAutoFit/>
          </a:bodyPr>
          <a:lstStyle/>
          <a:p>
            <a:r>
              <a:rPr kumimoji="1" lang="zh-TW" altLang="en-US" dirty="0">
                <a:solidFill>
                  <a:srgbClr val="FF0000"/>
                </a:solidFill>
              </a:rPr>
              <a:t>學長解決的問題就是讓第三方可以簽章使用者提出的</a:t>
            </a:r>
            <a:r>
              <a:rPr kumimoji="1" lang="en-US" altLang="zh-TW" dirty="0">
                <a:solidFill>
                  <a:srgbClr val="FF0000"/>
                </a:solidFill>
              </a:rPr>
              <a:t> User Profile</a:t>
            </a:r>
            <a:r>
              <a:rPr kumimoji="1" lang="zh-TW" altLang="en-US" dirty="0">
                <a:solidFill>
                  <a:srgbClr val="FF0000"/>
                </a:solidFill>
              </a:rPr>
              <a:t>，這是讓</a:t>
            </a:r>
            <a:r>
              <a:rPr kumimoji="1" lang="en-US" altLang="zh-TW" dirty="0">
                <a:solidFill>
                  <a:srgbClr val="FF0000"/>
                </a:solidFill>
              </a:rPr>
              <a:t>AID</a:t>
            </a:r>
            <a:r>
              <a:rPr kumimoji="1" lang="zh-TW" altLang="en-US" dirty="0">
                <a:solidFill>
                  <a:srgbClr val="FF0000"/>
                </a:solidFill>
              </a:rPr>
              <a:t>可以實名制的必要手段</a:t>
            </a:r>
          </a:p>
        </p:txBody>
      </p:sp>
    </p:spTree>
    <p:extLst>
      <p:ext uri="{BB962C8B-B14F-4D97-AF65-F5344CB8AC3E}">
        <p14:creationId xmlns:p14="http://schemas.microsoft.com/office/powerpoint/2010/main" val="130943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67B81-6EB5-435F-0D73-8BC8F1D4F438}"/>
              </a:ext>
            </a:extLst>
          </p:cNvPr>
          <p:cNvSpPr>
            <a:spLocks noGrp="1"/>
          </p:cNvSpPr>
          <p:nvPr>
            <p:ph type="title"/>
          </p:nvPr>
        </p:nvSpPr>
        <p:spPr/>
        <p:txBody>
          <a:bodyPr>
            <a:normAutofit/>
          </a:bodyPr>
          <a:lstStyle/>
          <a:p>
            <a:r>
              <a:rPr lang="zh-TW" altLang="en-US" sz="3600" dirty="0"/>
              <a:t>區塊鏈的一般化自主憑證之設計與實作</a:t>
            </a:r>
            <a:r>
              <a:rPr lang="en-US" altLang="zh-TW" sz="3600" dirty="0"/>
              <a:t>(</a:t>
            </a:r>
            <a:r>
              <a:rPr lang="en" altLang="zh-TW" sz="3600" dirty="0" err="1"/>
              <a:t>Tze</a:t>
            </a:r>
            <a:r>
              <a:rPr lang="en" altLang="zh-TW" sz="3600" dirty="0"/>
              <a:t> Nan Wu</a:t>
            </a:r>
            <a:r>
              <a:rPr lang="en-US" altLang="zh-TW" sz="3600" dirty="0"/>
              <a:t>)</a:t>
            </a:r>
            <a:endParaRPr kumimoji="1" lang="zh-TW" altLang="en-US" sz="3600" dirty="0"/>
          </a:p>
        </p:txBody>
      </p:sp>
      <p:pic>
        <p:nvPicPr>
          <p:cNvPr id="7" name="圖片 6">
            <a:extLst>
              <a:ext uri="{FF2B5EF4-FFF2-40B4-BE49-F238E27FC236}">
                <a16:creationId xmlns:a16="http://schemas.microsoft.com/office/drawing/2014/main" id="{82E2ACD6-6DE8-E10B-B447-441682A67262}"/>
              </a:ext>
            </a:extLst>
          </p:cNvPr>
          <p:cNvPicPr>
            <a:picLocks noChangeAspect="1"/>
          </p:cNvPicPr>
          <p:nvPr/>
        </p:nvPicPr>
        <p:blipFill>
          <a:blip r:embed="rId2"/>
          <a:stretch>
            <a:fillRect/>
          </a:stretch>
        </p:blipFill>
        <p:spPr>
          <a:xfrm>
            <a:off x="3879631" y="1243474"/>
            <a:ext cx="4432738" cy="1557264"/>
          </a:xfrm>
          <a:prstGeom prst="rect">
            <a:avLst/>
          </a:prstGeom>
        </p:spPr>
      </p:pic>
      <p:pic>
        <p:nvPicPr>
          <p:cNvPr id="9" name="圖片 8">
            <a:extLst>
              <a:ext uri="{FF2B5EF4-FFF2-40B4-BE49-F238E27FC236}">
                <a16:creationId xmlns:a16="http://schemas.microsoft.com/office/drawing/2014/main" id="{51DA5431-3DD0-D42B-F859-20AA32ED5C85}"/>
              </a:ext>
            </a:extLst>
          </p:cNvPr>
          <p:cNvPicPr>
            <a:picLocks noChangeAspect="1"/>
          </p:cNvPicPr>
          <p:nvPr/>
        </p:nvPicPr>
        <p:blipFill>
          <a:blip r:embed="rId3"/>
          <a:stretch>
            <a:fillRect/>
          </a:stretch>
        </p:blipFill>
        <p:spPr>
          <a:xfrm>
            <a:off x="549165" y="3610049"/>
            <a:ext cx="5546835" cy="3034591"/>
          </a:xfrm>
          <a:prstGeom prst="rect">
            <a:avLst/>
          </a:prstGeom>
        </p:spPr>
      </p:pic>
      <p:pic>
        <p:nvPicPr>
          <p:cNvPr id="10" name="圖片 9">
            <a:extLst>
              <a:ext uri="{FF2B5EF4-FFF2-40B4-BE49-F238E27FC236}">
                <a16:creationId xmlns:a16="http://schemas.microsoft.com/office/drawing/2014/main" id="{B0F3ADA4-9136-DE84-B0FF-18EB14C28CE3}"/>
              </a:ext>
            </a:extLst>
          </p:cNvPr>
          <p:cNvPicPr>
            <a:picLocks noChangeAspect="1"/>
          </p:cNvPicPr>
          <p:nvPr/>
        </p:nvPicPr>
        <p:blipFill>
          <a:blip r:embed="rId4"/>
          <a:stretch>
            <a:fillRect/>
          </a:stretch>
        </p:blipFill>
        <p:spPr>
          <a:xfrm>
            <a:off x="6096000" y="3671407"/>
            <a:ext cx="5400267" cy="3034591"/>
          </a:xfrm>
          <a:prstGeom prst="rect">
            <a:avLst/>
          </a:prstGeom>
        </p:spPr>
      </p:pic>
      <p:sp>
        <p:nvSpPr>
          <p:cNvPr id="11" name="文字方塊 10">
            <a:extLst>
              <a:ext uri="{FF2B5EF4-FFF2-40B4-BE49-F238E27FC236}">
                <a16:creationId xmlns:a16="http://schemas.microsoft.com/office/drawing/2014/main" id="{6F97F548-67C5-5C25-2C50-FD992E843AA1}"/>
              </a:ext>
            </a:extLst>
          </p:cNvPr>
          <p:cNvSpPr txBox="1"/>
          <p:nvPr/>
        </p:nvSpPr>
        <p:spPr>
          <a:xfrm>
            <a:off x="695733" y="2774408"/>
            <a:ext cx="10819693" cy="923330"/>
          </a:xfrm>
          <a:prstGeom prst="rect">
            <a:avLst/>
          </a:prstGeom>
          <a:noFill/>
        </p:spPr>
        <p:txBody>
          <a:bodyPr wrap="none" rtlCol="0">
            <a:spAutoFit/>
          </a:bodyPr>
          <a:lstStyle/>
          <a:p>
            <a:r>
              <a:rPr kumimoji="1" lang="zh-TW" altLang="en-US" dirty="0">
                <a:solidFill>
                  <a:srgbClr val="FF0000"/>
                </a:solidFill>
              </a:rPr>
              <a:t>流程中大量使用</a:t>
            </a:r>
            <a:r>
              <a:rPr kumimoji="1" lang="en-US" altLang="zh-TW" dirty="0">
                <a:solidFill>
                  <a:srgbClr val="FF0000"/>
                </a:solidFill>
              </a:rPr>
              <a:t> AID </a:t>
            </a:r>
            <a:r>
              <a:rPr kumimoji="1" lang="zh-TW" altLang="en-US" dirty="0">
                <a:solidFill>
                  <a:srgbClr val="FF0000"/>
                </a:solidFill>
              </a:rPr>
              <a:t>登入，</a:t>
            </a:r>
            <a:r>
              <a:rPr kumimoji="1" lang="en-US" altLang="zh-TW" dirty="0">
                <a:solidFill>
                  <a:srgbClr val="FF0000"/>
                </a:solidFill>
              </a:rPr>
              <a:t>Holder</a:t>
            </a:r>
            <a:r>
              <a:rPr kumimoji="1" lang="zh-TW" altLang="en-US" dirty="0">
                <a:solidFill>
                  <a:srgbClr val="FF0000"/>
                </a:solidFill>
              </a:rPr>
              <a:t>視為使用者，</a:t>
            </a:r>
            <a:r>
              <a:rPr kumimoji="1" lang="en-US" altLang="zh-TW" dirty="0">
                <a:solidFill>
                  <a:srgbClr val="FF0000"/>
                </a:solidFill>
              </a:rPr>
              <a:t>Issuer</a:t>
            </a:r>
            <a:r>
              <a:rPr kumimoji="1" lang="zh-TW" altLang="en-US" dirty="0">
                <a:solidFill>
                  <a:srgbClr val="FF0000"/>
                </a:solidFill>
              </a:rPr>
              <a:t>視為簽章者，</a:t>
            </a:r>
            <a:r>
              <a:rPr kumimoji="1" lang="en-US" altLang="zh-TW" dirty="0">
                <a:solidFill>
                  <a:srgbClr val="FF0000"/>
                </a:solidFill>
              </a:rPr>
              <a:t>Verifier</a:t>
            </a:r>
            <a:r>
              <a:rPr kumimoji="1" lang="zh-TW" altLang="en-US" dirty="0">
                <a:solidFill>
                  <a:srgbClr val="FF0000"/>
                </a:solidFill>
              </a:rPr>
              <a:t>視為</a:t>
            </a:r>
            <a:r>
              <a:rPr kumimoji="1" lang="en-US" altLang="zh-TW" dirty="0">
                <a:solidFill>
                  <a:srgbClr val="FF0000"/>
                </a:solidFill>
              </a:rPr>
              <a:t>AC</a:t>
            </a:r>
            <a:r>
              <a:rPr kumimoji="1" lang="zh-TW" altLang="en-US" dirty="0">
                <a:solidFill>
                  <a:srgbClr val="FF0000"/>
                </a:solidFill>
              </a:rPr>
              <a:t>的察看者。</a:t>
            </a:r>
            <a:endParaRPr kumimoji="1" lang="en-US" altLang="zh-TW" dirty="0">
              <a:solidFill>
                <a:srgbClr val="FF0000"/>
              </a:solidFill>
            </a:endParaRPr>
          </a:p>
          <a:p>
            <a:r>
              <a:rPr kumimoji="1" lang="zh-TW" altLang="en-US" dirty="0">
                <a:solidFill>
                  <a:srgbClr val="FF0000"/>
                </a:solidFill>
              </a:rPr>
              <a:t>左</a:t>
            </a:r>
            <a:r>
              <a:rPr kumimoji="1" lang="en-US" altLang="zh-TW" dirty="0">
                <a:solidFill>
                  <a:srgbClr val="FF0000"/>
                </a:solidFill>
              </a:rPr>
              <a:t>:Holder</a:t>
            </a:r>
            <a:r>
              <a:rPr kumimoji="1" lang="zh-TW" altLang="en-US" dirty="0">
                <a:solidFill>
                  <a:srgbClr val="FF0000"/>
                </a:solidFill>
              </a:rPr>
              <a:t>向</a:t>
            </a:r>
            <a:r>
              <a:rPr kumimoji="1" lang="en-US" altLang="zh-TW" dirty="0">
                <a:solidFill>
                  <a:srgbClr val="FF0000"/>
                </a:solidFill>
              </a:rPr>
              <a:t>Issuer</a:t>
            </a:r>
            <a:r>
              <a:rPr kumimoji="1" lang="zh-TW" altLang="en-US" dirty="0">
                <a:solidFill>
                  <a:srgbClr val="FF0000"/>
                </a:solidFill>
              </a:rPr>
              <a:t>提出要被認證的個人資訊，</a:t>
            </a:r>
            <a:r>
              <a:rPr kumimoji="1" lang="en-US" altLang="zh-TW" dirty="0">
                <a:solidFill>
                  <a:srgbClr val="FF0000"/>
                </a:solidFill>
              </a:rPr>
              <a:t>Issuer</a:t>
            </a:r>
            <a:r>
              <a:rPr kumimoji="1" lang="zh-TW" altLang="en-US" dirty="0">
                <a:solidFill>
                  <a:srgbClr val="FF0000"/>
                </a:solidFill>
              </a:rPr>
              <a:t>要求要</a:t>
            </a:r>
            <a:r>
              <a:rPr kumimoji="1" lang="en-US" altLang="zh-TW" dirty="0">
                <a:solidFill>
                  <a:srgbClr val="FF0000"/>
                </a:solidFill>
              </a:rPr>
              <a:t>AID</a:t>
            </a:r>
            <a:r>
              <a:rPr kumimoji="1" lang="zh-TW" altLang="en-US" dirty="0">
                <a:solidFill>
                  <a:srgbClr val="FF0000"/>
                </a:solidFill>
              </a:rPr>
              <a:t>登入一次，</a:t>
            </a:r>
            <a:r>
              <a:rPr kumimoji="1" lang="en-US" altLang="zh-TW" dirty="0">
                <a:solidFill>
                  <a:srgbClr val="FF0000"/>
                </a:solidFill>
              </a:rPr>
              <a:t> Issuer</a:t>
            </a:r>
            <a:r>
              <a:rPr kumimoji="1" lang="zh-TW" altLang="en-US" dirty="0">
                <a:solidFill>
                  <a:srgbClr val="FF0000"/>
                </a:solidFill>
              </a:rPr>
              <a:t>簽章創建</a:t>
            </a:r>
            <a:r>
              <a:rPr kumimoji="1" lang="en-US" altLang="zh-TW" dirty="0">
                <a:solidFill>
                  <a:srgbClr val="FF0000"/>
                </a:solidFill>
              </a:rPr>
              <a:t>AC</a:t>
            </a:r>
            <a:r>
              <a:rPr kumimoji="1" lang="zh-TW" altLang="en-US" dirty="0">
                <a:solidFill>
                  <a:srgbClr val="FF0000"/>
                </a:solidFill>
              </a:rPr>
              <a:t>回傳。</a:t>
            </a:r>
            <a:endParaRPr kumimoji="1" lang="en-US" altLang="zh-TW" dirty="0">
              <a:solidFill>
                <a:srgbClr val="FF0000"/>
              </a:solidFill>
            </a:endParaRPr>
          </a:p>
          <a:p>
            <a:r>
              <a:rPr kumimoji="1" lang="zh-TW" altLang="en-US" dirty="0">
                <a:solidFill>
                  <a:srgbClr val="FF0000"/>
                </a:solidFill>
              </a:rPr>
              <a:t>右</a:t>
            </a:r>
            <a:r>
              <a:rPr kumimoji="1" lang="en-US" altLang="zh-TW" dirty="0">
                <a:solidFill>
                  <a:srgbClr val="FF0000"/>
                </a:solidFill>
              </a:rPr>
              <a:t>:Holder</a:t>
            </a:r>
            <a:r>
              <a:rPr kumimoji="1" lang="zh-TW" altLang="en-US" dirty="0">
                <a:solidFill>
                  <a:srgbClr val="FF0000"/>
                </a:solidFill>
              </a:rPr>
              <a:t>向</a:t>
            </a:r>
            <a:r>
              <a:rPr kumimoji="1" lang="en-US" altLang="zh-TW" dirty="0">
                <a:solidFill>
                  <a:srgbClr val="FF0000"/>
                </a:solidFill>
              </a:rPr>
              <a:t>Verifier</a:t>
            </a:r>
            <a:r>
              <a:rPr kumimoji="1" lang="zh-TW" altLang="en-US" dirty="0">
                <a:solidFill>
                  <a:srgbClr val="FF0000"/>
                </a:solidFill>
              </a:rPr>
              <a:t>提出</a:t>
            </a:r>
            <a:r>
              <a:rPr kumimoji="1" lang="en-US" altLang="zh-TW" dirty="0">
                <a:solidFill>
                  <a:srgbClr val="FF0000"/>
                </a:solidFill>
              </a:rPr>
              <a:t>AC</a:t>
            </a:r>
            <a:r>
              <a:rPr kumimoji="1" lang="zh-TW" altLang="en-US" dirty="0">
                <a:solidFill>
                  <a:srgbClr val="FF0000"/>
                </a:solidFill>
              </a:rPr>
              <a:t>說明自己的個人身份，</a:t>
            </a:r>
            <a:r>
              <a:rPr kumimoji="1" lang="en-US" altLang="zh-TW" dirty="0">
                <a:solidFill>
                  <a:srgbClr val="FF0000"/>
                </a:solidFill>
              </a:rPr>
              <a:t> Verifier</a:t>
            </a:r>
            <a:r>
              <a:rPr kumimoji="1" lang="zh-TW" altLang="en-US" dirty="0">
                <a:solidFill>
                  <a:srgbClr val="FF0000"/>
                </a:solidFill>
              </a:rPr>
              <a:t>確認</a:t>
            </a:r>
            <a:r>
              <a:rPr kumimoji="1" lang="en-US" altLang="zh-TW" dirty="0">
                <a:solidFill>
                  <a:srgbClr val="FF0000"/>
                </a:solidFill>
              </a:rPr>
              <a:t>AC</a:t>
            </a:r>
            <a:r>
              <a:rPr kumimoji="1" lang="zh-TW" altLang="en-US" dirty="0">
                <a:solidFill>
                  <a:srgbClr val="FF0000"/>
                </a:solidFill>
              </a:rPr>
              <a:t>上簽章正確，</a:t>
            </a:r>
            <a:r>
              <a:rPr kumimoji="1" lang="en-US" altLang="zh-TW" dirty="0">
                <a:solidFill>
                  <a:srgbClr val="FF0000"/>
                </a:solidFill>
              </a:rPr>
              <a:t> Verifier</a:t>
            </a:r>
            <a:r>
              <a:rPr kumimoji="1" lang="zh-TW" altLang="en-US" dirty="0">
                <a:solidFill>
                  <a:srgbClr val="FF0000"/>
                </a:solidFill>
              </a:rPr>
              <a:t>要求要</a:t>
            </a:r>
            <a:r>
              <a:rPr kumimoji="1" lang="en-US" altLang="zh-TW" dirty="0">
                <a:solidFill>
                  <a:srgbClr val="FF0000"/>
                </a:solidFill>
              </a:rPr>
              <a:t>AID</a:t>
            </a:r>
            <a:r>
              <a:rPr kumimoji="1" lang="zh-TW" altLang="en-US" dirty="0">
                <a:solidFill>
                  <a:srgbClr val="FF0000"/>
                </a:solidFill>
              </a:rPr>
              <a:t>登入一次。</a:t>
            </a:r>
          </a:p>
        </p:txBody>
      </p:sp>
    </p:spTree>
    <p:extLst>
      <p:ext uri="{BB962C8B-B14F-4D97-AF65-F5344CB8AC3E}">
        <p14:creationId xmlns:p14="http://schemas.microsoft.com/office/powerpoint/2010/main" val="83211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20401-C099-2243-166D-B5FA6FF9D65F}"/>
              </a:ext>
            </a:extLst>
          </p:cNvPr>
          <p:cNvSpPr>
            <a:spLocks noGrp="1"/>
          </p:cNvSpPr>
          <p:nvPr>
            <p:ph type="title"/>
          </p:nvPr>
        </p:nvSpPr>
        <p:spPr/>
        <p:txBody>
          <a:bodyPr/>
          <a:lstStyle/>
          <a:p>
            <a:r>
              <a:rPr kumimoji="1" lang="en-US" altLang="zh-TW" dirty="0"/>
              <a:t>My AID</a:t>
            </a:r>
            <a:endParaRPr kumimoji="1" lang="zh-TW" altLang="en-US" dirty="0"/>
          </a:p>
        </p:txBody>
      </p:sp>
      <p:sp>
        <p:nvSpPr>
          <p:cNvPr id="3" name="內容版面配置區 2">
            <a:extLst>
              <a:ext uri="{FF2B5EF4-FFF2-40B4-BE49-F238E27FC236}">
                <a16:creationId xmlns:a16="http://schemas.microsoft.com/office/drawing/2014/main" id="{6B7CED5C-18AC-DA27-5E2A-396E3E860AC5}"/>
              </a:ext>
            </a:extLst>
          </p:cNvPr>
          <p:cNvSpPr>
            <a:spLocks noGrp="1"/>
          </p:cNvSpPr>
          <p:nvPr>
            <p:ph idx="1"/>
          </p:nvPr>
        </p:nvSpPr>
        <p:spPr>
          <a:xfrm>
            <a:off x="838200" y="1825625"/>
            <a:ext cx="10515600" cy="4667250"/>
          </a:xfrm>
        </p:spPr>
        <p:txBody>
          <a:bodyPr>
            <a:normAutofit fontScale="92500"/>
          </a:bodyPr>
          <a:lstStyle/>
          <a:p>
            <a:r>
              <a:rPr kumimoji="1" lang="zh-TW" altLang="en-US" dirty="0"/>
              <a:t>定義</a:t>
            </a:r>
            <a:r>
              <a:rPr kumimoji="1" lang="en-US" altLang="zh-TW" dirty="0"/>
              <a:t>: </a:t>
            </a:r>
            <a:r>
              <a:rPr kumimoji="1" lang="en-US" altLang="zh-TW" b="1" u="sng" dirty="0"/>
              <a:t>AID are digital identities that are managed in user devices</a:t>
            </a:r>
          </a:p>
          <a:p>
            <a:r>
              <a:rPr kumimoji="1" lang="zh-TW" altLang="en-US" dirty="0"/>
              <a:t>概念</a:t>
            </a:r>
            <a:r>
              <a:rPr kumimoji="1" lang="en-US" altLang="zh-TW" dirty="0"/>
              <a:t>: </a:t>
            </a:r>
            <a:r>
              <a:rPr kumimoji="1" lang="zh-TW" altLang="en-US" dirty="0"/>
              <a:t>識別號只能由使用者證明擁有。</a:t>
            </a:r>
            <a:endParaRPr kumimoji="1" lang="en-US" altLang="zh-TW" dirty="0"/>
          </a:p>
          <a:p>
            <a:r>
              <a:rPr kumimoji="1" lang="zh-TW" altLang="en-US" dirty="0"/>
              <a:t>和前人的主要差異</a:t>
            </a:r>
            <a:r>
              <a:rPr kumimoji="1" lang="en-US" altLang="zh-TW" dirty="0"/>
              <a:t>:</a:t>
            </a:r>
          </a:p>
          <a:p>
            <a:pPr lvl="1">
              <a:lnSpc>
                <a:spcPct val="120000"/>
              </a:lnSpc>
            </a:pPr>
            <a:r>
              <a:rPr kumimoji="1" lang="en-US" altLang="zh-TW" sz="2400" dirty="0"/>
              <a:t>digital signature scheme: </a:t>
            </a:r>
            <a:r>
              <a:rPr kumimoji="1" lang="zh-TW" altLang="en-US" dirty="0"/>
              <a:t>只是方法，目的是為了確保不傳出密碼，讓使用者外的人可以證明所有權</a:t>
            </a:r>
            <a:endParaRPr kumimoji="1" lang="en-US" altLang="zh-TW" dirty="0"/>
          </a:p>
          <a:p>
            <a:pPr lvl="1">
              <a:lnSpc>
                <a:spcPct val="120000"/>
              </a:lnSpc>
            </a:pPr>
            <a:r>
              <a:rPr kumimoji="1" lang="en-US" altLang="zh-TW" sz="2400" dirty="0"/>
              <a:t>locally generated universally unique identifier: </a:t>
            </a:r>
            <a:r>
              <a:rPr kumimoji="1" lang="zh-TW" altLang="en-US" dirty="0"/>
              <a:t>不一定要</a:t>
            </a:r>
            <a:r>
              <a:rPr kumimoji="1" lang="en-US" altLang="zh-TW" dirty="0"/>
              <a:t> locally generated</a:t>
            </a:r>
            <a:r>
              <a:rPr kumimoji="1" lang="zh-TW" altLang="en-US" dirty="0"/>
              <a:t>，只要只有你可以宣告擁有權即可，不一定要 </a:t>
            </a:r>
            <a:r>
              <a:rPr kumimoji="1" lang="en-US" altLang="zh-TW" sz="2400" dirty="0"/>
              <a:t>unique identifier</a:t>
            </a:r>
            <a:r>
              <a:rPr kumimoji="1" lang="zh-TW" altLang="en-US" sz="2400" dirty="0"/>
              <a:t> </a:t>
            </a:r>
            <a:r>
              <a:rPr kumimoji="1" lang="zh-TW" altLang="en-US" dirty="0"/>
              <a:t>，只要驗證者能辨認即可</a:t>
            </a:r>
            <a:endParaRPr kumimoji="1" lang="en-US" altLang="zh-TW" dirty="0"/>
          </a:p>
          <a:p>
            <a:r>
              <a:rPr kumimoji="1" lang="zh-TW" altLang="en-US" dirty="0"/>
              <a:t>最簡流程</a:t>
            </a:r>
            <a:r>
              <a:rPr kumimoji="1" lang="en-US" altLang="zh-TW" dirty="0"/>
              <a:t>:</a:t>
            </a:r>
          </a:p>
          <a:p>
            <a:pPr lvl="1"/>
            <a:r>
              <a:rPr kumimoji="1" lang="zh-TW" altLang="en-US" dirty="0"/>
              <a:t>在某處產生</a:t>
            </a:r>
            <a:r>
              <a:rPr kumimoji="1" lang="en-US" altLang="zh-TW" dirty="0"/>
              <a:t>AID</a:t>
            </a:r>
          </a:p>
          <a:p>
            <a:pPr lvl="1"/>
            <a:r>
              <a:rPr kumimoji="1" lang="zh-TW" altLang="en-US" dirty="0"/>
              <a:t>驗證者驗證</a:t>
            </a:r>
            <a:r>
              <a:rPr kumimoji="1" lang="en-US" altLang="zh-TW" dirty="0"/>
              <a:t>AID</a:t>
            </a:r>
            <a:r>
              <a:rPr kumimoji="1" lang="zh-TW" altLang="en-US" dirty="0"/>
              <a:t>的所有權</a:t>
            </a:r>
            <a:endParaRPr kumimoji="1" lang="en-US" altLang="zh-TW" dirty="0"/>
          </a:p>
        </p:txBody>
      </p:sp>
    </p:spTree>
    <p:extLst>
      <p:ext uri="{BB962C8B-B14F-4D97-AF65-F5344CB8AC3E}">
        <p14:creationId xmlns:p14="http://schemas.microsoft.com/office/powerpoint/2010/main" val="335837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887399-663F-EFEF-8A8C-ED3AE46216BD}"/>
              </a:ext>
            </a:extLst>
          </p:cNvPr>
          <p:cNvSpPr>
            <a:spLocks noGrp="1"/>
          </p:cNvSpPr>
          <p:nvPr>
            <p:ph type="title"/>
          </p:nvPr>
        </p:nvSpPr>
        <p:spPr/>
        <p:txBody>
          <a:bodyPr/>
          <a:lstStyle/>
          <a:p>
            <a:r>
              <a:rPr kumimoji="1" lang="zh-TW" altLang="en-US" dirty="0"/>
              <a:t>按最簡流程數學證明</a:t>
            </a:r>
            <a:r>
              <a:rPr kumimoji="1" lang="en-US" altLang="zh-TW" dirty="0"/>
              <a:t>1(</a:t>
            </a:r>
            <a:r>
              <a:rPr kumimoji="1" lang="zh-TW" altLang="en-US" dirty="0"/>
              <a:t>失敗</a:t>
            </a:r>
            <a:r>
              <a:rPr kumimoji="1" lang="en-US" altLang="zh-TW" dirty="0"/>
              <a:t>)</a:t>
            </a:r>
            <a:endParaRPr kumimoji="1" lang="zh-TW" altLang="en-US" dirty="0"/>
          </a:p>
        </p:txBody>
      </p:sp>
      <p:sp>
        <p:nvSpPr>
          <p:cNvPr id="3" name="內容版面配置區 2">
            <a:extLst>
              <a:ext uri="{FF2B5EF4-FFF2-40B4-BE49-F238E27FC236}">
                <a16:creationId xmlns:a16="http://schemas.microsoft.com/office/drawing/2014/main" id="{8D16BA76-745E-144B-9496-56D6EA7DE7F3}"/>
              </a:ext>
            </a:extLst>
          </p:cNvPr>
          <p:cNvSpPr>
            <a:spLocks noGrp="1"/>
          </p:cNvSpPr>
          <p:nvPr>
            <p:ph idx="1"/>
          </p:nvPr>
        </p:nvSpPr>
        <p:spPr/>
        <p:txBody>
          <a:bodyPr>
            <a:normAutofit/>
          </a:bodyPr>
          <a:lstStyle/>
          <a:p>
            <a:r>
              <a:rPr lang="en" altLang="zh-TW" dirty="0"/>
              <a:t>Function Definitions:</a:t>
            </a:r>
          </a:p>
          <a:p>
            <a:pPr lvl="1"/>
            <a:r>
              <a:rPr lang="en" altLang="zh-TW" dirty="0"/>
              <a:t>generate: ∅ → AID</a:t>
            </a:r>
          </a:p>
          <a:p>
            <a:pPr lvl="1"/>
            <a:r>
              <a:rPr lang="en" altLang="zh-TW" dirty="0"/>
              <a:t>verify: AID → {0,1}</a:t>
            </a:r>
            <a:endParaRPr kumimoji="1" lang="en-US" altLang="zh-TW" dirty="0"/>
          </a:p>
          <a:p>
            <a:r>
              <a:rPr lang="zh-TW" altLang="en-US" dirty="0"/>
              <a:t>認證條件</a:t>
            </a:r>
            <a:endParaRPr lang="en-US" altLang="zh-TW" dirty="0"/>
          </a:p>
          <a:p>
            <a:pPr lvl="1"/>
            <a:r>
              <a:rPr lang="en" altLang="zh-TW" dirty="0"/>
              <a:t>verify(AID) = 1</a:t>
            </a:r>
          </a:p>
          <a:p>
            <a:r>
              <a:rPr lang="zh-TW" altLang="en-US" dirty="0"/>
              <a:t>失敗原因</a:t>
            </a:r>
            <a:endParaRPr lang="en-US" altLang="zh-TW" dirty="0"/>
          </a:p>
          <a:p>
            <a:pPr lvl="1"/>
            <a:r>
              <a:rPr lang="zh-TW" altLang="en-US" dirty="0"/>
              <a:t>直接產生</a:t>
            </a:r>
            <a:r>
              <a:rPr lang="en-US" altLang="zh-TW" dirty="0"/>
              <a:t> AID</a:t>
            </a:r>
            <a:r>
              <a:rPr lang="zh-TW" altLang="en-US" dirty="0"/>
              <a:t>，不包含相應驗證機制，這種功能的 </a:t>
            </a:r>
            <a:r>
              <a:rPr lang="en-US" altLang="zh-TW" dirty="0"/>
              <a:t>verify</a:t>
            </a:r>
            <a:r>
              <a:rPr lang="zh-TW" altLang="en-US" dirty="0"/>
              <a:t> 函數不可能存在。</a:t>
            </a:r>
            <a:endParaRPr lang="en-US" altLang="zh-TW" dirty="0"/>
          </a:p>
          <a:p>
            <a:r>
              <a:rPr lang="zh-TW" altLang="en-US" dirty="0"/>
              <a:t>調整方向</a:t>
            </a:r>
            <a:endParaRPr lang="en-US" altLang="zh-TW" dirty="0"/>
          </a:p>
          <a:p>
            <a:pPr lvl="1"/>
            <a:r>
              <a:rPr lang="zh-TW" altLang="en-US" dirty="0"/>
              <a:t>追加驗證機制給</a:t>
            </a:r>
            <a:r>
              <a:rPr lang="en-US" altLang="zh-TW" dirty="0"/>
              <a:t>AID</a:t>
            </a:r>
            <a:r>
              <a:rPr lang="zh-TW" altLang="en-US" dirty="0"/>
              <a:t>，假設和</a:t>
            </a:r>
            <a:r>
              <a:rPr lang="en-US" altLang="zh-TW" dirty="0"/>
              <a:t>AID</a:t>
            </a:r>
            <a:r>
              <a:rPr lang="zh-TW" altLang="en-US" dirty="0"/>
              <a:t>同時產生</a:t>
            </a:r>
            <a:endParaRPr lang="en-US" altLang="zh-TW" dirty="0"/>
          </a:p>
          <a:p>
            <a:pPr lvl="1"/>
            <a:endParaRPr lang="en-US" altLang="zh-TW" dirty="0"/>
          </a:p>
        </p:txBody>
      </p:sp>
    </p:spTree>
    <p:extLst>
      <p:ext uri="{BB962C8B-B14F-4D97-AF65-F5344CB8AC3E}">
        <p14:creationId xmlns:p14="http://schemas.microsoft.com/office/powerpoint/2010/main" val="170919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887399-663F-EFEF-8A8C-ED3AE46216BD}"/>
              </a:ext>
            </a:extLst>
          </p:cNvPr>
          <p:cNvSpPr>
            <a:spLocks noGrp="1"/>
          </p:cNvSpPr>
          <p:nvPr>
            <p:ph type="title"/>
          </p:nvPr>
        </p:nvSpPr>
        <p:spPr/>
        <p:txBody>
          <a:bodyPr/>
          <a:lstStyle/>
          <a:p>
            <a:r>
              <a:rPr kumimoji="1" lang="zh-TW" altLang="en-US" dirty="0"/>
              <a:t>按最簡流程數學證明</a:t>
            </a:r>
            <a:r>
              <a:rPr kumimoji="1" lang="en-US" altLang="zh-TW" dirty="0"/>
              <a:t>2(</a:t>
            </a:r>
            <a:r>
              <a:rPr kumimoji="1" lang="zh-TW" altLang="en-US" dirty="0"/>
              <a:t>失敗</a:t>
            </a:r>
            <a:r>
              <a:rPr kumimoji="1" lang="en-US" altLang="zh-TW" dirty="0"/>
              <a:t>)</a:t>
            </a:r>
            <a:endParaRPr kumimoji="1" lang="zh-TW" altLang="en-US" dirty="0"/>
          </a:p>
        </p:txBody>
      </p:sp>
      <p:sp>
        <p:nvSpPr>
          <p:cNvPr id="3" name="內容版面配置區 2">
            <a:extLst>
              <a:ext uri="{FF2B5EF4-FFF2-40B4-BE49-F238E27FC236}">
                <a16:creationId xmlns:a16="http://schemas.microsoft.com/office/drawing/2014/main" id="{8D16BA76-745E-144B-9496-56D6EA7DE7F3}"/>
              </a:ext>
            </a:extLst>
          </p:cNvPr>
          <p:cNvSpPr>
            <a:spLocks noGrp="1"/>
          </p:cNvSpPr>
          <p:nvPr>
            <p:ph idx="1"/>
          </p:nvPr>
        </p:nvSpPr>
        <p:spPr/>
        <p:txBody>
          <a:bodyPr>
            <a:normAutofit fontScale="92500" lnSpcReduction="10000"/>
          </a:bodyPr>
          <a:lstStyle/>
          <a:p>
            <a:r>
              <a:rPr lang="en" altLang="zh-TW" dirty="0"/>
              <a:t>Function Definitions:</a:t>
            </a:r>
          </a:p>
          <a:p>
            <a:pPr lvl="1"/>
            <a:r>
              <a:rPr lang="en" altLang="zh-TW" dirty="0"/>
              <a:t>generate: ∅ → AID, token // token</a:t>
            </a:r>
            <a:r>
              <a:rPr lang="zh-TW" altLang="en-US" dirty="0"/>
              <a:t> 表示所有證明方法</a:t>
            </a:r>
            <a:endParaRPr lang="en" altLang="zh-TW" dirty="0"/>
          </a:p>
          <a:p>
            <a:pPr lvl="1"/>
            <a:r>
              <a:rPr lang="en" altLang="zh-TW" dirty="0"/>
              <a:t>verify: (AID, token) → {0,1}</a:t>
            </a:r>
          </a:p>
          <a:p>
            <a:r>
              <a:rPr lang="en" altLang="zh-TW" dirty="0"/>
              <a:t>System relationship:</a:t>
            </a:r>
          </a:p>
          <a:p>
            <a:pPr lvl="1"/>
            <a:r>
              <a:rPr lang="en" altLang="zh-TW" dirty="0"/>
              <a:t>∀(AID, token) = generate(): </a:t>
            </a:r>
          </a:p>
          <a:p>
            <a:r>
              <a:rPr lang="zh-TW" altLang="en-US" dirty="0"/>
              <a:t>認證條件</a:t>
            </a:r>
            <a:endParaRPr lang="en-US" altLang="zh-TW" dirty="0"/>
          </a:p>
          <a:p>
            <a:pPr lvl="1"/>
            <a:r>
              <a:rPr lang="en" altLang="zh-TW" dirty="0"/>
              <a:t>verify(AID, token) = 1</a:t>
            </a:r>
          </a:p>
          <a:p>
            <a:r>
              <a:rPr lang="zh-TW" altLang="en-US" dirty="0"/>
              <a:t>失敗原因</a:t>
            </a:r>
            <a:endParaRPr lang="en-US" altLang="zh-TW" dirty="0"/>
          </a:p>
          <a:p>
            <a:pPr lvl="1"/>
            <a:r>
              <a:rPr lang="en-US" altLang="zh-TW" dirty="0"/>
              <a:t>verify </a:t>
            </a:r>
            <a:r>
              <a:rPr lang="zh-TW" altLang="en-US" dirty="0"/>
              <a:t>在驗證者處，把</a:t>
            </a:r>
            <a:r>
              <a:rPr lang="en-US" altLang="zh-TW" dirty="0"/>
              <a:t> token </a:t>
            </a:r>
            <a:r>
              <a:rPr lang="zh-TW" altLang="en-US" dirty="0"/>
              <a:t>傳出後違背定義，</a:t>
            </a:r>
            <a:r>
              <a:rPr kumimoji="1" lang="zh-TW" altLang="en-US" dirty="0"/>
              <a:t>讓使用者外的人可以證明所有權</a:t>
            </a:r>
            <a:endParaRPr lang="en-US" altLang="zh-TW" dirty="0"/>
          </a:p>
          <a:p>
            <a:r>
              <a:rPr lang="zh-TW" altLang="en-US" dirty="0"/>
              <a:t>調整方向</a:t>
            </a:r>
            <a:endParaRPr lang="en-US" altLang="zh-TW" dirty="0"/>
          </a:p>
          <a:p>
            <a:pPr lvl="1"/>
            <a:r>
              <a:rPr lang="zh-TW" altLang="en-US" dirty="0"/>
              <a:t>確保不把 </a:t>
            </a:r>
            <a:r>
              <a:rPr lang="en-US" altLang="zh-TW" dirty="0"/>
              <a:t>token </a:t>
            </a:r>
            <a:r>
              <a:rPr lang="zh-TW" altLang="en-US" dirty="0"/>
              <a:t>傳出</a:t>
            </a:r>
            <a:endParaRPr lang="en-US" altLang="zh-TW" dirty="0"/>
          </a:p>
        </p:txBody>
      </p:sp>
    </p:spTree>
    <p:extLst>
      <p:ext uri="{BB962C8B-B14F-4D97-AF65-F5344CB8AC3E}">
        <p14:creationId xmlns:p14="http://schemas.microsoft.com/office/powerpoint/2010/main" val="190767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887399-663F-EFEF-8A8C-ED3AE46216BD}"/>
              </a:ext>
            </a:extLst>
          </p:cNvPr>
          <p:cNvSpPr>
            <a:spLocks noGrp="1"/>
          </p:cNvSpPr>
          <p:nvPr>
            <p:ph type="title"/>
          </p:nvPr>
        </p:nvSpPr>
        <p:spPr/>
        <p:txBody>
          <a:bodyPr/>
          <a:lstStyle/>
          <a:p>
            <a:r>
              <a:rPr kumimoji="1" lang="zh-TW" altLang="en-US" dirty="0"/>
              <a:t>按最簡流程數學證明</a:t>
            </a:r>
            <a:r>
              <a:rPr kumimoji="1" lang="en-US" altLang="zh-TW" dirty="0"/>
              <a:t>3(</a:t>
            </a:r>
            <a:r>
              <a:rPr kumimoji="1" lang="zh-TW" altLang="en-US" dirty="0"/>
              <a:t>成功</a:t>
            </a:r>
            <a:r>
              <a:rPr kumimoji="1" lang="en-US" altLang="zh-TW" dirty="0"/>
              <a:t>)</a:t>
            </a:r>
            <a:endParaRPr kumimoji="1" lang="zh-TW" altLang="en-US" dirty="0"/>
          </a:p>
        </p:txBody>
      </p:sp>
      <p:sp>
        <p:nvSpPr>
          <p:cNvPr id="3" name="內容版面配置區 2">
            <a:extLst>
              <a:ext uri="{FF2B5EF4-FFF2-40B4-BE49-F238E27FC236}">
                <a16:creationId xmlns:a16="http://schemas.microsoft.com/office/drawing/2014/main" id="{8D16BA76-745E-144B-9496-56D6EA7DE7F3}"/>
              </a:ext>
            </a:extLst>
          </p:cNvPr>
          <p:cNvSpPr>
            <a:spLocks noGrp="1"/>
          </p:cNvSpPr>
          <p:nvPr>
            <p:ph idx="1"/>
          </p:nvPr>
        </p:nvSpPr>
        <p:spPr/>
        <p:txBody>
          <a:bodyPr>
            <a:normAutofit fontScale="92500" lnSpcReduction="10000"/>
          </a:bodyPr>
          <a:lstStyle/>
          <a:p>
            <a:r>
              <a:rPr lang="en" altLang="zh-TW" dirty="0"/>
              <a:t>Function Definitions:</a:t>
            </a:r>
          </a:p>
          <a:p>
            <a:pPr lvl="1"/>
            <a:r>
              <a:rPr lang="en" altLang="zh-TW" dirty="0"/>
              <a:t>generate: ∅ → (AID, token)</a:t>
            </a:r>
          </a:p>
          <a:p>
            <a:pPr lvl="1"/>
            <a:r>
              <a:rPr lang="en" altLang="zh-TW" dirty="0"/>
              <a:t>proof: token → one-time-proof </a:t>
            </a:r>
          </a:p>
          <a:p>
            <a:pPr lvl="1"/>
            <a:r>
              <a:rPr lang="en" altLang="zh-TW" dirty="0"/>
              <a:t>verify: (AID, one-time-proof) → {0,1}</a:t>
            </a:r>
            <a:endParaRPr kumimoji="1" lang="en-US" altLang="zh-TW" dirty="0"/>
          </a:p>
          <a:p>
            <a:r>
              <a:rPr lang="en" altLang="zh-TW" dirty="0"/>
              <a:t>System relationship:</a:t>
            </a:r>
          </a:p>
          <a:p>
            <a:pPr lvl="1"/>
            <a:r>
              <a:rPr lang="en" altLang="zh-TW" dirty="0"/>
              <a:t>∀(AID, token) = generate(): </a:t>
            </a:r>
          </a:p>
          <a:p>
            <a:pPr lvl="1"/>
            <a:r>
              <a:rPr lang="en" altLang="zh-TW" dirty="0"/>
              <a:t>∀one-time-proof = proof(token)</a:t>
            </a:r>
          </a:p>
          <a:p>
            <a:r>
              <a:rPr lang="zh-TW" altLang="en-US" dirty="0"/>
              <a:t>認證條件</a:t>
            </a:r>
            <a:endParaRPr lang="en-US" altLang="zh-TW" dirty="0"/>
          </a:p>
          <a:p>
            <a:pPr lvl="1"/>
            <a:r>
              <a:rPr lang="en" altLang="zh-TW" dirty="0"/>
              <a:t>verify(AID, one-time-proof) = 1</a:t>
            </a:r>
          </a:p>
          <a:p>
            <a:r>
              <a:rPr lang="zh-TW" altLang="en-US" dirty="0"/>
              <a:t>加入一次性通行的概念，避免外流擁有權</a:t>
            </a:r>
            <a:endParaRPr lang="en-US" altLang="zh-TW" dirty="0"/>
          </a:p>
          <a:p>
            <a:r>
              <a:rPr lang="zh-TW" altLang="en-US" dirty="0"/>
              <a:t>只要符合數學的公式與關聯，就能符合</a:t>
            </a:r>
            <a:r>
              <a:rPr lang="en-US" altLang="zh-TW" dirty="0"/>
              <a:t> AID </a:t>
            </a:r>
            <a:r>
              <a:rPr lang="zh-TW" altLang="en-US" dirty="0"/>
              <a:t>定義且成功認證</a:t>
            </a:r>
            <a:endParaRPr lang="en" altLang="zh-TW" dirty="0"/>
          </a:p>
        </p:txBody>
      </p:sp>
    </p:spTree>
    <p:extLst>
      <p:ext uri="{BB962C8B-B14F-4D97-AF65-F5344CB8AC3E}">
        <p14:creationId xmlns:p14="http://schemas.microsoft.com/office/powerpoint/2010/main" val="17514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6BC8B-DFAA-BFE3-9417-068B9329C7FE}"/>
              </a:ext>
            </a:extLst>
          </p:cNvPr>
          <p:cNvSpPr>
            <a:spLocks noGrp="1"/>
          </p:cNvSpPr>
          <p:nvPr>
            <p:ph type="title"/>
          </p:nvPr>
        </p:nvSpPr>
        <p:spPr/>
        <p:txBody>
          <a:bodyPr/>
          <a:lstStyle/>
          <a:p>
            <a:r>
              <a:rPr kumimoji="1" lang="zh-TW" altLang="en-US" dirty="0"/>
              <a:t>部分最小案例</a:t>
            </a:r>
          </a:p>
        </p:txBody>
      </p:sp>
      <p:sp>
        <p:nvSpPr>
          <p:cNvPr id="3" name="內容版面配置區 2">
            <a:extLst>
              <a:ext uri="{FF2B5EF4-FFF2-40B4-BE49-F238E27FC236}">
                <a16:creationId xmlns:a16="http://schemas.microsoft.com/office/drawing/2014/main" id="{66FDB20C-D9EE-3930-8CFE-1FA8374C6AAE}"/>
              </a:ext>
            </a:extLst>
          </p:cNvPr>
          <p:cNvSpPr>
            <a:spLocks noGrp="1"/>
          </p:cNvSpPr>
          <p:nvPr>
            <p:ph idx="1"/>
          </p:nvPr>
        </p:nvSpPr>
        <p:spPr>
          <a:xfrm>
            <a:off x="838200" y="1690688"/>
            <a:ext cx="10515600" cy="1937078"/>
          </a:xfrm>
        </p:spPr>
        <p:txBody>
          <a:bodyPr>
            <a:normAutofit/>
          </a:bodyPr>
          <a:lstStyle/>
          <a:p>
            <a:pPr marL="514350" indent="-514350">
              <a:buFont typeface="+mj-lt"/>
              <a:buAutoNum type="arabicPeriod"/>
            </a:pPr>
            <a:r>
              <a:rPr kumimoji="1" lang="zh-TW" altLang="en-US" sz="2400" dirty="0"/>
              <a:t>用公鑰當</a:t>
            </a:r>
            <a:r>
              <a:rPr kumimoji="1" lang="en-US" altLang="zh-TW" sz="2400" dirty="0"/>
              <a:t> ID , </a:t>
            </a:r>
            <a:r>
              <a:rPr kumimoji="1" lang="zh-TW" altLang="en-US" sz="2400" dirty="0"/>
              <a:t>只要是隨機生成</a:t>
            </a:r>
            <a:r>
              <a:rPr kumimoji="1" lang="en-US" altLang="zh-TW" sz="2400" dirty="0"/>
              <a:t>, </a:t>
            </a:r>
            <a:r>
              <a:rPr kumimoji="1" lang="zh-TW" altLang="en-US" sz="2400" dirty="0"/>
              <a:t>理論上私鑰不會被猜出來</a:t>
            </a:r>
            <a:r>
              <a:rPr kumimoji="1" lang="en-US" altLang="zh-TW" sz="2400" dirty="0"/>
              <a:t>, </a:t>
            </a:r>
            <a:r>
              <a:rPr kumimoji="1" lang="zh-TW" altLang="en-US" sz="2400" dirty="0"/>
              <a:t>就符合</a:t>
            </a:r>
            <a:endParaRPr kumimoji="1" lang="en-US" altLang="zh-TW" sz="2400" dirty="0"/>
          </a:p>
          <a:p>
            <a:pPr marL="514350" indent="-514350">
              <a:buFont typeface="+mj-lt"/>
              <a:buAutoNum type="arabicPeriod"/>
            </a:pPr>
            <a:r>
              <a:rPr kumimoji="1" lang="zh-TW" altLang="en-US" sz="2400" dirty="0"/>
              <a:t>把密碼的</a:t>
            </a:r>
            <a:r>
              <a:rPr kumimoji="1" lang="en-US" altLang="zh-TW" sz="2400" dirty="0"/>
              <a:t> Hash </a:t>
            </a:r>
            <a:r>
              <a:rPr kumimoji="1" lang="zh-TW" altLang="en-US" sz="2400" dirty="0"/>
              <a:t>當 </a:t>
            </a:r>
            <a:r>
              <a:rPr kumimoji="1" lang="en-US" altLang="zh-TW" sz="2400" dirty="0"/>
              <a:t>ID, </a:t>
            </a:r>
            <a:r>
              <a:rPr kumimoji="1" lang="zh-TW" altLang="en-US" sz="2400" dirty="0"/>
              <a:t>使用零知識證明，證明擁有</a:t>
            </a:r>
            <a:r>
              <a:rPr kumimoji="1" lang="en-US" altLang="zh-TW" sz="2400" dirty="0"/>
              <a:t> hash </a:t>
            </a:r>
            <a:r>
              <a:rPr kumimoji="1" lang="zh-TW" altLang="en-US" sz="2400" dirty="0"/>
              <a:t>的</a:t>
            </a:r>
            <a:r>
              <a:rPr kumimoji="1" lang="en-US" altLang="zh-TW" sz="2400" dirty="0"/>
              <a:t> pre-image</a:t>
            </a:r>
          </a:p>
          <a:p>
            <a:pPr marL="514350" indent="-514350">
              <a:buFont typeface="+mj-lt"/>
              <a:buAutoNum type="arabicPeriod"/>
            </a:pPr>
            <a:r>
              <a:rPr kumimoji="1" lang="zh-TW" altLang="en-US" sz="2400" dirty="0"/>
              <a:t>可以用被自訂密碼產生的</a:t>
            </a:r>
            <a:r>
              <a:rPr kumimoji="1" lang="en-US" altLang="zh-TW" sz="2400" dirty="0"/>
              <a:t> </a:t>
            </a:r>
            <a:r>
              <a:rPr kumimoji="1" lang="en-US" altLang="zh-TW" sz="2400" dirty="0" err="1"/>
              <a:t>uuid</a:t>
            </a:r>
            <a:r>
              <a:rPr kumimoji="1" lang="en-US" altLang="zh-TW" sz="2400" dirty="0"/>
              <a:t> (</a:t>
            </a:r>
            <a:r>
              <a:rPr kumimoji="1" lang="zh-TW" altLang="en-US" sz="2400" dirty="0"/>
              <a:t>概念相當於</a:t>
            </a:r>
            <a:r>
              <a:rPr kumimoji="1" lang="en-US" altLang="zh-TW" sz="2400" dirty="0"/>
              <a:t>hash)</a:t>
            </a:r>
            <a:r>
              <a:rPr kumimoji="1" lang="zh-TW" altLang="en-US" sz="2400" dirty="0"/>
              <a:t>，使用零知識證明，證明擁有</a:t>
            </a:r>
            <a:r>
              <a:rPr kumimoji="1" lang="en-US" altLang="zh-TW" sz="2400" dirty="0"/>
              <a:t> </a:t>
            </a:r>
            <a:r>
              <a:rPr kumimoji="1" lang="en-US" altLang="zh-TW" sz="2400" dirty="0" err="1"/>
              <a:t>uuid</a:t>
            </a:r>
            <a:r>
              <a:rPr kumimoji="1" lang="en-US" altLang="zh-TW" sz="2400" dirty="0"/>
              <a:t> </a:t>
            </a:r>
            <a:r>
              <a:rPr kumimoji="1" lang="zh-TW" altLang="en-US" sz="2400" dirty="0"/>
              <a:t>的</a:t>
            </a:r>
            <a:r>
              <a:rPr kumimoji="1" lang="en-US" altLang="zh-TW" sz="2400" dirty="0"/>
              <a:t> pre-image</a:t>
            </a:r>
          </a:p>
        </p:txBody>
      </p:sp>
      <p:graphicFrame>
        <p:nvGraphicFramePr>
          <p:cNvPr id="4" name="表格 3">
            <a:extLst>
              <a:ext uri="{FF2B5EF4-FFF2-40B4-BE49-F238E27FC236}">
                <a16:creationId xmlns:a16="http://schemas.microsoft.com/office/drawing/2014/main" id="{707CB11A-7231-B1B6-B2CE-F7F3DDA8629F}"/>
              </a:ext>
            </a:extLst>
          </p:cNvPr>
          <p:cNvGraphicFramePr>
            <a:graphicFrameLocks noGrp="1"/>
          </p:cNvGraphicFramePr>
          <p:nvPr>
            <p:extLst>
              <p:ext uri="{D42A27DB-BD31-4B8C-83A1-F6EECF244321}">
                <p14:modId xmlns:p14="http://schemas.microsoft.com/office/powerpoint/2010/main" val="2868950795"/>
              </p:ext>
            </p:extLst>
          </p:nvPr>
        </p:nvGraphicFramePr>
        <p:xfrm>
          <a:off x="3032573" y="3382056"/>
          <a:ext cx="6126854" cy="1010920"/>
        </p:xfrm>
        <a:graphic>
          <a:graphicData uri="http://schemas.openxmlformats.org/drawingml/2006/table">
            <a:tbl>
              <a:tblPr firstRow="1" bandRow="1">
                <a:tableStyleId>{5C22544A-7EE6-4342-B048-85BDC9FD1C3A}</a:tableStyleId>
              </a:tblPr>
              <a:tblGrid>
                <a:gridCol w="3520289">
                  <a:extLst>
                    <a:ext uri="{9D8B030D-6E8A-4147-A177-3AD203B41FA5}">
                      <a16:colId xmlns:a16="http://schemas.microsoft.com/office/drawing/2014/main" val="1656300732"/>
                    </a:ext>
                  </a:extLst>
                </a:gridCol>
                <a:gridCol w="2606565">
                  <a:extLst>
                    <a:ext uri="{9D8B030D-6E8A-4147-A177-3AD203B41FA5}">
                      <a16:colId xmlns:a16="http://schemas.microsoft.com/office/drawing/2014/main" val="805560109"/>
                    </a:ext>
                  </a:extLst>
                </a:gridCol>
              </a:tblGrid>
              <a:tr h="370840">
                <a:tc>
                  <a:txBody>
                    <a:bodyPr/>
                    <a:lstStyle/>
                    <a:p>
                      <a:pPr algn="ctr"/>
                      <a:r>
                        <a:rPr lang="en-US" altLang="zh-TW" dirty="0"/>
                        <a:t>Client</a:t>
                      </a:r>
                      <a:endParaRPr lang="zh-TW" altLang="en-US" dirty="0"/>
                    </a:p>
                  </a:txBody>
                  <a:tcPr/>
                </a:tc>
                <a:tc>
                  <a:txBody>
                    <a:bodyPr/>
                    <a:lstStyle/>
                    <a:p>
                      <a:pPr algn="ctr"/>
                      <a:r>
                        <a:rPr lang="en-US" altLang="zh-TW" dirty="0"/>
                        <a:t>Server</a:t>
                      </a:r>
                      <a:endParaRPr lang="zh-TW" altLang="en-US" dirty="0"/>
                    </a:p>
                  </a:txBody>
                  <a:tcPr/>
                </a:tc>
                <a:extLst>
                  <a:ext uri="{0D108BD9-81ED-4DB2-BD59-A6C34878D82A}">
                    <a16:rowId xmlns:a16="http://schemas.microsoft.com/office/drawing/2014/main" val="3355443730"/>
                  </a:ext>
                </a:extLst>
              </a:tr>
              <a:tr h="370840">
                <a:tc>
                  <a:txBody>
                    <a:bodyPr/>
                    <a:lstStyle/>
                    <a:p>
                      <a:r>
                        <a:rPr lang="zh-TW" altLang="en-US" dirty="0"/>
                        <a:t>隨機生成</a:t>
                      </a:r>
                      <a:r>
                        <a:rPr lang="en-US" altLang="zh-TW" dirty="0"/>
                        <a:t> </a:t>
                      </a:r>
                      <a:r>
                        <a:rPr lang="en-US" altLang="zh-TW" dirty="0" err="1"/>
                        <a:t>publicKey</a:t>
                      </a:r>
                      <a:r>
                        <a:rPr lang="en-US" altLang="zh-TW" dirty="0"/>
                        <a:t> + </a:t>
                      </a:r>
                      <a:r>
                        <a:rPr lang="en-US" altLang="zh-TW" dirty="0" err="1"/>
                        <a:t>privateKey</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PublicKey</a:t>
                      </a:r>
                      <a:r>
                        <a:rPr lang="zh-TW" altLang="en-US" dirty="0"/>
                        <a:t> </a:t>
                      </a:r>
                      <a:r>
                        <a:rPr lang="en-US" altLang="zh-TW" dirty="0"/>
                        <a:t>(client</a:t>
                      </a:r>
                      <a:r>
                        <a:rPr lang="zh-TW" altLang="en-US" dirty="0"/>
                        <a:t>傳的</a:t>
                      </a:r>
                      <a:r>
                        <a:rPr lang="en-US" altLang="zh-TW" dirty="0"/>
                        <a:t>)</a:t>
                      </a:r>
                      <a:endParaRPr lang="zh-TW" altLang="en-US" dirty="0"/>
                    </a:p>
                    <a:p>
                      <a:endParaRPr lang="zh-TW" altLang="en-US" dirty="0"/>
                    </a:p>
                  </a:txBody>
                  <a:tcPr/>
                </a:tc>
                <a:extLst>
                  <a:ext uri="{0D108BD9-81ED-4DB2-BD59-A6C34878D82A}">
                    <a16:rowId xmlns:a16="http://schemas.microsoft.com/office/drawing/2014/main" val="608560936"/>
                  </a:ext>
                </a:extLst>
              </a:tr>
            </a:tbl>
          </a:graphicData>
        </a:graphic>
      </p:graphicFrame>
      <p:sp>
        <p:nvSpPr>
          <p:cNvPr id="6" name="文字方塊 5">
            <a:extLst>
              <a:ext uri="{FF2B5EF4-FFF2-40B4-BE49-F238E27FC236}">
                <a16:creationId xmlns:a16="http://schemas.microsoft.com/office/drawing/2014/main" id="{19CDCB25-1F28-62C9-ADE1-B1B84771D6A2}"/>
              </a:ext>
            </a:extLst>
          </p:cNvPr>
          <p:cNvSpPr txBox="1"/>
          <p:nvPr/>
        </p:nvSpPr>
        <p:spPr>
          <a:xfrm>
            <a:off x="2275489" y="5091600"/>
            <a:ext cx="7641021" cy="646331"/>
          </a:xfrm>
          <a:prstGeom prst="rect">
            <a:avLst/>
          </a:prstGeom>
          <a:noFill/>
        </p:spPr>
        <p:txBody>
          <a:bodyPr wrap="square">
            <a:spAutoFit/>
          </a:bodyPr>
          <a:lstStyle/>
          <a:p>
            <a:pPr lvl="1"/>
            <a:r>
              <a:rPr lang="en-US" altLang="zh-TW" dirty="0"/>
              <a:t>Client</a:t>
            </a:r>
            <a:r>
              <a:rPr kumimoji="1" lang="zh-TW" altLang="en-US" dirty="0"/>
              <a:t>簽名流程</a:t>
            </a:r>
            <a:r>
              <a:rPr kumimoji="1" lang="en-US" altLang="zh-TW" sz="1800" dirty="0"/>
              <a:t>: signature=</a:t>
            </a:r>
            <a:r>
              <a:rPr kumimoji="1" lang="en-US" altLang="zh-TW" sz="1800" dirty="0" err="1"/>
              <a:t>PrivateKey</a:t>
            </a:r>
            <a:r>
              <a:rPr kumimoji="1" lang="en-US" altLang="zh-TW" sz="1800" dirty="0"/>
              <a:t>(Hash(</a:t>
            </a:r>
            <a:r>
              <a:rPr lang="en-US" altLang="zh-TW" dirty="0" err="1"/>
              <a:t>publicKey</a:t>
            </a:r>
            <a:r>
              <a:rPr lang="en-US" altLang="zh-TW" dirty="0"/>
              <a:t> </a:t>
            </a:r>
            <a:r>
              <a:rPr kumimoji="1" lang="en-US" altLang="zh-TW" sz="1800" dirty="0"/>
              <a:t>+ timestamp))</a:t>
            </a:r>
          </a:p>
          <a:p>
            <a:pPr lvl="1"/>
            <a:r>
              <a:rPr lang="en-US" altLang="zh-TW" dirty="0"/>
              <a:t>Server</a:t>
            </a:r>
            <a:r>
              <a:rPr lang="zh-TW" altLang="en-US" dirty="0"/>
              <a:t>驗證簽章流程</a:t>
            </a:r>
            <a:r>
              <a:rPr kumimoji="1" lang="en-US" altLang="zh-TW" sz="1800" dirty="0"/>
              <a:t>: </a:t>
            </a:r>
            <a:r>
              <a:rPr kumimoji="1" lang="en-US" altLang="zh-TW" sz="1800" dirty="0" err="1"/>
              <a:t>PublicKey</a:t>
            </a:r>
            <a:r>
              <a:rPr kumimoji="1" lang="en-US" altLang="zh-TW" sz="1800" dirty="0"/>
              <a:t>(signature) = Hash(</a:t>
            </a:r>
            <a:r>
              <a:rPr lang="en-US" altLang="zh-TW" dirty="0" err="1"/>
              <a:t>publicKey</a:t>
            </a:r>
            <a:r>
              <a:rPr lang="en-US" altLang="zh-TW" dirty="0"/>
              <a:t> </a:t>
            </a:r>
            <a:r>
              <a:rPr kumimoji="1" lang="en-US" altLang="zh-TW" sz="1800" dirty="0"/>
              <a:t>+ timestamp)</a:t>
            </a:r>
          </a:p>
        </p:txBody>
      </p:sp>
      <p:sp>
        <p:nvSpPr>
          <p:cNvPr id="7" name="向右箭號 6">
            <a:extLst>
              <a:ext uri="{FF2B5EF4-FFF2-40B4-BE49-F238E27FC236}">
                <a16:creationId xmlns:a16="http://schemas.microsoft.com/office/drawing/2014/main" id="{651CE264-09C3-EC37-2C00-04ED86C45CE6}"/>
              </a:ext>
            </a:extLst>
          </p:cNvPr>
          <p:cNvSpPr/>
          <p:nvPr/>
        </p:nvSpPr>
        <p:spPr>
          <a:xfrm>
            <a:off x="3647090" y="4474206"/>
            <a:ext cx="5321031" cy="536164"/>
          </a:xfrm>
          <a:prstGeom prst="rightArrow">
            <a:avLst>
              <a:gd name="adj1" fmla="val 10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用戶登入</a:t>
            </a:r>
            <a:r>
              <a:rPr kumimoji="1" lang="en-US" altLang="zh-TW" dirty="0"/>
              <a:t>: </a:t>
            </a:r>
            <a:r>
              <a:rPr kumimoji="1" lang="zh-TW" altLang="en-US" dirty="0"/>
              <a:t>傳出 </a:t>
            </a:r>
            <a:r>
              <a:rPr lang="en-US" altLang="zh-TW" dirty="0" err="1"/>
              <a:t>publicKey</a:t>
            </a:r>
            <a:r>
              <a:rPr kumimoji="1" lang="zh-TW" altLang="en-US" dirty="0"/>
              <a:t> </a:t>
            </a:r>
            <a:r>
              <a:rPr kumimoji="1" lang="en-US" altLang="zh-TW" dirty="0"/>
              <a:t>+ timestamp + </a:t>
            </a:r>
            <a:r>
              <a:rPr kumimoji="1" lang="en-US" altLang="zh-TW" sz="1800" dirty="0"/>
              <a:t>signature</a:t>
            </a:r>
            <a:endParaRPr kumimoji="1" lang="zh-TW" altLang="en-US" dirty="0"/>
          </a:p>
        </p:txBody>
      </p:sp>
      <p:sp>
        <p:nvSpPr>
          <p:cNvPr id="8" name="文字方塊 7">
            <a:extLst>
              <a:ext uri="{FF2B5EF4-FFF2-40B4-BE49-F238E27FC236}">
                <a16:creationId xmlns:a16="http://schemas.microsoft.com/office/drawing/2014/main" id="{73ECF423-5DF2-AE97-E488-9E5B7D23DEAE}"/>
              </a:ext>
            </a:extLst>
          </p:cNvPr>
          <p:cNvSpPr txBox="1"/>
          <p:nvPr/>
        </p:nvSpPr>
        <p:spPr>
          <a:xfrm>
            <a:off x="1776059" y="5815591"/>
            <a:ext cx="9063091" cy="923330"/>
          </a:xfrm>
          <a:prstGeom prst="rect">
            <a:avLst/>
          </a:prstGeom>
          <a:noFill/>
        </p:spPr>
        <p:txBody>
          <a:bodyPr wrap="square" rtlCol="0">
            <a:spAutoFit/>
          </a:bodyPr>
          <a:lstStyle/>
          <a:p>
            <a:r>
              <a:rPr kumimoji="1" lang="zh-TW" altLang="en-US" dirty="0">
                <a:solidFill>
                  <a:srgbClr val="FF0000"/>
                </a:solidFill>
              </a:rPr>
              <a:t>我證明了，只要能持續產生單次證明，就可以有效完成</a:t>
            </a:r>
            <a:r>
              <a:rPr kumimoji="1" lang="en-US" altLang="zh-TW" dirty="0">
                <a:solidFill>
                  <a:srgbClr val="FF0000"/>
                </a:solidFill>
              </a:rPr>
              <a:t>AID</a:t>
            </a:r>
            <a:r>
              <a:rPr kumimoji="1" lang="zh-TW" altLang="en-US" dirty="0">
                <a:solidFill>
                  <a:srgbClr val="FF0000"/>
                </a:solidFill>
              </a:rPr>
              <a:t>的</a:t>
            </a:r>
            <a:r>
              <a:rPr lang="zh-TW" altLang="en-US" dirty="0">
                <a:solidFill>
                  <a:srgbClr val="FF0000"/>
                </a:solidFill>
              </a:rPr>
              <a:t>認證。學長方案需要</a:t>
            </a:r>
            <a:r>
              <a:rPr lang="en-US" altLang="zh-TW" dirty="0">
                <a:solidFill>
                  <a:srgbClr val="FF0000"/>
                </a:solidFill>
              </a:rPr>
              <a:t> AID Server </a:t>
            </a:r>
            <a:r>
              <a:rPr lang="zh-TW" altLang="en-US" dirty="0">
                <a:solidFill>
                  <a:srgbClr val="FF0000"/>
                </a:solidFill>
              </a:rPr>
              <a:t>是因為 </a:t>
            </a:r>
            <a:r>
              <a:rPr lang="en-US" altLang="zh-TW" dirty="0">
                <a:solidFill>
                  <a:srgbClr val="FF0000"/>
                </a:solidFill>
              </a:rPr>
              <a:t>UUID </a:t>
            </a:r>
            <a:r>
              <a:rPr lang="zh-TW" altLang="en-US" dirty="0">
                <a:solidFill>
                  <a:srgbClr val="FF0000"/>
                </a:solidFill>
              </a:rPr>
              <a:t>本身不可以識別，他需要建立可識別的</a:t>
            </a:r>
            <a:r>
              <a:rPr lang="en-US" altLang="zh-TW" dirty="0">
                <a:solidFill>
                  <a:srgbClr val="FF0000"/>
                </a:solidFill>
              </a:rPr>
              <a:t> token </a:t>
            </a:r>
            <a:r>
              <a:rPr lang="zh-TW" altLang="en-US" dirty="0">
                <a:solidFill>
                  <a:srgbClr val="FF0000"/>
                </a:solidFill>
              </a:rPr>
              <a:t>與 </a:t>
            </a:r>
            <a:r>
              <a:rPr lang="en-US" altLang="zh-TW" dirty="0">
                <a:solidFill>
                  <a:srgbClr val="FF0000"/>
                </a:solidFill>
              </a:rPr>
              <a:t>UUID </a:t>
            </a:r>
            <a:r>
              <a:rPr lang="zh-TW" altLang="en-US" dirty="0">
                <a:solidFill>
                  <a:srgbClr val="FF0000"/>
                </a:solidFill>
              </a:rPr>
              <a:t>的關聯，直接用可識別的公鑰當</a:t>
            </a:r>
            <a:r>
              <a:rPr lang="en-US" altLang="zh-TW" dirty="0">
                <a:solidFill>
                  <a:srgbClr val="FF0000"/>
                </a:solidFill>
              </a:rPr>
              <a:t> ID </a:t>
            </a:r>
            <a:r>
              <a:rPr lang="zh-TW" altLang="en-US" dirty="0">
                <a:solidFill>
                  <a:srgbClr val="FF0000"/>
                </a:solidFill>
              </a:rPr>
              <a:t>就不需要</a:t>
            </a:r>
            <a:r>
              <a:rPr lang="en-US" altLang="zh-TW" dirty="0">
                <a:solidFill>
                  <a:srgbClr val="FF0000"/>
                </a:solidFill>
              </a:rPr>
              <a:t> AID Server</a:t>
            </a:r>
            <a:r>
              <a:rPr lang="zh-TW" altLang="en-US" dirty="0">
                <a:solidFill>
                  <a:srgbClr val="FF0000"/>
                </a:solidFill>
              </a:rPr>
              <a:t> 了，而且在數學上公鑰重複的機率非常低</a:t>
            </a:r>
            <a:endParaRPr kumimoji="1" lang="zh-TW" altLang="en-US" dirty="0">
              <a:solidFill>
                <a:srgbClr val="FF0000"/>
              </a:solidFill>
            </a:endParaRPr>
          </a:p>
        </p:txBody>
      </p:sp>
    </p:spTree>
    <p:extLst>
      <p:ext uri="{BB962C8B-B14F-4D97-AF65-F5344CB8AC3E}">
        <p14:creationId xmlns:p14="http://schemas.microsoft.com/office/powerpoint/2010/main" val="412957695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1304</Words>
  <Application>Microsoft Macintosh PowerPoint</Application>
  <PresentationFormat>寬螢幕</PresentationFormat>
  <Paragraphs>101</Paragraphs>
  <Slides>11</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11</vt:i4>
      </vt:variant>
    </vt:vector>
  </HeadingPairs>
  <TitlesOfParts>
    <vt:vector size="15" baseType="lpstr">
      <vt:lpstr>Arial</vt:lpstr>
      <vt:lpstr>Calibri</vt:lpstr>
      <vt:lpstr>Calibri Light</vt:lpstr>
      <vt:lpstr>Office 佈景主題</vt:lpstr>
      <vt:lpstr>最小可認證</vt:lpstr>
      <vt:lpstr>自主式社群網路身份的設計與實作 (Yuxuan Lin)</vt:lpstr>
      <vt:lpstr>區塊鏈的一般化自主憑證之設計與實作(Tze Nan Wu)</vt:lpstr>
      <vt:lpstr>區塊鏈的一般化自主憑證之設計與實作(Tze Nan Wu)</vt:lpstr>
      <vt:lpstr>My AID</vt:lpstr>
      <vt:lpstr>按最簡流程數學證明1(失敗)</vt:lpstr>
      <vt:lpstr>按最簡流程數學證明2(失敗)</vt:lpstr>
      <vt:lpstr>按最簡流程數學證明3(成功)</vt:lpstr>
      <vt:lpstr>部分最小案例</vt:lpstr>
      <vt:lpstr>我想補充為何我覺得學長的設計有問題</vt:lpstr>
      <vt:lpstr>添加功能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User</dc:creator>
  <cp:lastModifiedBy>Microsoft Office User</cp:lastModifiedBy>
  <cp:revision>32</cp:revision>
  <dcterms:created xsi:type="dcterms:W3CDTF">2024-07-27T02:22:09Z</dcterms:created>
  <dcterms:modified xsi:type="dcterms:W3CDTF">2024-07-30T19:33:04Z</dcterms:modified>
</cp:coreProperties>
</file>