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94744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522D-C5E6-4E44-BE66-0E5882BB2076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D0E33-2AA3-2145-B1B5-3A8EA3A690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29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D0E33-2AA3-2145-B1B5-3A8EA3A6905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96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F1BFF-DDE1-4FDE-24D5-B132EB96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5E078F-6C8A-C9A3-C5E7-3FCE9B3A1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A6089-C5CD-E5B7-F27F-515DE02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6E399-3787-3E57-F196-BF2CCAB5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B97B3-F18B-64EF-C8A5-4EC662F0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DC1D4-CBEB-71D3-35D2-71675487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BD9342-0850-D201-BCC4-5621472A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17D13-0D3F-81EE-9A46-2375FCAA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107A1-D220-B553-49CF-E3B07586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FF67A-B5E8-9E90-6FE0-FC764683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6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E5466-F37F-0E01-641E-010901FE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243D4F-90DC-249D-7C95-4078A8E1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70F7E2-9EC0-F389-39F0-632D270E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2454-88F8-836A-D9FF-D8A403DA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B92AC-26EF-3DAE-5FF9-A71A6DA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13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007DE-AA63-67CA-ED8A-DF852A5B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BEBB7-7837-DB67-411B-5232BC01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F02C67-5043-6CA4-D235-1501F97A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280A06-D969-85E2-3466-2FFFB601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FEFA4-9B00-B682-A563-C25F0100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0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7338-9192-CD9E-E28A-5AEF9EA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CA051-D5BE-950E-E7BF-245F99D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338BA-3AE9-B138-45BB-0134B701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E273A-D9FD-411A-E875-F01111A1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07DB4-6F65-31E1-96D2-57EE3624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69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3E49C-17D4-656F-A076-C0A5565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3A482-E048-DB50-E682-74063BA0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7CEC84-74DC-E6CD-CB4D-38094C30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8A5F95-E52B-8FCA-2197-B3613E04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23BF1E-AE3B-020F-3D92-AF248103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3758B-23D5-D138-D322-D383509C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2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17717-3CE7-7606-8D9F-88BC6F4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E45F0B-322A-E5BB-E9ED-A961981C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52FCBD-BF04-969E-643D-2C8905F6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94D480-DF18-BE0F-DA2B-5CD9C47D8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C8D5A0-CAD7-DD8B-230A-3287AF1FC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3CF7BD-1D0D-41CE-5ED7-18B862C9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CA4EDD-72D9-B828-2900-510725D4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8990B5-C876-457B-C000-685EF4F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7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49C74-3636-19CD-BE97-9A997C1B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CECFA5-5D1F-5C90-951E-A5E84DA7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8442AD-DC32-0986-FCDA-295F2F87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424C5B-5763-8147-54E5-9E28A690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8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D8BADF-7375-F735-E7CE-24CAFB8A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C74E6F-9AF4-6799-9940-8D068B74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E91EB-6388-A6F6-ED1B-B9EDDD8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06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59B37-2AA1-869D-7A65-0DC76A6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47074-2400-30C8-B54A-27328C14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8CB003-222D-78B5-6207-870DE18F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408946-2A84-0117-D222-9B64323A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21B1E5-339C-D2F2-08FE-A8B83607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05EDC-12A3-AEE4-EBF5-EE7400A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06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322A7-CC23-704A-EA58-4E1C23D3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CCD2FC-9AA6-EE00-847F-4E004185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815E1D-2063-CCB3-2BD6-205EABE5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5C011C-30AE-A468-25FD-406988AA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B4876B-C3C3-2EC4-FEA7-965E60F3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76B2D-BA7B-6CD8-2EDC-6D644516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36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2A75E2-14E5-15C0-AA31-44388046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7E89D-B477-3CD2-6BFB-C374FCAB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C4B6-DDEF-23F1-DE34-1181B2512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170D-B16B-134B-B956-DC4738423474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ABFD6-A046-D9F7-6E54-88835BF2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16787-DF42-9F60-6885-B03DD367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48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CA10-AE37-3375-3711-10F9602E8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 </a:t>
            </a:r>
            <a:r>
              <a:rPr kumimoji="1" lang="zh-TW" altLang="en-US" dirty="0"/>
              <a:t>的憑證方案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9323F-8AF3-AA04-6F9C-2B67FCFC5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自主憑證</a:t>
            </a:r>
            <a:r>
              <a:rPr kumimoji="1" lang="en-US" altLang="zh-TW" sz="3600" dirty="0"/>
              <a:t> vs </a:t>
            </a:r>
            <a:r>
              <a:rPr kumimoji="1" lang="en-US" altLang="zh-TW" sz="3600" dirty="0" err="1"/>
              <a:t>Pki</a:t>
            </a:r>
            <a:r>
              <a:rPr kumimoji="1" lang="en-US" altLang="zh-TW" sz="3600" dirty="0"/>
              <a:t> </a:t>
            </a:r>
            <a:r>
              <a:rPr kumimoji="1" lang="zh-TW" altLang="en-US" sz="3600" dirty="0"/>
              <a:t>憑證方案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1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2AD9A-DA0C-31E1-695C-B3508E45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運維成本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D1309-71F8-04BF-9A0C-CB9FB21F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33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C12EA-901F-E8E3-2222-2BE3D65F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自主憑證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DD7A20-709C-FB28-6027-83686D31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2" y="1617960"/>
            <a:ext cx="9490535" cy="48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8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9F876-107B-5F8E-BC7A-EE1EDF9E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Pki</a:t>
            </a:r>
            <a:r>
              <a:rPr kumimoji="1" lang="en-US" altLang="zh-TW" dirty="0"/>
              <a:t> </a:t>
            </a:r>
            <a:r>
              <a:rPr kumimoji="1" lang="zh-TW" altLang="en-US" dirty="0"/>
              <a:t>架構</a:t>
            </a:r>
            <a:r>
              <a:rPr kumimoji="1" lang="en-US" altLang="zh-TW" dirty="0"/>
              <a:t>, </a:t>
            </a:r>
            <a:r>
              <a:rPr kumimoji="1" lang="zh-TW" altLang="en-US" dirty="0"/>
              <a:t>以</a:t>
            </a:r>
            <a:r>
              <a:rPr kumimoji="1" lang="en-US" altLang="zh-TW" dirty="0"/>
              <a:t>SSL</a:t>
            </a:r>
            <a:r>
              <a:rPr kumimoji="1" lang="zh-TW" altLang="en-US" dirty="0"/>
              <a:t>憑證為例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6FECD7-099F-955E-475D-69D3AFDD9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77" y="1690688"/>
            <a:ext cx="849164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8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3EA6F-427D-C018-B9FB-7667FF3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Pki</a:t>
            </a:r>
            <a:r>
              <a:rPr kumimoji="1" lang="en-US" altLang="zh-TW" dirty="0"/>
              <a:t> </a:t>
            </a:r>
            <a:r>
              <a:rPr kumimoji="1" lang="zh-TW" altLang="en-US" dirty="0"/>
              <a:t>達成</a:t>
            </a:r>
            <a:r>
              <a:rPr kumimoji="1" lang="en-US" altLang="zh-TW" dirty="0"/>
              <a:t>AID</a:t>
            </a:r>
            <a:r>
              <a:rPr kumimoji="1" lang="zh-TW" altLang="en-US" dirty="0"/>
              <a:t>憑證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08B81A-F4AF-49EE-E98E-084B527F2FA1}"/>
              </a:ext>
            </a:extLst>
          </p:cNvPr>
          <p:cNvSpPr/>
          <p:nvPr/>
        </p:nvSpPr>
        <p:spPr>
          <a:xfrm>
            <a:off x="1318161" y="3871355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Wallet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B61EB0-22DD-5F9C-25E2-495D6F561F10}"/>
              </a:ext>
            </a:extLst>
          </p:cNvPr>
          <p:cNvSpPr/>
          <p:nvPr/>
        </p:nvSpPr>
        <p:spPr>
          <a:xfrm>
            <a:off x="4938156" y="1880693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 </a:t>
            </a:r>
            <a:r>
              <a:rPr kumimoji="1" lang="zh-TW" altLang="en-US" dirty="0"/>
              <a:t>機構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79A5B3-4E31-CCFB-41C1-5CB284271DAA}"/>
              </a:ext>
            </a:extLst>
          </p:cNvPr>
          <p:cNvSpPr/>
          <p:nvPr/>
        </p:nvSpPr>
        <p:spPr>
          <a:xfrm>
            <a:off x="8690759" y="3871355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Service</a:t>
            </a:r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AB43C504-68D9-EDF2-3675-429639E69D82}"/>
              </a:ext>
            </a:extLst>
          </p:cNvPr>
          <p:cNvCxnSpPr>
            <a:cxnSpLocks/>
          </p:cNvCxnSpPr>
          <p:nvPr/>
        </p:nvCxnSpPr>
        <p:spPr>
          <a:xfrm flipV="1">
            <a:off x="2934544" y="2770094"/>
            <a:ext cx="1812268" cy="99144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323464-512E-D0EB-A3F6-8C67CEEA5939}"/>
              </a:ext>
            </a:extLst>
          </p:cNvPr>
          <p:cNvSpPr txBox="1"/>
          <p:nvPr/>
        </p:nvSpPr>
        <p:spPr>
          <a:xfrm>
            <a:off x="1753772" y="2717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1.</a:t>
            </a:r>
            <a:r>
              <a:rPr kumimoji="1" lang="zh-TW" altLang="en-US" dirty="0"/>
              <a:t> 上傳</a:t>
            </a:r>
            <a:r>
              <a:rPr kumimoji="1" lang="en-US" altLang="zh-TW" dirty="0"/>
              <a:t>AID</a:t>
            </a:r>
            <a:r>
              <a:rPr kumimoji="1" lang="zh-TW" altLang="en-US" dirty="0"/>
              <a:t>並要求簽章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607C2AF-6000-5AB1-202F-6BDC2C9A02EE}"/>
              </a:ext>
            </a:extLst>
          </p:cNvPr>
          <p:cNvCxnSpPr>
            <a:cxnSpLocks/>
          </p:cNvCxnSpPr>
          <p:nvPr/>
        </p:nvCxnSpPr>
        <p:spPr>
          <a:xfrm>
            <a:off x="2934544" y="4364906"/>
            <a:ext cx="5590891" cy="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1B4CF0-F37A-3324-DB76-16D72DB93CC5}"/>
              </a:ext>
            </a:extLst>
          </p:cNvPr>
          <p:cNvSpPr txBox="1"/>
          <p:nvPr/>
        </p:nvSpPr>
        <p:spPr>
          <a:xfrm>
            <a:off x="3734456" y="330356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2.</a:t>
            </a:r>
            <a:r>
              <a:rPr kumimoji="1" lang="zh-TW" altLang="en-US" dirty="0"/>
              <a:t> 回傳憑證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81D026-02BB-9CFB-0DA3-E889D79F08B9}"/>
              </a:ext>
            </a:extLst>
          </p:cNvPr>
          <p:cNvSpPr txBox="1"/>
          <p:nvPr/>
        </p:nvSpPr>
        <p:spPr>
          <a:xfrm>
            <a:off x="8969188" y="365125"/>
            <a:ext cx="3015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AID</a:t>
            </a:r>
            <a:r>
              <a:rPr kumimoji="1" lang="zh-TW" altLang="en-US" sz="2400" dirty="0"/>
              <a:t>憑證資料結構</a:t>
            </a:r>
            <a:endParaRPr kumimoji="1" lang="en-US" altLang="zh-TW" sz="2400" dirty="0"/>
          </a:p>
          <a:p>
            <a:r>
              <a:rPr kumimoji="1" lang="en-US" altLang="zh-TW" sz="2400" dirty="0"/>
              <a:t>- AID </a:t>
            </a:r>
            <a:r>
              <a:rPr kumimoji="1" lang="zh-TW" altLang="en-US" sz="2400" dirty="0"/>
              <a:t>原始內容</a:t>
            </a:r>
            <a:endParaRPr kumimoji="1" lang="en-US" altLang="zh-TW" sz="2400" dirty="0"/>
          </a:p>
          <a:p>
            <a:r>
              <a:rPr kumimoji="1" lang="en-US" altLang="zh-TW" sz="2400" dirty="0"/>
              <a:t>- AID </a:t>
            </a:r>
            <a:r>
              <a:rPr kumimoji="1" lang="zh-TW" altLang="en-US" sz="2400" dirty="0"/>
              <a:t>原始內容的簽章</a:t>
            </a:r>
            <a:endParaRPr kumimoji="1" lang="en-US" altLang="zh-TW" sz="2400" dirty="0"/>
          </a:p>
          <a:p>
            <a:r>
              <a:rPr kumimoji="1" lang="en-US" altLang="zh-TW" sz="2400" dirty="0"/>
              <a:t>- </a:t>
            </a:r>
            <a:r>
              <a:rPr kumimoji="1" lang="zh-TW" altLang="en-US" sz="2400" dirty="0"/>
              <a:t>對應</a:t>
            </a:r>
            <a:r>
              <a:rPr kumimoji="1" lang="en-US" altLang="zh-TW" sz="2400" dirty="0"/>
              <a:t>CA</a:t>
            </a:r>
            <a:r>
              <a:rPr kumimoji="1" lang="zh-TW" altLang="en-US" sz="2400" dirty="0"/>
              <a:t>機構資訊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5F654F-7700-D7C0-56BE-6B679871266C}"/>
              </a:ext>
            </a:extLst>
          </p:cNvPr>
          <p:cNvSpPr txBox="1"/>
          <p:nvPr/>
        </p:nvSpPr>
        <p:spPr>
          <a:xfrm>
            <a:off x="4810213" y="39462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3.</a:t>
            </a:r>
            <a:r>
              <a:rPr kumimoji="1" lang="zh-TW" altLang="en-US" dirty="0"/>
              <a:t> 傳入</a:t>
            </a:r>
            <a:r>
              <a:rPr kumimoji="1" lang="en-US" altLang="zh-TW" dirty="0"/>
              <a:t>AID</a:t>
            </a:r>
            <a:r>
              <a:rPr kumimoji="1" lang="zh-TW" altLang="en-US" dirty="0"/>
              <a:t>憑證</a:t>
            </a: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F34D457B-7CED-D8D1-AFED-79B9FFB621C9}"/>
              </a:ext>
            </a:extLst>
          </p:cNvPr>
          <p:cNvCxnSpPr>
            <a:cxnSpLocks/>
          </p:cNvCxnSpPr>
          <p:nvPr/>
        </p:nvCxnSpPr>
        <p:spPr>
          <a:xfrm>
            <a:off x="6542663" y="2369141"/>
            <a:ext cx="2854677" cy="139239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D31B15E-7E83-06C7-5B47-F13A383FDF6F}"/>
              </a:ext>
            </a:extLst>
          </p:cNvPr>
          <p:cNvSpPr txBox="1"/>
          <p:nvPr/>
        </p:nvSpPr>
        <p:spPr>
          <a:xfrm>
            <a:off x="7823904" y="2614144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4.</a:t>
            </a:r>
            <a:r>
              <a:rPr kumimoji="1" lang="zh-TW" altLang="en-US" dirty="0"/>
              <a:t> 下載對應公鑰確認合法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3177E9-A1A1-0668-74AF-228752C85DCD}"/>
              </a:ext>
            </a:extLst>
          </p:cNvPr>
          <p:cNvSpPr txBox="1"/>
          <p:nvPr/>
        </p:nvSpPr>
        <p:spPr>
          <a:xfrm>
            <a:off x="4810213" y="440417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5.</a:t>
            </a:r>
            <a:r>
              <a:rPr kumimoji="1" lang="zh-TW" altLang="en-US" dirty="0"/>
              <a:t> 按照</a:t>
            </a:r>
            <a:r>
              <a:rPr kumimoji="1" lang="en-US" altLang="zh-TW" dirty="0"/>
              <a:t>AID</a:t>
            </a:r>
            <a:r>
              <a:rPr kumimoji="1" lang="zh-TW" altLang="en-US" dirty="0"/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8198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CA10-AE37-3375-3711-10F9602E8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0586"/>
            <a:ext cx="9144000" cy="2387600"/>
          </a:xfrm>
        </p:spPr>
        <p:txBody>
          <a:bodyPr/>
          <a:lstStyle/>
          <a:p>
            <a:r>
              <a:rPr kumimoji="1" lang="en-US" altLang="zh-TW" dirty="0"/>
              <a:t>AID </a:t>
            </a:r>
            <a:r>
              <a:rPr kumimoji="1" lang="zh-TW" altLang="en-US" dirty="0"/>
              <a:t>的多角色方案</a:t>
            </a:r>
          </a:p>
        </p:txBody>
      </p:sp>
    </p:spTree>
    <p:extLst>
      <p:ext uri="{BB962C8B-B14F-4D97-AF65-F5344CB8AC3E}">
        <p14:creationId xmlns:p14="http://schemas.microsoft.com/office/powerpoint/2010/main" val="333640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41502-3B30-BEE6-F01D-350272F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AID </a:t>
            </a:r>
            <a:r>
              <a:rPr kumimoji="1" lang="zh-TW" altLang="en-US" dirty="0"/>
              <a:t>的資料結構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F08E6-8505-A22B-C307-3B6C71DB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4"/>
            <a:ext cx="10515600" cy="5015752"/>
          </a:xfrm>
        </p:spPr>
        <p:txBody>
          <a:bodyPr>
            <a:normAutofit/>
          </a:bodyPr>
          <a:lstStyle/>
          <a:p>
            <a:r>
              <a:rPr lang="zh-TW" altLang="en-US" dirty="0"/>
              <a:t>自主身分唯一編號</a:t>
            </a:r>
            <a:endParaRPr lang="en-US" altLang="zh-TW" dirty="0"/>
          </a:p>
          <a:p>
            <a:r>
              <a:rPr lang="zh-TW" altLang="en-US" dirty="0"/>
              <a:t>憑證操作私鑰</a:t>
            </a:r>
            <a:endParaRPr lang="en-US" altLang="zh-TW" dirty="0"/>
          </a:p>
          <a:p>
            <a:r>
              <a:rPr lang="zh-TW" altLang="en-US" dirty="0"/>
              <a:t>簡易識別方案</a:t>
            </a:r>
            <a:endParaRPr lang="en-US" altLang="zh-TW" dirty="0"/>
          </a:p>
          <a:p>
            <a:r>
              <a:rPr lang="zh-TW" altLang="en-US" dirty="0"/>
              <a:t>多因素驗證方案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個人資訊</a:t>
            </a:r>
            <a:r>
              <a:rPr lang="en-US" altLang="zh-TW" dirty="0">
                <a:solidFill>
                  <a:srgbClr val="FF0000"/>
                </a:solidFill>
              </a:rPr>
              <a:t> =&gt; </a:t>
            </a:r>
            <a:r>
              <a:rPr lang="zh-TW" altLang="en-US" dirty="0">
                <a:solidFill>
                  <a:srgbClr val="FF0000"/>
                </a:solidFill>
              </a:rPr>
              <a:t>不同的個資揭露就是不同角色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服務設定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861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3EA6F-427D-C018-B9FB-7667FF3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使用自主憑證達成</a:t>
            </a:r>
            <a:r>
              <a:rPr kumimoji="1" lang="en-US" altLang="zh-TW" dirty="0"/>
              <a:t>AID</a:t>
            </a:r>
            <a:r>
              <a:rPr kumimoji="1" lang="zh-TW" altLang="en-US" dirty="0"/>
              <a:t>多角色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B61EB0-22DD-5F9C-25E2-495D6F561F10}"/>
              </a:ext>
            </a:extLst>
          </p:cNvPr>
          <p:cNvSpPr/>
          <p:nvPr/>
        </p:nvSpPr>
        <p:spPr>
          <a:xfrm>
            <a:off x="4864000" y="2246370"/>
            <a:ext cx="1669047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自主簽章服務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79A5B3-4E31-CCFB-41C1-5CB284271DAA}"/>
              </a:ext>
            </a:extLst>
          </p:cNvPr>
          <p:cNvSpPr/>
          <p:nvPr/>
        </p:nvSpPr>
        <p:spPr>
          <a:xfrm>
            <a:off x="9511030" y="2810435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Service</a:t>
            </a:r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AB43C504-68D9-EDF2-3675-429639E69D82}"/>
              </a:ext>
            </a:extLst>
          </p:cNvPr>
          <p:cNvCxnSpPr>
            <a:cxnSpLocks/>
          </p:cNvCxnSpPr>
          <p:nvPr/>
        </p:nvCxnSpPr>
        <p:spPr>
          <a:xfrm flipV="1">
            <a:off x="2813520" y="3092824"/>
            <a:ext cx="1812268" cy="99144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323464-512E-D0EB-A3F6-8C67CEEA5939}"/>
              </a:ext>
            </a:extLst>
          </p:cNvPr>
          <p:cNvSpPr txBox="1"/>
          <p:nvPr/>
        </p:nvSpPr>
        <p:spPr>
          <a:xfrm>
            <a:off x="143914" y="297898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上傳</a:t>
            </a:r>
            <a:r>
              <a:rPr kumimoji="1" lang="en-US" altLang="zh-TW" dirty="0"/>
              <a:t>AID</a:t>
            </a:r>
            <a:r>
              <a:rPr kumimoji="1" lang="zh-TW" altLang="en-US" dirty="0"/>
              <a:t>內含不同</a:t>
            </a:r>
            <a:r>
              <a:rPr lang="zh-TW" altLang="en-US" dirty="0">
                <a:solidFill>
                  <a:srgbClr val="FF0000"/>
                </a:solidFill>
              </a:rPr>
              <a:t>個人資訊</a:t>
            </a:r>
            <a:r>
              <a:rPr kumimoji="1" lang="zh-TW" altLang="en-US" dirty="0"/>
              <a:t>並要求簽章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61BAA4-C893-4B0B-D712-EBF00C551AB6}"/>
              </a:ext>
            </a:extLst>
          </p:cNvPr>
          <p:cNvSpPr/>
          <p:nvPr/>
        </p:nvSpPr>
        <p:spPr>
          <a:xfrm>
            <a:off x="1100978" y="3831713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Wallet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E328B6-0AAC-999E-40C8-18698CFEFB8A}"/>
              </a:ext>
            </a:extLst>
          </p:cNvPr>
          <p:cNvSpPr/>
          <p:nvPr/>
        </p:nvSpPr>
        <p:spPr>
          <a:xfrm>
            <a:off x="9511030" y="3930182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Service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3D7006-4FB1-2FA3-2312-DB893BDAB5E5}"/>
              </a:ext>
            </a:extLst>
          </p:cNvPr>
          <p:cNvSpPr/>
          <p:nvPr/>
        </p:nvSpPr>
        <p:spPr>
          <a:xfrm>
            <a:off x="9511030" y="5049929"/>
            <a:ext cx="1413163" cy="1021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Service</a:t>
            </a:r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EEAC4B4-70ED-E8DD-D717-37AC3653502D}"/>
              </a:ext>
            </a:extLst>
          </p:cNvPr>
          <p:cNvCxnSpPr>
            <a:cxnSpLocks/>
          </p:cNvCxnSpPr>
          <p:nvPr/>
        </p:nvCxnSpPr>
        <p:spPr>
          <a:xfrm>
            <a:off x="2813520" y="4418694"/>
            <a:ext cx="6213000" cy="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右大括弧 25">
            <a:extLst>
              <a:ext uri="{FF2B5EF4-FFF2-40B4-BE49-F238E27FC236}">
                <a16:creationId xmlns:a16="http://schemas.microsoft.com/office/drawing/2014/main" id="{A1F137E4-C6F2-8F9F-0041-127001896DF1}"/>
              </a:ext>
            </a:extLst>
          </p:cNvPr>
          <p:cNvSpPr/>
          <p:nvPr/>
        </p:nvSpPr>
        <p:spPr>
          <a:xfrm>
            <a:off x="9147544" y="2649071"/>
            <a:ext cx="2206256" cy="356347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FE78B5-518B-0212-CFC8-64F0E135E163}"/>
              </a:ext>
            </a:extLst>
          </p:cNvPr>
          <p:cNvSpPr txBox="1"/>
          <p:nvPr/>
        </p:nvSpPr>
        <p:spPr>
          <a:xfrm>
            <a:off x="4964921" y="40113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用不同自主憑證登入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D101CBD-260C-9D14-A30B-479B93D84F75}"/>
              </a:ext>
            </a:extLst>
          </p:cNvPr>
          <p:cNvSpPr txBox="1"/>
          <p:nvPr/>
        </p:nvSpPr>
        <p:spPr>
          <a:xfrm>
            <a:off x="4807988" y="6347011"/>
            <a:ext cx="732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Note: </a:t>
            </a:r>
            <a:r>
              <a:rPr kumimoji="1" lang="zh-TW" altLang="en-US" dirty="0"/>
              <a:t>服務內如果支援多角色</a:t>
            </a:r>
            <a:r>
              <a:rPr kumimoji="1" lang="en-US" altLang="zh-TW" dirty="0"/>
              <a:t>, </a:t>
            </a:r>
            <a:r>
              <a:rPr kumimoji="1" lang="zh-TW" altLang="en-US" dirty="0"/>
              <a:t>就要利用個人資訊</a:t>
            </a:r>
            <a:r>
              <a:rPr kumimoji="1" lang="en-US" altLang="zh-TW" dirty="0"/>
              <a:t>+AID</a:t>
            </a:r>
            <a:r>
              <a:rPr kumimoji="1" lang="zh-TW" altLang="en-US" dirty="0"/>
              <a:t>生成唯一識別號</a:t>
            </a:r>
          </a:p>
        </p:txBody>
      </p:sp>
    </p:spTree>
    <p:extLst>
      <p:ext uri="{BB962C8B-B14F-4D97-AF65-F5344CB8AC3E}">
        <p14:creationId xmlns:p14="http://schemas.microsoft.com/office/powerpoint/2010/main" val="191479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31D26-6E89-F36A-BA6C-56F48BA4D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904"/>
            <a:ext cx="9144000" cy="2387600"/>
          </a:xfrm>
        </p:spPr>
        <p:txBody>
          <a:bodyPr/>
          <a:lstStyle/>
          <a:p>
            <a:r>
              <a:rPr kumimoji="1" lang="en-US" altLang="zh-TW" dirty="0"/>
              <a:t>AID </a:t>
            </a:r>
            <a:r>
              <a:rPr kumimoji="1" lang="zh-TW" altLang="en-US" dirty="0"/>
              <a:t>的開發與運維成本</a:t>
            </a:r>
          </a:p>
        </p:txBody>
      </p:sp>
    </p:spTree>
    <p:extLst>
      <p:ext uri="{BB962C8B-B14F-4D97-AF65-F5344CB8AC3E}">
        <p14:creationId xmlns:p14="http://schemas.microsoft.com/office/powerpoint/2010/main" val="121624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2AD9A-DA0C-31E1-695C-B3508E45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開發成本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D1309-71F8-04BF-9A0C-CB9FB21F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93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175</Words>
  <Application>Microsoft Macintosh PowerPoint</Application>
  <PresentationFormat>寬螢幕</PresentationFormat>
  <Paragraphs>38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AID 的憑證方案</vt:lpstr>
      <vt:lpstr>自主憑證</vt:lpstr>
      <vt:lpstr>Pki 架構, 以SSL憑證為例</vt:lpstr>
      <vt:lpstr>使用 Pki 達成AID憑證</vt:lpstr>
      <vt:lpstr>AID 的多角色方案</vt:lpstr>
      <vt:lpstr>AID 的資料結構</vt:lpstr>
      <vt:lpstr>使用自主憑證達成AID多角色</vt:lpstr>
      <vt:lpstr>AID 的開發與運維成本</vt:lpstr>
      <vt:lpstr>開發成本</vt:lpstr>
      <vt:lpstr>運維成本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自主憑證 vs Pki 憑證方案</dc:title>
  <dc:creator>Microsoft Office User</dc:creator>
  <cp:lastModifiedBy>Microsoft Office User</cp:lastModifiedBy>
  <cp:revision>6</cp:revision>
  <dcterms:created xsi:type="dcterms:W3CDTF">2024-07-24T01:56:26Z</dcterms:created>
  <dcterms:modified xsi:type="dcterms:W3CDTF">2024-07-24T06:41:15Z</dcterms:modified>
</cp:coreProperties>
</file>