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3"/>
  </p:notesMasterIdLst>
  <p:sldIdLst>
    <p:sldId id="256" r:id="rId2"/>
    <p:sldId id="257" r:id="rId3"/>
    <p:sldId id="264" r:id="rId4"/>
    <p:sldId id="265" r:id="rId5"/>
    <p:sldId id="266" r:id="rId6"/>
    <p:sldId id="268" r:id="rId7"/>
    <p:sldId id="262" r:id="rId8"/>
    <p:sldId id="270" r:id="rId9"/>
    <p:sldId id="267" r:id="rId10"/>
    <p:sldId id="277" r:id="rId11"/>
    <p:sldId id="269" r:id="rId12"/>
    <p:sldId id="271" r:id="rId13"/>
    <p:sldId id="260" r:id="rId14"/>
    <p:sldId id="272" r:id="rId15"/>
    <p:sldId id="273" r:id="rId16"/>
    <p:sldId id="259" r:id="rId17"/>
    <p:sldId id="274" r:id="rId18"/>
    <p:sldId id="275" r:id="rId19"/>
    <p:sldId id="276" r:id="rId20"/>
    <p:sldId id="263" r:id="rId21"/>
    <p:sldId id="261" r:id="rId2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28"/>
    <p:restoredTop sz="85158"/>
  </p:normalViewPr>
  <p:slideViewPr>
    <p:cSldViewPr snapToGrid="0">
      <p:cViewPr>
        <p:scale>
          <a:sx n="122" d="100"/>
          <a:sy n="122" d="100"/>
        </p:scale>
        <p:origin x="816" y="624"/>
      </p:cViewPr>
      <p:guideLst/>
    </p:cSldViewPr>
  </p:slideViewPr>
  <p:notesTextViewPr>
    <p:cViewPr>
      <p:scale>
        <a:sx n="1" d="1"/>
        <a:sy n="1" d="1"/>
      </p:scale>
      <p:origin x="0" y="0"/>
    </p:cViewPr>
  </p:notesTextViewPr>
  <p:notesViewPr>
    <p:cSldViewPr snapToGrid="0">
      <p:cViewPr varScale="1">
        <p:scale>
          <a:sx n="117" d="100"/>
          <a:sy n="117" d="100"/>
        </p:scale>
        <p:origin x="3952"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610593-ED62-D540-AE43-8AB97E2CB5DF}" type="datetimeFigureOut">
              <a:rPr kumimoji="1" lang="zh-TW" altLang="en-US" smtClean="0"/>
              <a:t>2024/7/24</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FA97E6-6208-DE4F-8B8E-0777548E17F7}" type="slidenum">
              <a:rPr kumimoji="1" lang="zh-TW" altLang="en-US" smtClean="0"/>
              <a:t>‹#›</a:t>
            </a:fld>
            <a:endParaRPr kumimoji="1" lang="zh-TW" altLang="en-US"/>
          </a:p>
        </p:txBody>
      </p:sp>
    </p:spTree>
    <p:extLst>
      <p:ext uri="{BB962C8B-B14F-4D97-AF65-F5344CB8AC3E}">
        <p14:creationId xmlns:p14="http://schemas.microsoft.com/office/powerpoint/2010/main" val="1087263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a:t>
            </a:fld>
            <a:endParaRPr kumimoji="1" lang="zh-TW" altLang="en-US"/>
          </a:p>
        </p:txBody>
      </p:sp>
    </p:spTree>
    <p:extLst>
      <p:ext uri="{BB962C8B-B14F-4D97-AF65-F5344CB8AC3E}">
        <p14:creationId xmlns:p14="http://schemas.microsoft.com/office/powerpoint/2010/main" val="1387529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來到登入的驗證機制，學長的設計中，由使用者透過本身存儲的私鑰簽章</a:t>
            </a:r>
            <a:r>
              <a:rPr kumimoji="1" lang="en-US" altLang="zh-TW" dirty="0"/>
              <a:t>AID</a:t>
            </a:r>
            <a:r>
              <a:rPr kumimoji="1" lang="zh-TW" altLang="en-US" dirty="0"/>
              <a:t>後要求網站按照</a:t>
            </a:r>
            <a:r>
              <a:rPr kumimoji="1" lang="en-US" altLang="zh-TW" dirty="0"/>
              <a:t>Aid</a:t>
            </a:r>
            <a:r>
              <a:rPr kumimoji="1" lang="zh-TW" altLang="en-US" dirty="0"/>
              <a:t> </a:t>
            </a:r>
            <a:r>
              <a:rPr kumimoji="1" lang="en-US" altLang="zh-TW" dirty="0"/>
              <a:t>Center </a:t>
            </a:r>
            <a:r>
              <a:rPr kumimoji="1" lang="zh-TW" altLang="en-US" dirty="0"/>
              <a:t>給予的公鑰解密後驗證用戶是否可以登入。透過這樣的做法，</a:t>
            </a:r>
            <a:r>
              <a:rPr kumimoji="1" lang="en-US" altLang="zh-TW" dirty="0"/>
              <a:t>AID</a:t>
            </a:r>
            <a:r>
              <a:rPr kumimoji="1" lang="zh-TW" altLang="en-US" dirty="0"/>
              <a:t> </a:t>
            </a:r>
            <a:r>
              <a:rPr kumimoji="1" lang="en-US" altLang="zh-TW" dirty="0"/>
              <a:t>Center </a:t>
            </a:r>
            <a:r>
              <a:rPr kumimoji="1" lang="zh-TW" altLang="en-US" dirty="0"/>
              <a:t>最少只要存一個公鑰，確實讓使用者達到了自主性。</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但我認為這不應該是所有的驗證方案，而應該只是驗證方案的子集。</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為什麼這樣說呢</a:t>
            </a:r>
            <a:r>
              <a:rPr kumimoji="1" lang="en-US" altLang="zh-TW" dirty="0"/>
              <a:t>? </a:t>
            </a:r>
            <a:r>
              <a:rPr kumimoji="1" lang="zh-TW" altLang="en-US" dirty="0"/>
              <a:t>我認為自主是方法而不是結果，我們真正希望的是透過自主自然的建構信任，信任是雙向的，單純的讓使用者自主，而缺乏讓服務願意信任的機制無法完整解決問題，只會讓使用</a:t>
            </a:r>
            <a:r>
              <a:rPr kumimoji="1" lang="en-US" altLang="zh-TW" dirty="0"/>
              <a:t>AID</a:t>
            </a:r>
            <a:r>
              <a:rPr kumimoji="1" lang="zh-TW" altLang="en-US" dirty="0"/>
              <a:t>的推廣受限。</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甚至說的更嚴重一點，在這個機制中</a:t>
            </a:r>
            <a:r>
              <a:rPr kumimoji="1" lang="en-US" altLang="zh-TW" dirty="0"/>
              <a:t> Aid Center </a:t>
            </a:r>
            <a:r>
              <a:rPr kumimoji="1" lang="zh-TW" altLang="en-US" dirty="0"/>
              <a:t>造成前所未有的信任危機。</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舉例來說，</a:t>
            </a:r>
            <a:r>
              <a:rPr kumimoji="1" lang="en-US" altLang="zh-TW" dirty="0"/>
              <a:t>Aid Center </a:t>
            </a:r>
            <a:r>
              <a:rPr kumimoji="1" lang="zh-TW" altLang="en-US" dirty="0"/>
              <a:t>只要竄改內部存放的公鑰，就能輕鬆冒充任意使用者</a:t>
            </a:r>
            <a:r>
              <a:rPr kumimoji="1" lang="en-US" altLang="zh-TW"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又或是，即便</a:t>
            </a:r>
            <a:r>
              <a:rPr kumimoji="1" lang="en-US" altLang="zh-TW" dirty="0"/>
              <a:t>AID</a:t>
            </a:r>
            <a:r>
              <a:rPr kumimoji="1" lang="zh-TW" altLang="en-US" dirty="0"/>
              <a:t>會實名認證，但使用者可以自行對網頁伺服器揭露自己的身份，可以輕易偽造，畢竟使用者擁有私鑰。</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我創建的機制，在保留使用者自主權的同時，會讓網頁伺服器不需要持續信任</a:t>
            </a:r>
            <a:r>
              <a:rPr kumimoji="1" lang="en-US" altLang="zh-TW" dirty="0"/>
              <a:t> Aid Center</a:t>
            </a:r>
            <a:r>
              <a:rPr kumimoji="1" lang="zh-TW" altLang="en-US" dirty="0"/>
              <a:t>，甚至用戶也不需要持續信任</a:t>
            </a:r>
            <a:r>
              <a:rPr kumimoji="1" lang="en-US" altLang="zh-TW" dirty="0"/>
              <a:t> Aid Center, </a:t>
            </a:r>
            <a:r>
              <a:rPr kumimoji="1" lang="zh-TW" altLang="en-US" dirty="0"/>
              <a:t>分別對應前面兩個案例</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10</a:t>
            </a:fld>
            <a:endParaRPr kumimoji="1" lang="zh-TW" altLang="en-US"/>
          </a:p>
        </p:txBody>
      </p:sp>
    </p:spTree>
    <p:extLst>
      <p:ext uri="{BB962C8B-B14F-4D97-AF65-F5344CB8AC3E}">
        <p14:creationId xmlns:p14="http://schemas.microsoft.com/office/powerpoint/2010/main" val="1304512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所以什麼是我最大的貢獻，我提出了一個完整的機制，基於區塊鏈解決了學長遇到的困境。</a:t>
            </a:r>
            <a:endParaRPr kumimoji="1" lang="en-US" altLang="zh-TW" dirty="0"/>
          </a:p>
          <a:p>
            <a:endParaRPr kumimoji="1" lang="en-US" altLang="zh-TW" dirty="0"/>
          </a:p>
          <a:p>
            <a:r>
              <a:rPr kumimoji="1" lang="zh-TW" altLang="en-US" dirty="0"/>
              <a:t>我想像學長一樣用一句話總結我的所作所為</a:t>
            </a:r>
            <a:r>
              <a:rPr kumimoji="1" lang="en-US" altLang="zh-TW" dirty="0"/>
              <a:t>: </a:t>
            </a:r>
            <a:r>
              <a:rPr kumimoji="1" lang="zh-TW" altLang="en-US" dirty="0"/>
              <a:t>透過基於區塊鏈的收據與評價機制，讓服務與服務，用戶與服務，用戶與用戶能彼此信任。</a:t>
            </a:r>
            <a:endParaRPr kumimoji="1" lang="en-US" altLang="zh-TW" dirty="0"/>
          </a:p>
          <a:p>
            <a:endParaRPr kumimoji="1" lang="en-US" altLang="zh-TW" dirty="0"/>
          </a:p>
          <a:p>
            <a:r>
              <a:rPr kumimoji="1" lang="zh-TW" altLang="en-US" dirty="0"/>
              <a:t>簡單解釋收據的概念：像前面說的，有些資訊根本就是服務跟你說的，或是你必須得要告知服務，在這種情境下。第一，服務如何確保自己給用戶的數據不會被用戶竄改，使用者下次攜帶數據進入時需要出示上次得到數據時服務給的收據。第二，使用者確實沒辦法確保傳入服務的數據被盜用，但是可以透過把數據的使用分布在多個服務，並且以自身為橋樑，配合收據來達成更大程度的信任。</a:t>
            </a:r>
            <a:endParaRPr kumimoji="1" lang="en-US" altLang="zh-TW" dirty="0"/>
          </a:p>
          <a:p>
            <a:endParaRPr kumimoji="1" lang="en-US" altLang="zh-TW" dirty="0"/>
          </a:p>
          <a:p>
            <a:r>
              <a:rPr kumimoji="1" lang="zh-TW" altLang="en-US" dirty="0"/>
              <a:t>關於評價機制和收據機制的設計，我在後面的章節會更深入的介紹。</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11</a:t>
            </a:fld>
            <a:endParaRPr kumimoji="1" lang="zh-TW" altLang="en-US"/>
          </a:p>
        </p:txBody>
      </p:sp>
    </p:spTree>
    <p:extLst>
      <p:ext uri="{BB962C8B-B14F-4D97-AF65-F5344CB8AC3E}">
        <p14:creationId xmlns:p14="http://schemas.microsoft.com/office/powerpoint/2010/main" val="3050607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在本節的最後，我要介紹哲南學長的論文，基於區塊鏈的一般化自主憑證設計與實作，他透過區塊鏈的機制設計出了一種自主的憑證簽發與評價機制，希望藉此解決數位憑證當前的問題。</a:t>
            </a:r>
            <a:endParaRPr kumimoji="1" lang="en-US" altLang="zh-TW" dirty="0"/>
          </a:p>
          <a:p>
            <a:r>
              <a:rPr kumimoji="1" lang="zh-TW" altLang="en-US" dirty="0"/>
              <a:t>我的貢獻中，收據機制的原型與評價機制的原型就是出自這位學長，因為收據的本質其實也是一種憑證，自然，自主的憑證正是我們所需要的。</a:t>
            </a:r>
            <a:endParaRPr kumimoji="1" lang="en-US" altLang="zh-TW" dirty="0"/>
          </a:p>
          <a:p>
            <a:endParaRPr kumimoji="1" lang="en-US" altLang="zh-TW" dirty="0"/>
          </a:p>
          <a:p>
            <a:r>
              <a:rPr kumimoji="1" lang="zh-TW" altLang="en-US" dirty="0"/>
              <a:t>在後續的討論中，我不會再用收據稱呼，會用我論文中的用詞</a:t>
            </a:r>
            <a:r>
              <a:rPr kumimoji="1" lang="en-US" altLang="zh-TW" dirty="0"/>
              <a:t>:</a:t>
            </a:r>
            <a:r>
              <a:rPr kumimoji="1" lang="zh-TW" altLang="en-US" dirty="0"/>
              <a:t> 憑證。</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12</a:t>
            </a:fld>
            <a:endParaRPr kumimoji="1" lang="zh-TW" altLang="en-US"/>
          </a:p>
        </p:txBody>
      </p:sp>
    </p:spTree>
    <p:extLst>
      <p:ext uri="{BB962C8B-B14F-4D97-AF65-F5344CB8AC3E}">
        <p14:creationId xmlns:p14="http://schemas.microsoft.com/office/powerpoint/2010/main" val="1139079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13</a:t>
            </a:fld>
            <a:endParaRPr kumimoji="1" lang="zh-TW" altLang="en-US"/>
          </a:p>
        </p:txBody>
      </p:sp>
    </p:spTree>
    <p:extLst>
      <p:ext uri="{BB962C8B-B14F-4D97-AF65-F5344CB8AC3E}">
        <p14:creationId xmlns:p14="http://schemas.microsoft.com/office/powerpoint/2010/main" val="28192970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就像前面的所說，我並沒有推翻學長的貢獻，而是更徹底的分析與理解了前人的技術，藉由我對實務上的理解更完整的設計了</a:t>
            </a:r>
            <a:r>
              <a:rPr kumimoji="1" lang="en-US" altLang="zh-TW" dirty="0"/>
              <a:t>AID</a:t>
            </a:r>
            <a:r>
              <a:rPr kumimoji="1" lang="zh-TW" altLang="en-US" dirty="0"/>
              <a:t>系統，以此解決前人做不到的事，並且指出未來的方向。</a:t>
            </a:r>
            <a:endParaRPr kumimoji="1" lang="en-US" altLang="zh-TW" dirty="0"/>
          </a:p>
          <a:p>
            <a:endParaRPr kumimoji="1" lang="en-US" altLang="zh-TW" dirty="0"/>
          </a:p>
          <a:p>
            <a:r>
              <a:rPr kumimoji="1" lang="zh-TW" altLang="en-US" dirty="0"/>
              <a:t>在下一頁，我會介紹，我如何在哲學上定義出更完整的</a:t>
            </a:r>
            <a:r>
              <a:rPr kumimoji="1" lang="en-US" altLang="zh-TW" dirty="0"/>
              <a:t>AID(</a:t>
            </a:r>
            <a:r>
              <a:rPr kumimoji="1" lang="zh-TW" altLang="en-US" dirty="0"/>
              <a:t>自主身份系統</a:t>
            </a:r>
            <a:r>
              <a:rPr kumimoji="1" lang="en-US" altLang="zh-TW" dirty="0"/>
              <a:t>)</a:t>
            </a:r>
            <a:r>
              <a:rPr kumimoji="1" lang="zh-TW" altLang="en-US" dirty="0"/>
              <a:t>，再完成系統設計，</a:t>
            </a:r>
          </a:p>
          <a:p>
            <a:endParaRPr kumimoji="1" lang="en-US" altLang="zh-TW" dirty="0"/>
          </a:p>
          <a:p>
            <a:endParaRPr kumimoji="1" lang="zh-TW" altLang="en-US"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14</a:t>
            </a:fld>
            <a:endParaRPr kumimoji="1" lang="zh-TW" altLang="en-US"/>
          </a:p>
        </p:txBody>
      </p:sp>
    </p:spTree>
    <p:extLst>
      <p:ext uri="{BB962C8B-B14F-4D97-AF65-F5344CB8AC3E}">
        <p14:creationId xmlns:p14="http://schemas.microsoft.com/office/powerpoint/2010/main" val="3756110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透過查詢自主的定義，我們可以很輕易的成道以下定義</a:t>
            </a:r>
            <a:r>
              <a:rPr kumimoji="1" lang="en-US" altLang="zh-TW" dirty="0"/>
              <a:t>: </a:t>
            </a:r>
            <a:r>
              <a:rPr kumimoji="1" lang="zh-TW" altLang="en-US" dirty="0"/>
              <a:t>獨立，並且有力量做自己的決定</a:t>
            </a:r>
            <a:endParaRPr kumimoji="1" lang="en-US" altLang="zh-TW" dirty="0"/>
          </a:p>
          <a:p>
            <a:r>
              <a:rPr kumimoji="1" lang="zh-TW" altLang="en-US" dirty="0"/>
              <a:t>這顯然不甚直覺，獨立自然就會自由，自由當然可以做自己的選擇，為何要特別強調</a:t>
            </a:r>
            <a:endParaRPr kumimoji="1" lang="en-US" altLang="zh-TW" dirty="0"/>
          </a:p>
          <a:p>
            <a:r>
              <a:rPr kumimoji="1" lang="zh-TW" altLang="en-US" dirty="0"/>
              <a:t>因此，我更深入的調查了再西方文化中自主的內涵與根據，發現多數指向康德這位思想家，</a:t>
            </a:r>
            <a:endParaRPr kumimoji="1" lang="en-US" altLang="zh-TW" dirty="0"/>
          </a:p>
          <a:p>
            <a:r>
              <a:rPr kumimoji="1" lang="zh-TW" altLang="en-US" dirty="0"/>
              <a:t>在他的著作中有提到他對自主的見解，我提出沒那麼嚴謹的中文解析</a:t>
            </a:r>
            <a:r>
              <a:rPr kumimoji="1" lang="en-US" altLang="zh-TW" dirty="0"/>
              <a:t>: </a:t>
            </a:r>
            <a:r>
              <a:rPr kumimoji="1" lang="zh-TW" altLang="en-US" dirty="0"/>
              <a:t>自主就是自由的做事，並且遵循自己願意遵守的道德準則</a:t>
            </a:r>
            <a:endParaRPr kumimoji="1" lang="en-US" altLang="zh-TW" dirty="0"/>
          </a:p>
          <a:p>
            <a:r>
              <a:rPr kumimoji="1" lang="zh-TW" altLang="en-US" dirty="0"/>
              <a:t>自此，我確定了第一件事，</a:t>
            </a:r>
            <a:r>
              <a:rPr kumimoji="1" lang="en-US" altLang="zh-TW" dirty="0"/>
              <a:t>AID</a:t>
            </a:r>
            <a:r>
              <a:rPr kumimoji="1" lang="zh-TW" altLang="en-US" dirty="0"/>
              <a:t>需要賦予使用者絕對的自由，同時還要賦予使用者遵循道德準則的能力。</a:t>
            </a:r>
            <a:endParaRPr kumimoji="1" lang="en-US" altLang="zh-TW" dirty="0"/>
          </a:p>
          <a:p>
            <a:r>
              <a:rPr kumimoji="1" lang="zh-TW" altLang="en-US" dirty="0"/>
              <a:t>轉換成技術用語就是</a:t>
            </a:r>
            <a:r>
              <a:rPr kumimoji="1" lang="en-US" altLang="zh-TW" dirty="0"/>
              <a:t>:</a:t>
            </a:r>
            <a:r>
              <a:rPr kumimoji="1" lang="zh-TW" altLang="en-US" dirty="0"/>
              <a:t> 自主身份就是允許所有使用者自由的管理自己，並且可以生活在具有動態道德標準的身份系統中，自由遵守想遵守的道德準則。</a:t>
            </a:r>
            <a:r>
              <a:rPr kumimoji="1" lang="en-US" altLang="zh-TW" dirty="0"/>
              <a:t> </a:t>
            </a:r>
          </a:p>
          <a:p>
            <a:r>
              <a:rPr kumimoji="1" lang="zh-TW" altLang="en-US" dirty="0"/>
              <a:t>接著，更深入的探討道德是什麼，會發現極為龐大，但我們可以慢慢解析，慢慢實作，</a:t>
            </a:r>
            <a:endParaRPr kumimoji="1" lang="en-US" altLang="zh-TW" dirty="0"/>
          </a:p>
          <a:p>
            <a:r>
              <a:rPr kumimoji="1" lang="zh-TW" altLang="en-US" dirty="0"/>
              <a:t>在本研究中，我優先遵循文學家尼采的奴隸道德說完成設計，道德的設計。</a:t>
            </a:r>
            <a:endParaRPr kumimoji="1" lang="en-US" altLang="zh-TW" dirty="0"/>
          </a:p>
          <a:p>
            <a:endParaRPr kumimoji="1" lang="en-US" altLang="zh-TW" dirty="0"/>
          </a:p>
          <a:p>
            <a:r>
              <a:rPr kumimoji="1" lang="zh-TW" altLang="en-US" dirty="0"/>
              <a:t>下面提出了兩段話，第一段是分析尼采的底層道德觀“</a:t>
            </a:r>
            <a:r>
              <a:rPr kumimoji="1" lang="en-US" altLang="zh-TW" dirty="0"/>
              <a:t>value creation</a:t>
            </a:r>
            <a:r>
              <a:rPr kumimoji="1" lang="zh-TW" altLang="en-US" dirty="0"/>
              <a:t>”他認為每個生而為人的個體都有能力根據他們的價值觀創建他們的價值體系作為道德。</a:t>
            </a:r>
            <a:endParaRPr kumimoji="1" lang="en-US" altLang="zh-TW" dirty="0"/>
          </a:p>
          <a:p>
            <a:r>
              <a:rPr kumimoji="1" lang="zh-TW" altLang="en-US" dirty="0"/>
              <a:t>第二段敘述，分析了尼采聊到弱者如何建立道德，以下基於我的理解做換句話說</a:t>
            </a:r>
            <a:r>
              <a:rPr kumimoji="1" lang="en-US" altLang="zh-TW" dirty="0"/>
              <a:t>: </a:t>
            </a:r>
            <a:r>
              <a:rPr kumimoji="1" lang="zh-TW" altLang="en-US" dirty="0"/>
              <a:t>尼采認為世界上大多數是弱者，少數是強者，最早都由強者統治弱者，然而弱者漸漸找到了一種對抗強者的方案，就是建立自己的道德觀強制追加到強者身上，少數強者漸漸會被多數弱者的道德觀影響，從而改變原先的想法。</a:t>
            </a:r>
            <a:endParaRPr kumimoji="1" lang="en-US" altLang="zh-TW" dirty="0"/>
          </a:p>
          <a:p>
            <a:endParaRPr kumimoji="1" lang="en-US" altLang="zh-TW" dirty="0"/>
          </a:p>
          <a:p>
            <a:r>
              <a:rPr kumimoji="1" lang="zh-TW" altLang="en-US" dirty="0"/>
              <a:t>我認為，這正是評論機制的重點，我們要讓</a:t>
            </a:r>
            <a:r>
              <a:rPr kumimoji="1" lang="en-US" altLang="zh-TW" dirty="0"/>
              <a:t>AID</a:t>
            </a:r>
            <a:r>
              <a:rPr kumimoji="1" lang="zh-TW" altLang="en-US" dirty="0"/>
              <a:t>的用戶們可以通暢的對其他服務或人表達意見，而這些意見會被堆疊在目標身上，其他使用者可以遵循自己認為合理的演算法計算堆疊在一個</a:t>
            </a:r>
            <a:r>
              <a:rPr kumimoji="1" lang="en-US" altLang="zh-TW" dirty="0"/>
              <a:t>AID</a:t>
            </a:r>
            <a:r>
              <a:rPr kumimoji="1" lang="zh-TW" altLang="en-US" dirty="0"/>
              <a:t>身上的所有評論，藉此認知到自己是否願意信任該</a:t>
            </a:r>
            <a:r>
              <a:rPr kumimoji="1" lang="en-US" altLang="zh-TW" dirty="0"/>
              <a:t>AID</a:t>
            </a:r>
          </a:p>
          <a:p>
            <a:endParaRPr kumimoji="1" lang="en-US" altLang="zh-TW" dirty="0"/>
          </a:p>
          <a:p>
            <a:r>
              <a:rPr kumimoji="1" lang="zh-TW" altLang="en-US" dirty="0"/>
              <a:t>最後，還是要強調道德的擴展，或許是</a:t>
            </a:r>
            <a:r>
              <a:rPr kumimoji="1" lang="en-US" altLang="zh-TW" dirty="0"/>
              <a:t>AID</a:t>
            </a:r>
            <a:r>
              <a:rPr kumimoji="1" lang="zh-TW" altLang="en-US" dirty="0"/>
              <a:t>未來進步的方向，例如老師提到，尼采還有一個強者的價值觀，那我該怎麼在區塊鏈中實作出這樣的機制呢</a:t>
            </a:r>
            <a:r>
              <a:rPr kumimoji="1" lang="en-US" altLang="zh-TW" dirty="0"/>
              <a:t>? </a:t>
            </a:r>
          </a:p>
          <a:p>
            <a:r>
              <a:rPr kumimoji="1" lang="zh-TW" altLang="en-US" dirty="0"/>
              <a:t>還有，一定有人會疑問為什麼這類東西一定需要區塊鏈來實作，我給出一個答案</a:t>
            </a:r>
            <a:r>
              <a:rPr kumimoji="1" lang="en-US" altLang="zh-TW" dirty="0"/>
              <a:t>: </a:t>
            </a:r>
            <a:r>
              <a:rPr kumimoji="1" lang="zh-TW" altLang="en-US" dirty="0"/>
              <a:t>因為我認為信任許多價值觀的底層，如果連信任都沒有，很難實作出這些東西，而區塊鏈洽巧就是這樣的工具。</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15</a:t>
            </a:fld>
            <a:endParaRPr kumimoji="1" lang="zh-TW" altLang="en-US"/>
          </a:p>
        </p:txBody>
      </p:sp>
    </p:spTree>
    <p:extLst>
      <p:ext uri="{BB962C8B-B14F-4D97-AF65-F5344CB8AC3E}">
        <p14:creationId xmlns:p14="http://schemas.microsoft.com/office/powerpoint/2010/main" val="421510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16</a:t>
            </a:fld>
            <a:endParaRPr kumimoji="1" lang="zh-TW" altLang="en-US"/>
          </a:p>
        </p:txBody>
      </p:sp>
    </p:spTree>
    <p:extLst>
      <p:ext uri="{BB962C8B-B14F-4D97-AF65-F5344CB8AC3E}">
        <p14:creationId xmlns:p14="http://schemas.microsoft.com/office/powerpoint/2010/main" val="325827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20</a:t>
            </a:fld>
            <a:endParaRPr kumimoji="1" lang="zh-TW" altLang="en-US"/>
          </a:p>
        </p:txBody>
      </p:sp>
    </p:spTree>
    <p:extLst>
      <p:ext uri="{BB962C8B-B14F-4D97-AF65-F5344CB8AC3E}">
        <p14:creationId xmlns:p14="http://schemas.microsoft.com/office/powerpoint/2010/main" val="3693970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21</a:t>
            </a:fld>
            <a:endParaRPr kumimoji="1" lang="zh-TW" altLang="en-US"/>
          </a:p>
        </p:txBody>
      </p:sp>
    </p:spTree>
    <p:extLst>
      <p:ext uri="{BB962C8B-B14F-4D97-AF65-F5344CB8AC3E}">
        <p14:creationId xmlns:p14="http://schemas.microsoft.com/office/powerpoint/2010/main" val="3165724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a:t>
            </a:fld>
            <a:endParaRPr kumimoji="1" lang="zh-TW" altLang="en-US"/>
          </a:p>
        </p:txBody>
      </p:sp>
    </p:spTree>
    <p:extLst>
      <p:ext uri="{BB962C8B-B14F-4D97-AF65-F5344CB8AC3E}">
        <p14:creationId xmlns:p14="http://schemas.microsoft.com/office/powerpoint/2010/main" val="933815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E7E9ED"/>
                </a:solidFill>
                <a:effectLst/>
                <a:latin typeface="Lora" panose="020F0502020204030204" pitchFamily="34" charset="0"/>
              </a:rPr>
              <a:t>數位身分是在數位世界中識別個人的資訊和資料，可以定義為個人的數位存在。更準確地說：數位身分是一組屬性，例如：姓名、出生日期和性別，以及連結到唯一識別碼的憑證。而換句話來說：數位身分即是個人的電子表示形式，通常用於存取線上服務、進行購買以及在數位平台上與他人互動。與紙本身分證相反，數位身分可以透過數位管道遠端驗證個人身分。它可以追蹤個別活動並收集資訊，像是：個人資料、行為和互動等。</a:t>
            </a:r>
            <a:br>
              <a:rPr lang="zh-TW" altLang="en-US" dirty="0"/>
            </a:br>
            <a:br>
              <a:rPr lang="zh-TW" altLang="en-US" dirty="0"/>
            </a:br>
            <a:r>
              <a:rPr lang="zh-TW" altLang="en-US" b="0" i="0" dirty="0">
                <a:solidFill>
                  <a:srgbClr val="E7E9ED"/>
                </a:solidFill>
                <a:effectLst/>
                <a:latin typeface="Lora" panose="020F0502020204030204" pitchFamily="34" charset="0"/>
              </a:rPr>
              <a:t>從個人的角度來看：數位 </a:t>
            </a:r>
            <a:r>
              <a:rPr lang="en" altLang="zh-TW" b="0" i="0" dirty="0">
                <a:solidFill>
                  <a:srgbClr val="E7E9ED"/>
                </a:solidFill>
                <a:effectLst/>
                <a:latin typeface="Lora" panose="020F0502020204030204" pitchFamily="34" charset="0"/>
              </a:rPr>
              <a:t>ID </a:t>
            </a:r>
            <a:r>
              <a:rPr lang="zh-TW" altLang="en-US" b="0" i="0" dirty="0">
                <a:solidFill>
                  <a:srgbClr val="E7E9ED"/>
                </a:solidFill>
                <a:effectLst/>
                <a:latin typeface="Lora" panose="020F0502020204030204" pitchFamily="34" charset="0"/>
              </a:rPr>
              <a:t>類似於一個人的身體身分和個性。因此，個人需要能夠決定他們的數位身分是什麼，並控制他們想要分享的內容。從更技術的角度來看，數位身分是與個人、組織甚至用於執行線上身份驗證的設備相關的完整資訊。</a:t>
            </a:r>
            <a:endParaRPr kumimoji="1" lang="zh-TW" altLang="en-US"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3</a:t>
            </a:fld>
            <a:endParaRPr kumimoji="1" lang="zh-TW" altLang="en-US"/>
          </a:p>
        </p:txBody>
      </p:sp>
    </p:spTree>
    <p:extLst>
      <p:ext uri="{BB962C8B-B14F-4D97-AF65-F5344CB8AC3E}">
        <p14:creationId xmlns:p14="http://schemas.microsoft.com/office/powerpoint/2010/main" val="411803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zh-TW" altLang="en-US" b="0" i="0" dirty="0">
                <a:solidFill>
                  <a:srgbClr val="E7E9ED"/>
                </a:solidFill>
                <a:effectLst/>
                <a:latin typeface="Lora" pitchFamily="2" charset="0"/>
              </a:rPr>
              <a:t>以 </a:t>
            </a:r>
            <a:r>
              <a:rPr lang="en" altLang="zh-TW" b="0" i="0" dirty="0">
                <a:solidFill>
                  <a:srgbClr val="E7E9ED"/>
                </a:solidFill>
                <a:effectLst/>
                <a:latin typeface="Lora" pitchFamily="2" charset="0"/>
              </a:rPr>
              <a:t>Google Identity </a:t>
            </a:r>
            <a:r>
              <a:rPr lang="zh-TW" altLang="en-US" b="0" i="0" dirty="0">
                <a:solidFill>
                  <a:srgbClr val="E7E9ED"/>
                </a:solidFill>
                <a:effectLst/>
                <a:latin typeface="Lora" pitchFamily="2" charset="0"/>
              </a:rPr>
              <a:t>為例：如果用戶想在 </a:t>
            </a:r>
            <a:r>
              <a:rPr lang="en" altLang="zh-TW" b="0" i="0" dirty="0">
                <a:solidFill>
                  <a:srgbClr val="E7E9ED"/>
                </a:solidFill>
                <a:effectLst/>
                <a:latin typeface="Lora" pitchFamily="2" charset="0"/>
              </a:rPr>
              <a:t>PC Home </a:t>
            </a:r>
            <a:r>
              <a:rPr lang="zh-TW" altLang="en-US" b="0" i="0" dirty="0">
                <a:solidFill>
                  <a:srgbClr val="E7E9ED"/>
                </a:solidFill>
                <a:effectLst/>
                <a:latin typeface="Lora" pitchFamily="2" charset="0"/>
              </a:rPr>
              <a:t>上購物，他們可以從頭開始或透過現有的 </a:t>
            </a:r>
            <a:r>
              <a:rPr lang="en" altLang="zh-TW" b="0" i="0" dirty="0">
                <a:solidFill>
                  <a:srgbClr val="E7E9ED"/>
                </a:solidFill>
                <a:effectLst/>
                <a:latin typeface="Lora" pitchFamily="2" charset="0"/>
              </a:rPr>
              <a:t>Google </a:t>
            </a:r>
            <a:r>
              <a:rPr lang="zh-TW" altLang="en-US" b="0" i="0" dirty="0">
                <a:solidFill>
                  <a:srgbClr val="E7E9ED"/>
                </a:solidFill>
                <a:effectLst/>
                <a:latin typeface="Lora" pitchFamily="2" charset="0"/>
              </a:rPr>
              <a:t>帳戶開設 </a:t>
            </a:r>
            <a:r>
              <a:rPr lang="en" altLang="zh-TW" b="0" i="0" dirty="0">
                <a:solidFill>
                  <a:srgbClr val="E7E9ED"/>
                </a:solidFill>
                <a:effectLst/>
                <a:latin typeface="Lora" pitchFamily="2" charset="0"/>
              </a:rPr>
              <a:t>PC Home </a:t>
            </a:r>
            <a:r>
              <a:rPr lang="zh-TW" altLang="en-US" b="0" i="0" dirty="0">
                <a:solidFill>
                  <a:srgbClr val="E7E9ED"/>
                </a:solidFill>
                <a:effectLst/>
                <a:latin typeface="Lora" pitchFamily="2" charset="0"/>
              </a:rPr>
              <a:t>帳戶。這是可能的，因為 </a:t>
            </a:r>
            <a:r>
              <a:rPr lang="en" altLang="zh-TW" b="0" i="0" dirty="0">
                <a:solidFill>
                  <a:srgbClr val="E7E9ED"/>
                </a:solidFill>
                <a:effectLst/>
                <a:latin typeface="Lora" pitchFamily="2" charset="0"/>
              </a:rPr>
              <a:t>Google </a:t>
            </a:r>
            <a:r>
              <a:rPr lang="zh-TW" altLang="en-US" b="0" i="0" dirty="0">
                <a:solidFill>
                  <a:srgbClr val="E7E9ED"/>
                </a:solidFill>
                <a:effectLst/>
                <a:latin typeface="Lora" pitchFamily="2" charset="0"/>
              </a:rPr>
              <a:t>充當身分識別提供者 </a:t>
            </a:r>
            <a:r>
              <a:rPr lang="en-US" altLang="zh-TW" b="0" i="0" dirty="0">
                <a:solidFill>
                  <a:srgbClr val="E7E9ED"/>
                </a:solidFill>
                <a:effectLst/>
                <a:latin typeface="Lora" pitchFamily="2" charset="0"/>
              </a:rPr>
              <a:t>(</a:t>
            </a:r>
            <a:r>
              <a:rPr lang="en" altLang="zh-TW" b="0" i="0" dirty="0">
                <a:solidFill>
                  <a:srgbClr val="E7E9ED"/>
                </a:solidFill>
                <a:effectLst/>
                <a:latin typeface="Lora" pitchFamily="2" charset="0"/>
              </a:rPr>
              <a:t>IdP)</a:t>
            </a:r>
            <a:r>
              <a:rPr lang="zh-TW" altLang="en" b="0" i="0" dirty="0">
                <a:solidFill>
                  <a:srgbClr val="E7E9ED"/>
                </a:solidFill>
                <a:effectLst/>
                <a:latin typeface="Lora" pitchFamily="2" charset="0"/>
              </a:rPr>
              <a:t>，</a:t>
            </a:r>
            <a:r>
              <a:rPr lang="zh-TW" altLang="en-US" b="0" i="0" dirty="0">
                <a:solidFill>
                  <a:srgbClr val="E7E9ED"/>
                </a:solidFill>
                <a:effectLst/>
                <a:latin typeface="Lora" pitchFamily="2" charset="0"/>
              </a:rPr>
              <a:t>而 </a:t>
            </a:r>
            <a:r>
              <a:rPr lang="en" altLang="zh-TW" b="0" i="0" dirty="0">
                <a:solidFill>
                  <a:srgbClr val="E7E9ED"/>
                </a:solidFill>
                <a:effectLst/>
                <a:latin typeface="Lora" pitchFamily="2" charset="0"/>
              </a:rPr>
              <a:t>PC Home </a:t>
            </a:r>
            <a:r>
              <a:rPr lang="zh-TW" altLang="en-US" b="0" i="0" dirty="0">
                <a:solidFill>
                  <a:srgbClr val="E7E9ED"/>
                </a:solidFill>
                <a:effectLst/>
                <a:latin typeface="Lora" pitchFamily="2" charset="0"/>
              </a:rPr>
              <a:t>充當信任 </a:t>
            </a:r>
            <a:r>
              <a:rPr lang="en" altLang="zh-TW" b="0" i="0" dirty="0">
                <a:solidFill>
                  <a:srgbClr val="E7E9ED"/>
                </a:solidFill>
                <a:effectLst/>
                <a:latin typeface="Lora" pitchFamily="2" charset="0"/>
              </a:rPr>
              <a:t>Google </a:t>
            </a:r>
            <a:r>
              <a:rPr lang="zh-TW" altLang="en-US" b="0" i="0" dirty="0">
                <a:solidFill>
                  <a:srgbClr val="E7E9ED"/>
                </a:solidFill>
                <a:effectLst/>
                <a:latin typeface="Lora" pitchFamily="2" charset="0"/>
              </a:rPr>
              <a:t>的服務提供者，這樣做的優點是顯而易見的：透過 </a:t>
            </a:r>
            <a:r>
              <a:rPr lang="en" altLang="zh-TW" b="0" i="0" dirty="0">
                <a:solidFill>
                  <a:srgbClr val="E7E9ED"/>
                </a:solidFill>
                <a:effectLst/>
                <a:latin typeface="Lora" pitchFamily="2" charset="0"/>
              </a:rPr>
              <a:t>Google </a:t>
            </a:r>
            <a:r>
              <a:rPr lang="zh-TW" altLang="en-US" b="0" i="0" dirty="0">
                <a:solidFill>
                  <a:srgbClr val="E7E9ED"/>
                </a:solidFill>
                <a:effectLst/>
                <a:latin typeface="Lora" pitchFamily="2" charset="0"/>
              </a:rPr>
              <a:t>登錄，使用者可以節省時間並且只需管理一個帳戶。這是以使用者為中心的身份管理，一種在數位世界中被廣泛接受的方法。</a:t>
            </a:r>
            <a:br>
              <a:rPr lang="zh-TW" altLang="en" b="0" i="0" dirty="0">
                <a:solidFill>
                  <a:srgbClr val="E7E9ED"/>
                </a:solidFill>
                <a:effectLst/>
                <a:latin typeface="Lora" pitchFamily="2" charset="0"/>
              </a:rPr>
            </a:br>
            <a:br>
              <a:rPr lang="zh-TW" altLang="en" b="0" i="0" dirty="0">
                <a:solidFill>
                  <a:srgbClr val="E7E9ED"/>
                </a:solidFill>
                <a:effectLst/>
                <a:latin typeface="Lora" pitchFamily="2" charset="0"/>
              </a:rPr>
            </a:br>
            <a:r>
              <a:rPr lang="zh-TW" altLang="en-US" b="0" i="0" dirty="0">
                <a:solidFill>
                  <a:srgbClr val="E7E9ED"/>
                </a:solidFill>
                <a:effectLst/>
                <a:latin typeface="Lora" pitchFamily="2" charset="0"/>
              </a:rPr>
              <a:t>接著我們細看第三方登入的概念細節，使用者對服務商做出請求，但服務商不知道使用者是誰，把使用者</a:t>
            </a:r>
            <a:r>
              <a:rPr lang="en-US" altLang="zh-TW" b="0" i="0" dirty="0">
                <a:solidFill>
                  <a:srgbClr val="E7E9ED"/>
                </a:solidFill>
                <a:effectLst/>
                <a:latin typeface="Lora" pitchFamily="2" charset="0"/>
              </a:rPr>
              <a:t>redirect</a:t>
            </a:r>
            <a:r>
              <a:rPr lang="zh-TW" altLang="en-US" b="0" i="0" dirty="0">
                <a:solidFill>
                  <a:srgbClr val="E7E9ED"/>
                </a:solidFill>
                <a:effectLst/>
                <a:latin typeface="Lora" pitchFamily="2" charset="0"/>
              </a:rPr>
              <a:t>到</a:t>
            </a:r>
            <a:r>
              <a:rPr lang="en-US" altLang="zh-TW" b="0" i="0" dirty="0">
                <a:solidFill>
                  <a:srgbClr val="E7E9ED"/>
                </a:solidFill>
                <a:effectLst/>
                <a:latin typeface="Lora" pitchFamily="2" charset="0"/>
              </a:rPr>
              <a:t>google</a:t>
            </a:r>
            <a:r>
              <a:rPr lang="zh-TW" altLang="en-US" b="0" i="0" dirty="0">
                <a:solidFill>
                  <a:srgbClr val="E7E9ED"/>
                </a:solidFill>
                <a:effectLst/>
                <a:latin typeface="Lora" pitchFamily="2" charset="0"/>
              </a:rPr>
              <a:t>的登入頁面，使用者在</a:t>
            </a:r>
            <a:r>
              <a:rPr lang="en-US" altLang="zh-TW" b="0" i="0" dirty="0">
                <a:solidFill>
                  <a:srgbClr val="E7E9ED"/>
                </a:solidFill>
                <a:effectLst/>
                <a:latin typeface="Lora" pitchFamily="2" charset="0"/>
              </a:rPr>
              <a:t>google</a:t>
            </a:r>
            <a:r>
              <a:rPr lang="zh-TW" altLang="en-US" b="0" i="0" dirty="0">
                <a:solidFill>
                  <a:srgbClr val="E7E9ED"/>
                </a:solidFill>
                <a:effectLst/>
                <a:latin typeface="Lora" pitchFamily="2" charset="0"/>
              </a:rPr>
              <a:t>登入後，</a:t>
            </a:r>
            <a:r>
              <a:rPr lang="en-US" altLang="zh-TW" b="0" i="0" dirty="0">
                <a:solidFill>
                  <a:srgbClr val="E7E9ED"/>
                </a:solidFill>
                <a:effectLst/>
                <a:latin typeface="Lora" pitchFamily="2" charset="0"/>
              </a:rPr>
              <a:t>google</a:t>
            </a:r>
            <a:r>
              <a:rPr lang="zh-TW" altLang="en-US" b="0" i="0" dirty="0">
                <a:solidFill>
                  <a:srgbClr val="E7E9ED"/>
                </a:solidFill>
                <a:effectLst/>
                <a:latin typeface="Lora" pitchFamily="2" charset="0"/>
              </a:rPr>
              <a:t>交給使用者一個</a:t>
            </a:r>
            <a:r>
              <a:rPr lang="en-US" altLang="zh-TW" b="0" i="0" dirty="0">
                <a:solidFill>
                  <a:srgbClr val="E7E9ED"/>
                </a:solidFill>
                <a:effectLst/>
                <a:latin typeface="Lora" pitchFamily="2" charset="0"/>
              </a:rPr>
              <a:t>JWT</a:t>
            </a:r>
            <a:r>
              <a:rPr lang="zh-TW" altLang="en-US" b="0" i="0" dirty="0">
                <a:solidFill>
                  <a:srgbClr val="E7E9ED"/>
                </a:solidFill>
                <a:effectLst/>
                <a:latin typeface="Lora" pitchFamily="2" charset="0"/>
              </a:rPr>
              <a:t>（</a:t>
            </a:r>
            <a:r>
              <a:rPr lang="en-US" altLang="zh-TW" b="0" i="0" dirty="0" err="1">
                <a:solidFill>
                  <a:srgbClr val="E7E9ED"/>
                </a:solidFill>
                <a:effectLst/>
                <a:latin typeface="Lora" pitchFamily="2" charset="0"/>
              </a:rPr>
              <a:t>json</a:t>
            </a:r>
            <a:r>
              <a:rPr lang="en-US" altLang="zh-TW" b="0" i="0" dirty="0">
                <a:solidFill>
                  <a:srgbClr val="E7E9ED"/>
                </a:solidFill>
                <a:effectLst/>
                <a:latin typeface="Lora" pitchFamily="2" charset="0"/>
              </a:rPr>
              <a:t> web token</a:t>
            </a:r>
            <a:r>
              <a:rPr lang="zh-TW" altLang="en-US" b="0" i="0" dirty="0">
                <a:solidFill>
                  <a:srgbClr val="E7E9ED"/>
                </a:solidFill>
                <a:effectLst/>
                <a:latin typeface="Lora" pitchFamily="2" charset="0"/>
              </a:rPr>
              <a:t>），使用者可以拿著</a:t>
            </a:r>
            <a:r>
              <a:rPr lang="en-US" altLang="zh-TW" b="0" i="0" dirty="0">
                <a:solidFill>
                  <a:srgbClr val="E7E9ED"/>
                </a:solidFill>
                <a:effectLst/>
                <a:latin typeface="Lora" pitchFamily="2" charset="0"/>
              </a:rPr>
              <a:t>JWT</a:t>
            </a:r>
            <a:r>
              <a:rPr lang="zh-TW" altLang="en-US" b="0" i="0" dirty="0">
                <a:solidFill>
                  <a:srgbClr val="E7E9ED"/>
                </a:solidFill>
                <a:effectLst/>
                <a:latin typeface="Lora" pitchFamily="2" charset="0"/>
              </a:rPr>
              <a:t>使用服務商的服務，因為</a:t>
            </a:r>
            <a:r>
              <a:rPr lang="en-US" altLang="zh-TW" b="0" i="0" dirty="0">
                <a:solidFill>
                  <a:srgbClr val="E7E9ED"/>
                </a:solidFill>
                <a:effectLst/>
                <a:latin typeface="Lora" pitchFamily="2" charset="0"/>
              </a:rPr>
              <a:t>Google</a:t>
            </a:r>
            <a:r>
              <a:rPr lang="zh-TW" altLang="en-US" b="0" i="0" dirty="0">
                <a:solidFill>
                  <a:srgbClr val="E7E9ED"/>
                </a:solidFill>
                <a:effectLst/>
                <a:latin typeface="Lora" pitchFamily="2" charset="0"/>
              </a:rPr>
              <a:t>發行的</a:t>
            </a:r>
            <a:r>
              <a:rPr lang="en-US" altLang="zh-TW" b="0" i="0" dirty="0">
                <a:solidFill>
                  <a:srgbClr val="E7E9ED"/>
                </a:solidFill>
                <a:effectLst/>
                <a:latin typeface="Lora" pitchFamily="2" charset="0"/>
              </a:rPr>
              <a:t>JWT</a:t>
            </a:r>
            <a:r>
              <a:rPr lang="zh-TW" altLang="en-US" b="0" i="0" dirty="0">
                <a:solidFill>
                  <a:srgbClr val="E7E9ED"/>
                </a:solidFill>
                <a:effectLst/>
                <a:latin typeface="Lora" pitchFamily="2" charset="0"/>
              </a:rPr>
              <a:t>內包含了</a:t>
            </a:r>
            <a:r>
              <a:rPr lang="en-US" altLang="zh-TW" b="0" i="0" dirty="0">
                <a:solidFill>
                  <a:srgbClr val="E7E9ED"/>
                </a:solidFill>
                <a:effectLst/>
                <a:latin typeface="Lora" pitchFamily="2" charset="0"/>
              </a:rPr>
              <a:t>google</a:t>
            </a:r>
            <a:r>
              <a:rPr lang="zh-TW" altLang="en-US" b="0" i="0" dirty="0">
                <a:solidFill>
                  <a:srgbClr val="E7E9ED"/>
                </a:solidFill>
                <a:effectLst/>
                <a:latin typeface="Lora" pitchFamily="2" charset="0"/>
              </a:rPr>
              <a:t>的簽章，而服務商信任</a:t>
            </a:r>
            <a:r>
              <a:rPr lang="en-US" altLang="zh-TW" b="0" i="0" dirty="0">
                <a:solidFill>
                  <a:srgbClr val="E7E9ED"/>
                </a:solidFill>
                <a:effectLst/>
                <a:latin typeface="Lora" pitchFamily="2" charset="0"/>
              </a:rPr>
              <a:t>google</a:t>
            </a:r>
            <a:r>
              <a:rPr lang="zh-TW" altLang="en-US" b="0" i="0" dirty="0">
                <a:solidFill>
                  <a:srgbClr val="E7E9ED"/>
                </a:solidFill>
                <a:effectLst/>
                <a:latin typeface="Lora" pitchFamily="2" charset="0"/>
              </a:rPr>
              <a:t>，因此服務商讓使用者使用服務。</a:t>
            </a:r>
            <a:endParaRPr lang="en-US" altLang="zh-TW" b="0" i="0" dirty="0">
              <a:solidFill>
                <a:srgbClr val="E7E9ED"/>
              </a:solidFill>
              <a:effectLst/>
              <a:latin typeface="Lora" pitchFamily="2" charset="0"/>
            </a:endParaRPr>
          </a:p>
          <a:p>
            <a:pPr algn="l"/>
            <a:endParaRPr lang="en-US" altLang="zh-TW" b="0" i="0" dirty="0">
              <a:solidFill>
                <a:srgbClr val="E7E9ED"/>
              </a:solidFill>
              <a:effectLst/>
              <a:latin typeface="Lora" pitchFamily="2" charset="0"/>
            </a:endParaRPr>
          </a:p>
          <a:p>
            <a:pPr algn="l"/>
            <a:r>
              <a:rPr lang="zh-TW" altLang="en-US" b="0" i="0" dirty="0">
                <a:solidFill>
                  <a:srgbClr val="E7E9ED"/>
                </a:solidFill>
                <a:effectLst/>
                <a:latin typeface="Lora" pitchFamily="2" charset="0"/>
              </a:rPr>
              <a:t>至此，我們可以發現，第三方登入存在的支撐就是</a:t>
            </a:r>
            <a:r>
              <a:rPr lang="en-US" altLang="zh-TW" b="0" i="0" dirty="0">
                <a:solidFill>
                  <a:srgbClr val="E7E9ED"/>
                </a:solidFill>
                <a:effectLst/>
                <a:latin typeface="Lora" pitchFamily="2" charset="0"/>
              </a:rPr>
              <a:t>“</a:t>
            </a:r>
            <a:r>
              <a:rPr lang="zh-TW" altLang="en-US" b="0" i="0" dirty="0">
                <a:solidFill>
                  <a:srgbClr val="E7E9ED"/>
                </a:solidFill>
                <a:effectLst/>
                <a:latin typeface="Lora" pitchFamily="2" charset="0"/>
              </a:rPr>
              <a:t>服務商對身份提供者的信任</a:t>
            </a:r>
            <a:r>
              <a:rPr lang="en-US" altLang="zh-TW" b="0" i="0" dirty="0">
                <a:solidFill>
                  <a:srgbClr val="E7E9ED"/>
                </a:solidFill>
                <a:effectLst/>
                <a:latin typeface="Lora" pitchFamily="2" charset="0"/>
              </a:rPr>
              <a:t>”</a:t>
            </a:r>
            <a:r>
              <a:rPr lang="zh-TW" altLang="en-US" b="0" i="0" dirty="0">
                <a:solidFill>
                  <a:srgbClr val="E7E9ED"/>
                </a:solidFill>
                <a:effectLst/>
                <a:latin typeface="Lora" pitchFamily="2" charset="0"/>
              </a:rPr>
              <a:t>，當然，這裡還是補充一個基本假設：使用者必須要信任服務商與</a:t>
            </a:r>
            <a:r>
              <a:rPr lang="en-US" altLang="zh-TW" b="0" i="0" dirty="0">
                <a:solidFill>
                  <a:srgbClr val="E7E9ED"/>
                </a:solidFill>
                <a:effectLst/>
                <a:latin typeface="Lora" pitchFamily="2" charset="0"/>
              </a:rPr>
              <a:t>google</a:t>
            </a:r>
            <a:r>
              <a:rPr lang="zh-TW" altLang="en-US" b="0" i="0" dirty="0">
                <a:solidFill>
                  <a:srgbClr val="E7E9ED"/>
                </a:solidFill>
                <a:effectLst/>
                <a:latin typeface="Lora" pitchFamily="2" charset="0"/>
              </a:rPr>
              <a:t>才會使用服務與在</a:t>
            </a:r>
            <a:r>
              <a:rPr lang="en-US" altLang="zh-TW" b="0" i="0" dirty="0">
                <a:solidFill>
                  <a:srgbClr val="E7E9ED"/>
                </a:solidFill>
                <a:effectLst/>
                <a:latin typeface="Lora" pitchFamily="2" charset="0"/>
              </a:rPr>
              <a:t>google</a:t>
            </a:r>
            <a:r>
              <a:rPr lang="zh-TW" altLang="en-US" b="0" i="0" dirty="0">
                <a:solidFill>
                  <a:srgbClr val="E7E9ED"/>
                </a:solidFill>
                <a:effectLst/>
                <a:latin typeface="Lora" pitchFamily="2" charset="0"/>
              </a:rPr>
              <a:t>註冊身份</a:t>
            </a:r>
            <a:endParaRPr lang="en-US" altLang="zh-TW" b="0" i="0" dirty="0">
              <a:solidFill>
                <a:srgbClr val="E7E9ED"/>
              </a:solidFill>
              <a:effectLst/>
              <a:latin typeface="Lora" pitchFamily="2" charset="0"/>
            </a:endParaRPr>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4</a:t>
            </a:fld>
            <a:endParaRPr kumimoji="1" lang="zh-TW" altLang="en-US"/>
          </a:p>
        </p:txBody>
      </p:sp>
    </p:spTree>
    <p:extLst>
      <p:ext uri="{BB962C8B-B14F-4D97-AF65-F5344CB8AC3E}">
        <p14:creationId xmlns:p14="http://schemas.microsoft.com/office/powerpoint/2010/main" val="256194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以下我展開來說明，現有歷史上的幾代身份系統如何面對信任問題，並且明確指出有什麼樣的信任問題從來沒有被解決。</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黑線的箭頭表示被迫產生的信任，黑色沒箭頭表示不是被迫產生的信任</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左上角第一張圖</a:t>
            </a:r>
            <a:r>
              <a:rPr kumimoji="1" lang="en-US" altLang="zh-TW" dirty="0"/>
              <a:t>: </a:t>
            </a:r>
            <a:r>
              <a:rPr kumimoji="1" lang="zh-TW" altLang="en-US" dirty="0"/>
              <a:t>描述的是最早的身份系統，中心化身份，用服務本身來控管使用者，使用者被迫要信任服務</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右上角第二張圖</a:t>
            </a:r>
            <a:r>
              <a:rPr kumimoji="1" lang="en-US" altLang="zh-TW" dirty="0"/>
              <a:t>: </a:t>
            </a:r>
            <a:r>
              <a:rPr kumimoji="1" lang="zh-TW" altLang="en-US" dirty="0"/>
              <a:t>描述的是聯盟身份，對等的服務聯合起來，彼此互相監控，互相信任，使用者轉為信任整個聯盟，一個人不能讓你信任，一群人你比較願意相信了。</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左下角第三張圖</a:t>
            </a:r>
            <a:r>
              <a:rPr kumimoji="1" lang="en-US" altLang="zh-TW" dirty="0"/>
              <a:t>: </a:t>
            </a:r>
            <a:r>
              <a:rPr kumimoji="1" lang="zh-TW" altLang="en-US" dirty="0"/>
              <a:t>描述的是以使用者為中心的身份，也是現今主流的第三方登入，讓大型企業擔任“公正的第三方”來協助用戶登入。注意，這邊不止加入了</a:t>
            </a:r>
            <a:r>
              <a:rPr kumimoji="1" lang="en-US" altLang="zh-TW" dirty="0"/>
              <a:t>“</a:t>
            </a:r>
            <a:r>
              <a:rPr kumimoji="1" lang="zh-TW" altLang="en-US" dirty="0"/>
              <a:t>公正第三方</a:t>
            </a:r>
            <a:r>
              <a:rPr kumimoji="1" lang="en-US" altLang="zh-TW" dirty="0"/>
              <a:t>”</a:t>
            </a:r>
            <a:r>
              <a:rPr kumimoji="1" lang="zh-TW" altLang="en-US" dirty="0"/>
              <a:t>，還加入了對數據的考量，因為他們知道，使用者之所以不信任服務，就是擔心服務隨便更改</a:t>
            </a:r>
            <a:r>
              <a:rPr kumimoji="1" lang="en-US" altLang="zh-TW" dirty="0"/>
              <a:t>/</a:t>
            </a:r>
            <a:r>
              <a:rPr kumimoji="1" lang="zh-TW" altLang="en-US" dirty="0"/>
              <a:t>外流</a:t>
            </a:r>
            <a:r>
              <a:rPr kumimoji="1" lang="en-US" altLang="zh-TW" dirty="0"/>
              <a:t>/</a:t>
            </a:r>
            <a:r>
              <a:rPr kumimoji="1" lang="zh-TW" altLang="en-US" dirty="0"/>
              <a:t>利用他們的數據，因此，讓數據分散到服務與公正第三方背後是一種面對信任，很好的做法。在這個模式下，使用者和服務都要信任身份供應商，另外使用者還是要稍微信任服務，因為他們知道即使服務商亂搞，也頂多影響到服該務商內部的數據。</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右下角第四張圖</a:t>
            </a:r>
            <a:r>
              <a:rPr kumimoji="1" lang="en-US" altLang="zh-TW" dirty="0"/>
              <a:t>: </a:t>
            </a:r>
            <a:r>
              <a:rPr kumimoji="1" lang="zh-TW" altLang="en-US" dirty="0"/>
              <a:t>描述了自治身份，他們使用區塊鏈技術下的智能合約來取代原先的身份提供者，最為新的公正第三方、注意，此時因為區塊鏈可以帶來信任的特性，至少相關開發者宣稱使用者和服務都能在無信任的情境下使用這個身份提供者。</a:t>
            </a:r>
            <a:r>
              <a:rPr kumimoji="1" lang="en-US" altLang="zh-TW" dirty="0"/>
              <a:t>(</a:t>
            </a:r>
            <a:r>
              <a:rPr kumimoji="1" lang="zh-TW" altLang="en-US" dirty="0"/>
              <a:t>意思就是透過區塊鏈讓使用者自然信任</a:t>
            </a:r>
            <a:r>
              <a:rPr kumimoji="1" lang="en-US" altLang="zh-TW" dirty="0"/>
              <a:t>, </a:t>
            </a:r>
            <a:r>
              <a:rPr kumimoji="1" lang="zh-TW" altLang="en-US" dirty="0"/>
              <a:t>不強迫使用者信任</a:t>
            </a:r>
            <a:r>
              <a:rPr kumimoji="1" lang="en-US" altLang="zh-TW" dirty="0"/>
              <a:t>, </a:t>
            </a:r>
            <a:r>
              <a:rPr kumimoji="1" lang="zh-TW" altLang="en-US" dirty="0"/>
              <a:t>大家可以先對區塊鏈的這個性質有所記憶</a:t>
            </a:r>
            <a:r>
              <a:rPr kumimoji="1"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說到這裡，大家可以發現，有一個身份的信任問題從來沒有被解決，就是使用者對服務本身的信任。</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5</a:t>
            </a:fld>
            <a:endParaRPr kumimoji="1" lang="zh-TW" altLang="en-US"/>
          </a:p>
        </p:txBody>
      </p:sp>
    </p:spTree>
    <p:extLst>
      <p:ext uri="{BB962C8B-B14F-4D97-AF65-F5344CB8AC3E}">
        <p14:creationId xmlns:p14="http://schemas.microsoft.com/office/powerpoint/2010/main" val="4170420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綜上所述</a:t>
            </a:r>
            <a:r>
              <a:rPr lang="en-US" altLang="zh-TW" dirty="0"/>
              <a:t>, </a:t>
            </a:r>
            <a:r>
              <a:rPr lang="zh-TW" altLang="en-US" dirty="0"/>
              <a:t>我們發現從古至今的身份系統都存在著一個但書，那就是使用者對服務本身的信任。</a:t>
            </a:r>
            <a:r>
              <a:rPr lang="en-US" altLang="zh-TW" dirty="0"/>
              <a:t>(</a:t>
            </a:r>
            <a:r>
              <a:rPr lang="zh-TW" altLang="en-US" dirty="0"/>
              <a:t>甚至現在主流的使用者為中心身份還需要信任身份供應商</a:t>
            </a:r>
            <a:r>
              <a:rPr lang="en-US" altLang="zh-TW" dirty="0"/>
              <a:t>)</a:t>
            </a:r>
          </a:p>
          <a:p>
            <a:endParaRPr lang="en-US" altLang="zh-TW" dirty="0"/>
          </a:p>
          <a:p>
            <a:r>
              <a:rPr lang="zh-TW" altLang="en-US" dirty="0"/>
              <a:t>那追根究底，到底我們為何需要</a:t>
            </a:r>
            <a:r>
              <a:rPr lang="en" altLang="zh-TW" dirty="0"/>
              <a:t>AID</a:t>
            </a:r>
            <a:r>
              <a:rPr lang="zh-TW" altLang="en" dirty="0"/>
              <a:t>（</a:t>
            </a:r>
            <a:r>
              <a:rPr lang="zh-TW" altLang="en-US" dirty="0"/>
              <a:t>自主身份呢）</a:t>
            </a:r>
            <a:r>
              <a:rPr lang="en-US" altLang="zh-TW" dirty="0"/>
              <a:t>? </a:t>
            </a:r>
            <a:r>
              <a:rPr lang="zh-TW" altLang="en-US" dirty="0"/>
              <a:t>為了讓我們的使用者不用被迫去信任任何人。</a:t>
            </a:r>
            <a:endParaRPr lang="en-US" altLang="zh-TW" dirty="0"/>
          </a:p>
          <a:p>
            <a:endParaRPr lang="zh-TW" altLang="en-US" dirty="0"/>
          </a:p>
          <a:p>
            <a:r>
              <a:rPr lang="zh-TW" altLang="en-US" dirty="0"/>
              <a:t>換而言之，</a:t>
            </a:r>
            <a:r>
              <a:rPr lang="en" altLang="zh-TW" dirty="0"/>
              <a:t>AID</a:t>
            </a:r>
            <a:r>
              <a:rPr lang="zh-TW" altLang="en-US" dirty="0"/>
              <a:t>系統最大的價值就在於讓使用者遠離所有信任帶來的危機。</a:t>
            </a:r>
          </a:p>
          <a:p>
            <a:r>
              <a:rPr lang="zh-TW" altLang="en-US" dirty="0"/>
              <a:t>我簡單向大家說明常見的危機</a:t>
            </a:r>
            <a:r>
              <a:rPr lang="en-US" altLang="zh-TW" dirty="0"/>
              <a:t>:</a:t>
            </a:r>
          </a:p>
          <a:p>
            <a:r>
              <a:rPr lang="zh-TW" altLang="en-US" b="1" dirty="0"/>
              <a:t>包含：</a:t>
            </a:r>
            <a:endParaRPr lang="zh-TW" altLang="en-US" dirty="0"/>
          </a:p>
          <a:p>
            <a:pPr>
              <a:buFont typeface="Arial" panose="020B0604020202020204" pitchFamily="34" charset="0"/>
              <a:buChar char="•"/>
            </a:pPr>
            <a:r>
              <a:rPr lang="zh-TW" altLang="en-US" dirty="0"/>
              <a:t>資料儲存：資料能否導出、資料是否會遺失、資料是否會被盜用</a:t>
            </a:r>
          </a:p>
          <a:p>
            <a:pPr>
              <a:buFont typeface="Arial" panose="020B0604020202020204" pitchFamily="34" charset="0"/>
              <a:buChar char="•"/>
            </a:pPr>
            <a:r>
              <a:rPr lang="en" altLang="zh-TW" dirty="0"/>
              <a:t>GDPR: </a:t>
            </a:r>
            <a:r>
              <a:rPr lang="zh-TW" altLang="en-US" dirty="0"/>
              <a:t>被遺忘權、積極數據授權</a:t>
            </a:r>
          </a:p>
          <a:p>
            <a:pPr>
              <a:buFont typeface="Arial" panose="020B0604020202020204" pitchFamily="34" charset="0"/>
              <a:buChar char="•"/>
            </a:pPr>
            <a:r>
              <a:rPr lang="zh-TW" altLang="en-US" dirty="0"/>
              <a:t>誰負責執行法規：服務提供者的？還是政府的？</a:t>
            </a:r>
          </a:p>
          <a:p>
            <a:r>
              <a:rPr lang="zh-TW" altLang="en-US" b="1" dirty="0"/>
              <a:t>當然還有一些對使用者更具傷害性的，例如因爲服務商的問題而導致</a:t>
            </a:r>
            <a:r>
              <a:rPr lang="en-US" altLang="zh-TW" b="1" dirty="0"/>
              <a:t>:</a:t>
            </a:r>
            <a:endParaRPr lang="zh-TW" altLang="en-US" dirty="0"/>
          </a:p>
          <a:p>
            <a:pPr>
              <a:buFont typeface="Arial" panose="020B0604020202020204" pitchFamily="34" charset="0"/>
              <a:buChar char="•"/>
            </a:pPr>
            <a:r>
              <a:rPr lang="zh-TW" altLang="en-US" b="1" dirty="0"/>
              <a:t>身份盜竊</a:t>
            </a:r>
            <a:r>
              <a:rPr lang="en-US" altLang="zh-TW" b="1" dirty="0"/>
              <a:t>, </a:t>
            </a:r>
            <a:r>
              <a:rPr lang="zh-TW" altLang="en-US" b="1" dirty="0"/>
              <a:t>隱私保護</a:t>
            </a:r>
            <a:r>
              <a:rPr lang="en-US" altLang="zh-TW" b="1" dirty="0"/>
              <a:t>, </a:t>
            </a:r>
            <a:r>
              <a:rPr lang="zh-TW" altLang="en-US" b="1" dirty="0"/>
              <a:t>假資訊</a:t>
            </a:r>
            <a:r>
              <a:rPr lang="en-US" altLang="zh-TW" b="1" dirty="0"/>
              <a:t>, </a:t>
            </a:r>
            <a:r>
              <a:rPr lang="zh-TW" altLang="en-US" b="1" dirty="0"/>
              <a:t>網路霸凌</a:t>
            </a:r>
            <a:endParaRPr lang="en-US" altLang="zh-TW" b="1" dirty="0"/>
          </a:p>
          <a:p>
            <a:pPr>
              <a:buFont typeface="Arial" panose="020B0604020202020204" pitchFamily="34" charset="0"/>
              <a:buChar char="•"/>
            </a:pPr>
            <a:endParaRPr lang="zh-TW" altLang="en-US" dirty="0"/>
          </a:p>
          <a:p>
            <a:r>
              <a:rPr lang="zh-TW" altLang="en-US" b="1" dirty="0"/>
              <a:t>總而言之</a:t>
            </a:r>
            <a:r>
              <a:rPr lang="en-US" altLang="zh-TW" b="1" dirty="0"/>
              <a:t>, </a:t>
            </a:r>
            <a:r>
              <a:rPr lang="zh-TW" altLang="en-US" b="1" dirty="0"/>
              <a:t>我沒辦法說完一個人的身份在網路上會遇到多少問題是來自於沒辦法自主掌握自己的身份</a:t>
            </a:r>
            <a:r>
              <a:rPr lang="en-US" altLang="zh-TW" b="1" dirty="0"/>
              <a:t>, </a:t>
            </a:r>
            <a:r>
              <a:rPr lang="zh-TW" altLang="en-US" b="1" dirty="0"/>
              <a:t>但我可以給大家三個數字，讓大家了解數位身分的改革勢在必行。</a:t>
            </a:r>
            <a:endParaRPr lang="zh-TW" altLang="en-US" dirty="0"/>
          </a:p>
          <a:p>
            <a:r>
              <a:rPr lang="zh-TW" altLang="en-US" dirty="0"/>
              <a:t>根據美國投資機構麥肯錫，追蹤研究了七個重點國家的結果，他們認為擴大數位身份的全面覆蓋，配合新的機制與應用，在</a:t>
            </a:r>
            <a:r>
              <a:rPr lang="en-US" altLang="zh-TW" dirty="0"/>
              <a:t>2030</a:t>
            </a:r>
            <a:r>
              <a:rPr lang="zh-TW" altLang="en-US" dirty="0"/>
              <a:t>年有望釋放整個國家</a:t>
            </a:r>
            <a:r>
              <a:rPr lang="en-US" altLang="zh-TW" dirty="0"/>
              <a:t>3</a:t>
            </a:r>
            <a:r>
              <a:rPr lang="zh-TW" altLang="en-US" dirty="0"/>
              <a:t>％到</a:t>
            </a:r>
            <a:r>
              <a:rPr lang="en-US" altLang="zh-TW" dirty="0"/>
              <a:t>13%</a:t>
            </a:r>
            <a:r>
              <a:rPr lang="en" altLang="zh-TW" dirty="0"/>
              <a:t>GDP</a:t>
            </a:r>
            <a:r>
              <a:rPr lang="zh-TW" altLang="en-US" dirty="0"/>
              <a:t>的無價值成本。</a:t>
            </a:r>
          </a:p>
          <a:p>
            <a:r>
              <a:rPr lang="zh-TW" altLang="en-US" dirty="0"/>
              <a:t>我不認為這是空穴來風的數據，因為光台灣去年的詐騙總額就超過</a:t>
            </a:r>
            <a:r>
              <a:rPr lang="en-US" altLang="zh-TW" dirty="0"/>
              <a:t>2000</a:t>
            </a:r>
            <a:r>
              <a:rPr lang="zh-TW" altLang="en-US" dirty="0"/>
              <a:t>億台幣，佔</a:t>
            </a:r>
            <a:r>
              <a:rPr lang="en" altLang="zh-TW" dirty="0"/>
              <a:t>GDP</a:t>
            </a:r>
            <a:r>
              <a:rPr lang="zh-TW" altLang="en-US" dirty="0"/>
              <a:t>約</a:t>
            </a:r>
            <a:r>
              <a:rPr lang="en-US" altLang="zh-TW" dirty="0"/>
              <a:t>0.9%</a:t>
            </a:r>
            <a:r>
              <a:rPr lang="zh-TW" altLang="en-US" dirty="0"/>
              <a:t>，甚至還在高速上升，這都是自主身份的進步能解決的問題</a:t>
            </a:r>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6</a:t>
            </a:fld>
            <a:endParaRPr kumimoji="1" lang="zh-TW" altLang="en-US"/>
          </a:p>
        </p:txBody>
      </p:sp>
    </p:spTree>
    <p:extLst>
      <p:ext uri="{BB962C8B-B14F-4D97-AF65-F5344CB8AC3E}">
        <p14:creationId xmlns:p14="http://schemas.microsoft.com/office/powerpoint/2010/main" val="1967902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7</a:t>
            </a:fld>
            <a:endParaRPr kumimoji="1" lang="zh-TW" altLang="en-US"/>
          </a:p>
        </p:txBody>
      </p:sp>
    </p:spTree>
    <p:extLst>
      <p:ext uri="{BB962C8B-B14F-4D97-AF65-F5344CB8AC3E}">
        <p14:creationId xmlns:p14="http://schemas.microsoft.com/office/powerpoint/2010/main" val="2491165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TW" dirty="0"/>
              <a:t>AID</a:t>
            </a:r>
            <a:r>
              <a:rPr kumimoji="1" lang="zh-TW" altLang="en-US" dirty="0"/>
              <a:t>最早的設計出現在本實驗室，由學長林玉環設計，完整的概念是</a:t>
            </a:r>
            <a:r>
              <a:rPr kumimoji="1" lang="en-US" altLang="zh-TW" dirty="0"/>
              <a: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zh-TW" altLang="en-US" dirty="0"/>
              <a:t>在個人設備產生</a:t>
            </a:r>
            <a:r>
              <a:rPr kumimoji="1" lang="en-US" altLang="zh-TW" dirty="0"/>
              <a:t> AID </a:t>
            </a:r>
            <a:r>
              <a:rPr kumimoji="1" lang="zh-TW" altLang="en-US" dirty="0"/>
              <a:t>與公鑰和私鑰</a:t>
            </a:r>
            <a:endParaRPr kumimoji="1" lang="en-US" altLang="zh-TW"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zh-TW" altLang="en-US" dirty="0"/>
              <a:t>把公鑰和 </a:t>
            </a:r>
            <a:r>
              <a:rPr kumimoji="1" lang="en-US" altLang="zh-TW" dirty="0"/>
              <a:t>AID</a:t>
            </a:r>
            <a:r>
              <a:rPr kumimoji="1" lang="zh-TW" altLang="en-US" dirty="0"/>
              <a:t> 傳入</a:t>
            </a:r>
            <a:r>
              <a:rPr kumimoji="1" lang="en-US" altLang="zh-TW" dirty="0"/>
              <a:t> Aid Center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zh-TW" altLang="en-US" dirty="0"/>
              <a:t>登入時網頁使用存在第三方伺服器內的公鑰解密使用者傳入的數位簽章，比對得知</a:t>
            </a:r>
            <a:r>
              <a:rPr kumimoji="1" lang="en-US" altLang="zh-TW" dirty="0"/>
              <a:t>AID</a:t>
            </a:r>
            <a:r>
              <a:rPr kumimoji="1" lang="zh-TW" altLang="en-US" dirty="0"/>
              <a:t>是否正確，其也作為一種驗證手段。因為私鑰由使用者自行掌握。</a:t>
            </a:r>
            <a:endParaRPr kumimoji="1" lang="en-US" altLang="zh-TW"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這步完成的是驗證的自主，下一步透過將數據保留在本地裝置完成數據的自主。</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透過這樣的設計，學長聲稱他得到自主身份，但，真的是這樣嗎</a:t>
            </a:r>
            <a:r>
              <a:rPr kumimoji="1" lang="en-US" altLang="zh-TW" dirty="0"/>
              <a:t> ?</a:t>
            </a:r>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8</a:t>
            </a:fld>
            <a:endParaRPr kumimoji="1" lang="zh-TW" altLang="en-US"/>
          </a:p>
        </p:txBody>
      </p:sp>
    </p:spTree>
    <p:extLst>
      <p:ext uri="{BB962C8B-B14F-4D97-AF65-F5344CB8AC3E}">
        <p14:creationId xmlns:p14="http://schemas.microsoft.com/office/powerpoint/2010/main" val="209789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學長忽略了一項重要假設，靜態與否，在網路應用，所有流程被拆成兩段，前端與後端，前端在使用者裝置上運行，可以獲取使用者裝置的資料庫，可以透過網路連接後端。</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後端存在於網路彼端的伺服器內，沒辦法加載使用者裝置內的數據，但自己維持一個大型資料庫。</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所謂的靜態應用，表示使用者在加載了應用程式後，只會使用前端功能，這樣一來</a:t>
            </a:r>
            <a:r>
              <a:rPr kumimoji="1" lang="en-US" altLang="zh-TW" dirty="0"/>
              <a:t>Aid</a:t>
            </a:r>
            <a:r>
              <a:rPr kumimoji="1" lang="zh-TW" altLang="en-US" dirty="0"/>
              <a:t>機制就不再有意義，因為只在個人裝置運作根本沒有太複雜的身分需求。</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而動態應用，表示使用者在應用運作過程，需要使用後端透過網路與他人產生互動。但這樣一來或是使用者上傳數據，或是後端生成數據，所謂把資料全部存在本地裝置的說法，意義不大。甚至，更嚴重的問題在於網頁應用憑什麼要信任使用者傳入的數據，存在使用者身上過，誰知道有沒有被偷改。</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簡單來說</a:t>
            </a:r>
            <a:r>
              <a:rPr kumimoji="1" lang="en-US" altLang="zh-TW" dirty="0"/>
              <a:t>, </a:t>
            </a:r>
            <a:r>
              <a:rPr kumimoji="1" lang="zh-TW" altLang="en-US" dirty="0"/>
              <a:t>需要別人的服務</a:t>
            </a:r>
            <a:r>
              <a:rPr kumimoji="1" lang="en-US" altLang="zh-TW" dirty="0"/>
              <a:t>, </a:t>
            </a:r>
            <a:r>
              <a:rPr kumimoji="1" lang="zh-TW" altLang="en-US" dirty="0"/>
              <a:t>他就一定會拿到數據，或是產生我們的數據，不可能完全把資料存在本地設備。</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因此我必須要提出一個機制，即使不得不讀取或上傳數據，還是可以讓網頁伺服器與使用者彼此信任。</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9</a:t>
            </a:fld>
            <a:endParaRPr kumimoji="1" lang="zh-TW" altLang="en-US"/>
          </a:p>
        </p:txBody>
      </p:sp>
    </p:spTree>
    <p:extLst>
      <p:ext uri="{BB962C8B-B14F-4D97-AF65-F5344CB8AC3E}">
        <p14:creationId xmlns:p14="http://schemas.microsoft.com/office/powerpoint/2010/main" val="3543583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ED6C75-283F-A7A9-C275-30F98E39FB72}"/>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82561C82-C158-168A-D386-1E5769BE16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FFF89B19-68C0-FB0B-EBB3-2BA11ACA2DEE}"/>
              </a:ext>
            </a:extLst>
          </p:cNvPr>
          <p:cNvSpPr>
            <a:spLocks noGrp="1"/>
          </p:cNvSpPr>
          <p:nvPr>
            <p:ph type="dt" sz="half" idx="10"/>
          </p:nvPr>
        </p:nvSpPr>
        <p:spPr/>
        <p:txBody>
          <a:bodyPr/>
          <a:lstStyle/>
          <a:p>
            <a:fld id="{53C3077C-043C-9F49-8A6E-C63D04CEC3EE}" type="datetime1">
              <a:rPr kumimoji="1" lang="zh-TW" altLang="en-US" smtClean="0"/>
              <a:t>2024/7/24</a:t>
            </a:fld>
            <a:endParaRPr kumimoji="1" lang="zh-TW" altLang="en-US"/>
          </a:p>
        </p:txBody>
      </p:sp>
      <p:sp>
        <p:nvSpPr>
          <p:cNvPr id="5" name="頁尾版面配置區 4">
            <a:extLst>
              <a:ext uri="{FF2B5EF4-FFF2-40B4-BE49-F238E27FC236}">
                <a16:creationId xmlns:a16="http://schemas.microsoft.com/office/drawing/2014/main" id="{C76B3303-D0C2-DF41-047C-02ECBBBFA7F8}"/>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B86A198F-D23C-5A7E-9F55-D72A3D6EAA95}"/>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1461411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E312C1-A95F-B409-0B3C-C5361BB223B3}"/>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8A9ADA2E-F2B4-477C-7C5F-4DC623C569A8}"/>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5DB69777-25AB-2F7E-1877-ED7F405294E6}"/>
              </a:ext>
            </a:extLst>
          </p:cNvPr>
          <p:cNvSpPr>
            <a:spLocks noGrp="1"/>
          </p:cNvSpPr>
          <p:nvPr>
            <p:ph type="dt" sz="half" idx="10"/>
          </p:nvPr>
        </p:nvSpPr>
        <p:spPr/>
        <p:txBody>
          <a:bodyPr/>
          <a:lstStyle/>
          <a:p>
            <a:fld id="{57259107-6A1F-0845-9237-62D7A3F9F42D}" type="datetime1">
              <a:rPr kumimoji="1" lang="zh-TW" altLang="en-US" smtClean="0"/>
              <a:t>2024/7/24</a:t>
            </a:fld>
            <a:endParaRPr kumimoji="1" lang="zh-TW" altLang="en-US"/>
          </a:p>
        </p:txBody>
      </p:sp>
      <p:sp>
        <p:nvSpPr>
          <p:cNvPr id="5" name="頁尾版面配置區 4">
            <a:extLst>
              <a:ext uri="{FF2B5EF4-FFF2-40B4-BE49-F238E27FC236}">
                <a16:creationId xmlns:a16="http://schemas.microsoft.com/office/drawing/2014/main" id="{4DBB2D55-F373-1576-0E21-E6E11CBE7D86}"/>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2493AB4A-ECA8-D828-D10E-E80924E8CA20}"/>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596037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DD01C98E-6E7C-44AC-0144-D9F554F3DB12}"/>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ECB87E87-9238-5D8E-914C-7542839542B4}"/>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A7A49648-628B-DD3F-A597-ADF0D26F7D9E}"/>
              </a:ext>
            </a:extLst>
          </p:cNvPr>
          <p:cNvSpPr>
            <a:spLocks noGrp="1"/>
          </p:cNvSpPr>
          <p:nvPr>
            <p:ph type="dt" sz="half" idx="10"/>
          </p:nvPr>
        </p:nvSpPr>
        <p:spPr/>
        <p:txBody>
          <a:bodyPr/>
          <a:lstStyle/>
          <a:p>
            <a:fld id="{324D143E-C82F-684D-B37C-E3DDFF157536}" type="datetime1">
              <a:rPr kumimoji="1" lang="zh-TW" altLang="en-US" smtClean="0"/>
              <a:t>2024/7/24</a:t>
            </a:fld>
            <a:endParaRPr kumimoji="1" lang="zh-TW" altLang="en-US"/>
          </a:p>
        </p:txBody>
      </p:sp>
      <p:sp>
        <p:nvSpPr>
          <p:cNvPr id="5" name="頁尾版面配置區 4">
            <a:extLst>
              <a:ext uri="{FF2B5EF4-FFF2-40B4-BE49-F238E27FC236}">
                <a16:creationId xmlns:a16="http://schemas.microsoft.com/office/drawing/2014/main" id="{4B1DF459-4AE7-CF0E-8BFC-3B794F530BE2}"/>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0CE3889E-35F8-C8DC-6F08-17F64BDBD321}"/>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2968521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6BAF73-5425-CA47-9A1D-FC1375A611EA}"/>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337289EA-4FCF-B9CF-BAB8-E1D559D792B1}"/>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FF10A186-1923-6225-689D-2E9326CD188D}"/>
              </a:ext>
            </a:extLst>
          </p:cNvPr>
          <p:cNvSpPr>
            <a:spLocks noGrp="1"/>
          </p:cNvSpPr>
          <p:nvPr>
            <p:ph type="dt" sz="half" idx="10"/>
          </p:nvPr>
        </p:nvSpPr>
        <p:spPr/>
        <p:txBody>
          <a:bodyPr/>
          <a:lstStyle/>
          <a:p>
            <a:fld id="{C8A79055-53EF-3E41-B7A7-AA3D7ADA2840}" type="datetime1">
              <a:rPr kumimoji="1" lang="zh-TW" altLang="en-US" smtClean="0"/>
              <a:t>2024/7/24</a:t>
            </a:fld>
            <a:endParaRPr kumimoji="1" lang="zh-TW" altLang="en-US"/>
          </a:p>
        </p:txBody>
      </p:sp>
      <p:sp>
        <p:nvSpPr>
          <p:cNvPr id="5" name="頁尾版面配置區 4">
            <a:extLst>
              <a:ext uri="{FF2B5EF4-FFF2-40B4-BE49-F238E27FC236}">
                <a16:creationId xmlns:a16="http://schemas.microsoft.com/office/drawing/2014/main" id="{10B5230A-B04E-C3F9-4D66-BAB5E18B2843}"/>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C022F04A-25C2-7D25-09AB-C6A70D8EE78B}"/>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385239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2B9CE3-E19B-57A6-6B64-E532B8598D6D}"/>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98795A6B-7C14-79A6-3C63-88C55DF8C2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DD598DC6-B6F0-F10C-DAAE-95120A9F2810}"/>
              </a:ext>
            </a:extLst>
          </p:cNvPr>
          <p:cNvSpPr>
            <a:spLocks noGrp="1"/>
          </p:cNvSpPr>
          <p:nvPr>
            <p:ph type="dt" sz="half" idx="10"/>
          </p:nvPr>
        </p:nvSpPr>
        <p:spPr/>
        <p:txBody>
          <a:bodyPr/>
          <a:lstStyle/>
          <a:p>
            <a:fld id="{AB10E908-819D-3F4B-B625-76DC342F2009}" type="datetime1">
              <a:rPr kumimoji="1" lang="zh-TW" altLang="en-US" smtClean="0"/>
              <a:t>2024/7/24</a:t>
            </a:fld>
            <a:endParaRPr kumimoji="1" lang="zh-TW" altLang="en-US"/>
          </a:p>
        </p:txBody>
      </p:sp>
      <p:sp>
        <p:nvSpPr>
          <p:cNvPr id="5" name="頁尾版面配置區 4">
            <a:extLst>
              <a:ext uri="{FF2B5EF4-FFF2-40B4-BE49-F238E27FC236}">
                <a16:creationId xmlns:a16="http://schemas.microsoft.com/office/drawing/2014/main" id="{EB833473-8935-5661-9A2D-F8F97F6C94A3}"/>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970F154C-7C73-8C58-F3AC-7903E7742484}"/>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82108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4C0786-8FF3-0FA4-EA11-1CA5D1DFA155}"/>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5E02EC18-A288-2776-E923-B4135D6A8B89}"/>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C1ECDC6C-C042-F09E-A800-9C998DE64DEA}"/>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72E70513-44DA-3803-0F16-9C7C63628593}"/>
              </a:ext>
            </a:extLst>
          </p:cNvPr>
          <p:cNvSpPr>
            <a:spLocks noGrp="1"/>
          </p:cNvSpPr>
          <p:nvPr>
            <p:ph type="dt" sz="half" idx="10"/>
          </p:nvPr>
        </p:nvSpPr>
        <p:spPr/>
        <p:txBody>
          <a:bodyPr/>
          <a:lstStyle/>
          <a:p>
            <a:fld id="{D73623CE-6D1E-9849-9172-8FC4F9C5B5B0}" type="datetime1">
              <a:rPr kumimoji="1" lang="zh-TW" altLang="en-US" smtClean="0"/>
              <a:t>2024/7/24</a:t>
            </a:fld>
            <a:endParaRPr kumimoji="1" lang="zh-TW" altLang="en-US"/>
          </a:p>
        </p:txBody>
      </p:sp>
      <p:sp>
        <p:nvSpPr>
          <p:cNvPr id="6" name="頁尾版面配置區 5">
            <a:extLst>
              <a:ext uri="{FF2B5EF4-FFF2-40B4-BE49-F238E27FC236}">
                <a16:creationId xmlns:a16="http://schemas.microsoft.com/office/drawing/2014/main" id="{8B60BE9F-60EA-A4B7-F819-0515D297FD10}"/>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1D3CCDDE-1BB6-B5F7-F1D9-58B1E9E214D4}"/>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3205599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AD6F9F-8E86-B92D-4815-70F5650E2A46}"/>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6EA7923A-9B12-E5F6-704A-30312BC347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B81D862E-47D0-1CB4-842B-D3F7D2CF5989}"/>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C7189AB3-62D1-94F7-5357-2C3A18A6EF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44654192-CD74-DEC5-1D31-69D44EEB610C}"/>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ABEADB36-2329-EF89-6F33-6DCD92836D9D}"/>
              </a:ext>
            </a:extLst>
          </p:cNvPr>
          <p:cNvSpPr>
            <a:spLocks noGrp="1"/>
          </p:cNvSpPr>
          <p:nvPr>
            <p:ph type="dt" sz="half" idx="10"/>
          </p:nvPr>
        </p:nvSpPr>
        <p:spPr/>
        <p:txBody>
          <a:bodyPr/>
          <a:lstStyle/>
          <a:p>
            <a:fld id="{38BC9FFD-2DC6-A04B-A148-581A5CB69B56}" type="datetime1">
              <a:rPr kumimoji="1" lang="zh-TW" altLang="en-US" smtClean="0"/>
              <a:t>2024/7/24</a:t>
            </a:fld>
            <a:endParaRPr kumimoji="1" lang="zh-TW" altLang="en-US"/>
          </a:p>
        </p:txBody>
      </p:sp>
      <p:sp>
        <p:nvSpPr>
          <p:cNvPr id="8" name="頁尾版面配置區 7">
            <a:extLst>
              <a:ext uri="{FF2B5EF4-FFF2-40B4-BE49-F238E27FC236}">
                <a16:creationId xmlns:a16="http://schemas.microsoft.com/office/drawing/2014/main" id="{2702029D-CE21-4EBB-96BC-A246D789073D}"/>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64C017CD-CC68-58BD-E95C-311C18056BC2}"/>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1813430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C6B47A-6F62-0226-B700-9C74496099D9}"/>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B7E30D70-FC6E-0B93-4A4C-7B0EBC906FD1}"/>
              </a:ext>
            </a:extLst>
          </p:cNvPr>
          <p:cNvSpPr>
            <a:spLocks noGrp="1"/>
          </p:cNvSpPr>
          <p:nvPr>
            <p:ph type="dt" sz="half" idx="10"/>
          </p:nvPr>
        </p:nvSpPr>
        <p:spPr/>
        <p:txBody>
          <a:bodyPr/>
          <a:lstStyle/>
          <a:p>
            <a:fld id="{27252B97-C411-F841-B603-F90F96146218}" type="datetime1">
              <a:rPr kumimoji="1" lang="zh-TW" altLang="en-US" smtClean="0"/>
              <a:t>2024/7/24</a:t>
            </a:fld>
            <a:endParaRPr kumimoji="1" lang="zh-TW" altLang="en-US"/>
          </a:p>
        </p:txBody>
      </p:sp>
      <p:sp>
        <p:nvSpPr>
          <p:cNvPr id="4" name="頁尾版面配置區 3">
            <a:extLst>
              <a:ext uri="{FF2B5EF4-FFF2-40B4-BE49-F238E27FC236}">
                <a16:creationId xmlns:a16="http://schemas.microsoft.com/office/drawing/2014/main" id="{27CCAE16-6A72-8658-AD8B-FDBB959434C1}"/>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7F621834-2E3C-493A-9803-CC49913255B7}"/>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137687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2A5834B7-AF5B-0D30-8BC7-B05C57605343}"/>
              </a:ext>
            </a:extLst>
          </p:cNvPr>
          <p:cNvSpPr>
            <a:spLocks noGrp="1"/>
          </p:cNvSpPr>
          <p:nvPr>
            <p:ph type="dt" sz="half" idx="10"/>
          </p:nvPr>
        </p:nvSpPr>
        <p:spPr/>
        <p:txBody>
          <a:bodyPr/>
          <a:lstStyle/>
          <a:p>
            <a:fld id="{8314F913-57FE-6342-B36E-A3887552E8BB}" type="datetime1">
              <a:rPr kumimoji="1" lang="zh-TW" altLang="en-US" smtClean="0"/>
              <a:t>2024/7/24</a:t>
            </a:fld>
            <a:endParaRPr kumimoji="1" lang="zh-TW" altLang="en-US"/>
          </a:p>
        </p:txBody>
      </p:sp>
      <p:sp>
        <p:nvSpPr>
          <p:cNvPr id="3" name="頁尾版面配置區 2">
            <a:extLst>
              <a:ext uri="{FF2B5EF4-FFF2-40B4-BE49-F238E27FC236}">
                <a16:creationId xmlns:a16="http://schemas.microsoft.com/office/drawing/2014/main" id="{092FD778-0192-B433-1509-14956DB28225}"/>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8895DB6E-D5B8-6226-00FB-411DF73EFAA0}"/>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1709931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2A0CE6-D89C-8B8A-3ACF-55CB2A9B82BF}"/>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8BD9E9BE-8195-5BC9-59CD-94961421C6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50FC68A8-09C5-62C9-9CCB-AE7D76FC9D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900CB610-5E12-4856-2C3E-CF10275CABC4}"/>
              </a:ext>
            </a:extLst>
          </p:cNvPr>
          <p:cNvSpPr>
            <a:spLocks noGrp="1"/>
          </p:cNvSpPr>
          <p:nvPr>
            <p:ph type="dt" sz="half" idx="10"/>
          </p:nvPr>
        </p:nvSpPr>
        <p:spPr/>
        <p:txBody>
          <a:bodyPr/>
          <a:lstStyle/>
          <a:p>
            <a:fld id="{5677FFC7-54E9-634A-ADE5-028B0431F4EC}" type="datetime1">
              <a:rPr kumimoji="1" lang="zh-TW" altLang="en-US" smtClean="0"/>
              <a:t>2024/7/24</a:t>
            </a:fld>
            <a:endParaRPr kumimoji="1" lang="zh-TW" altLang="en-US"/>
          </a:p>
        </p:txBody>
      </p:sp>
      <p:sp>
        <p:nvSpPr>
          <p:cNvPr id="6" name="頁尾版面配置區 5">
            <a:extLst>
              <a:ext uri="{FF2B5EF4-FFF2-40B4-BE49-F238E27FC236}">
                <a16:creationId xmlns:a16="http://schemas.microsoft.com/office/drawing/2014/main" id="{27BB3F10-A165-1F01-9EA2-A8B3A9B4DAC1}"/>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19FD3A04-F781-7BAF-320C-722479835C42}"/>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363787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EF4F88-C695-D188-E247-E8B7541EA7AE}"/>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C7E8CC29-77A9-643A-92F6-EC4FB7B90E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495DFDD3-EF6D-49CF-7E35-65D1D324CB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46BF8AA6-63DE-2429-4CE5-1C14362350F4}"/>
              </a:ext>
            </a:extLst>
          </p:cNvPr>
          <p:cNvSpPr>
            <a:spLocks noGrp="1"/>
          </p:cNvSpPr>
          <p:nvPr>
            <p:ph type="dt" sz="half" idx="10"/>
          </p:nvPr>
        </p:nvSpPr>
        <p:spPr/>
        <p:txBody>
          <a:bodyPr/>
          <a:lstStyle/>
          <a:p>
            <a:fld id="{46A33351-E529-ED43-BC6E-78A8DA9C590F}" type="datetime1">
              <a:rPr kumimoji="1" lang="zh-TW" altLang="en-US" smtClean="0"/>
              <a:t>2024/7/24</a:t>
            </a:fld>
            <a:endParaRPr kumimoji="1" lang="zh-TW" altLang="en-US"/>
          </a:p>
        </p:txBody>
      </p:sp>
      <p:sp>
        <p:nvSpPr>
          <p:cNvPr id="6" name="頁尾版面配置區 5">
            <a:extLst>
              <a:ext uri="{FF2B5EF4-FFF2-40B4-BE49-F238E27FC236}">
                <a16:creationId xmlns:a16="http://schemas.microsoft.com/office/drawing/2014/main" id="{DDD15E26-9395-4179-AE9D-6C207D85E2A8}"/>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F2486C10-184E-03C1-CFF6-71B40157AE51}"/>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2394079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D4B5CE35-4C80-8B33-F7FB-9872517E6D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D9104053-5B32-D246-CE3D-8358BD4B77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09C8A550-6F0A-79C3-9F48-5ACB240C89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E6564F-FB9A-7D4E-9821-DD707CE2AEC8}" type="datetime1">
              <a:rPr kumimoji="1" lang="zh-TW" altLang="en-US" smtClean="0"/>
              <a:t>2024/7/24</a:t>
            </a:fld>
            <a:endParaRPr kumimoji="1" lang="zh-TW" altLang="en-US"/>
          </a:p>
        </p:txBody>
      </p:sp>
      <p:sp>
        <p:nvSpPr>
          <p:cNvPr id="5" name="頁尾版面配置區 4">
            <a:extLst>
              <a:ext uri="{FF2B5EF4-FFF2-40B4-BE49-F238E27FC236}">
                <a16:creationId xmlns:a16="http://schemas.microsoft.com/office/drawing/2014/main" id="{E730FBFA-70BE-2585-64AB-C9EB346B98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5B68D8E3-3C1A-DF53-AA35-728F7EE8FF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1600948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sv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mlpp.pressbooks.pub/ethicalexplorations/chapter/chapter-8-breaking-the-moral-mold-nietzsche-on-value-creation-and-perspectivism8/" TargetMode="External"/><Relationship Id="rId3" Type="http://schemas.openxmlformats.org/officeDocument/2006/relationships/hyperlink" Target="https://dictionary.cambridge.org/zht/%E8%A9%9E%E5%85%B8/%E8%8B%B1%E8%AA%9E-%E6%BC%A2%E8%AA%9E-%E7%B9%81%E9%AB%94/independent" TargetMode="External"/><Relationship Id="rId7" Type="http://schemas.openxmlformats.org/officeDocument/2006/relationships/hyperlink" Target="https://www.sciencedirect.com/science/article/pii/S2352552517300798"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dictionary.cambridge.org/zht/%E8%A9%9E%E5%85%B8/%E8%8B%B1%E8%AA%9E-%E6%BC%A2%E8%AA%9E-%E7%B9%81%E9%AB%94/decision" TargetMode="External"/><Relationship Id="rId5" Type="http://schemas.openxmlformats.org/officeDocument/2006/relationships/hyperlink" Target="https://dictionary.cambridge.org/zht/%E8%A9%9E%E5%85%B8/%E8%8B%B1%E8%AA%9E-%E6%BC%A2%E8%AA%9E-%E7%B9%81%E9%AB%94/your" TargetMode="External"/><Relationship Id="rId4" Type="http://schemas.openxmlformats.org/officeDocument/2006/relationships/hyperlink" Target="https://dictionary.cambridge.org/zht/%E8%A9%9E%E5%85%B8/%E8%8B%B1%E8%AA%9E-%E6%BC%A2%E8%AA%9E-%E7%B9%81%E9%AB%94/power" TargetMode="External"/><Relationship Id="rId9" Type="http://schemas.openxmlformats.org/officeDocument/2006/relationships/hyperlink" Target="https://digitalcommons.winthrop.edu/source/SOURCE_2020/allpresentationsandperformances/104/"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onfido.com/blog/digital-identity/"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adnovum.com/"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hyperlink" Target="https://www.iproov.com/use-cases/digital-identit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群組 11">
            <a:extLst>
              <a:ext uri="{FF2B5EF4-FFF2-40B4-BE49-F238E27FC236}">
                <a16:creationId xmlns:a16="http://schemas.microsoft.com/office/drawing/2014/main" id="{EA7E4342-8A9A-F7DC-F0AD-299CCCB56A16}"/>
              </a:ext>
            </a:extLst>
          </p:cNvPr>
          <p:cNvGrpSpPr/>
          <p:nvPr/>
        </p:nvGrpSpPr>
        <p:grpSpPr>
          <a:xfrm>
            <a:off x="0" y="1652530"/>
            <a:ext cx="12192000" cy="3128790"/>
            <a:chOff x="-181779" y="1817783"/>
            <a:chExt cx="12482111" cy="3128790"/>
          </a:xfrm>
        </p:grpSpPr>
        <p:sp>
          <p:nvSpPr>
            <p:cNvPr id="10" name="矩形 9">
              <a:extLst>
                <a:ext uri="{FF2B5EF4-FFF2-40B4-BE49-F238E27FC236}">
                  <a16:creationId xmlns:a16="http://schemas.microsoft.com/office/drawing/2014/main" id="{5DFA1FBC-1C41-B016-1764-00A233CB67A5}"/>
                </a:ext>
              </a:extLst>
            </p:cNvPr>
            <p:cNvSpPr/>
            <p:nvPr/>
          </p:nvSpPr>
          <p:spPr>
            <a:xfrm>
              <a:off x="-181779" y="1817783"/>
              <a:ext cx="12482111" cy="312879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1" name="矩形 10">
              <a:extLst>
                <a:ext uri="{FF2B5EF4-FFF2-40B4-BE49-F238E27FC236}">
                  <a16:creationId xmlns:a16="http://schemas.microsoft.com/office/drawing/2014/main" id="{7A4BADC9-2F4B-6B63-9FC2-978266DEBB0E}"/>
                </a:ext>
              </a:extLst>
            </p:cNvPr>
            <p:cNvSpPr/>
            <p:nvPr/>
          </p:nvSpPr>
          <p:spPr>
            <a:xfrm>
              <a:off x="-181779" y="2214390"/>
              <a:ext cx="12482111" cy="23355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r>
                <a:rPr lang="en" altLang="zh-TW" sz="4000" b="1" i="0" u="none" strike="noStrike" dirty="0">
                  <a:solidFill>
                    <a:srgbClr val="FFFFFF"/>
                  </a:solidFill>
                  <a:effectLst/>
                  <a:latin typeface="Arial" panose="020B0604020202020204" pitchFamily="34" charset="0"/>
                </a:rPr>
                <a:t>Design and Implementation of Autonomous Identity System Based on </a:t>
              </a:r>
              <a:r>
                <a:rPr lang="en" altLang="zh-TW" sz="4000" b="1" i="0" u="none" strike="noStrike" dirty="0" err="1">
                  <a:solidFill>
                    <a:srgbClr val="FFFFFF"/>
                  </a:solidFill>
                  <a:effectLst/>
                  <a:latin typeface="Arial" panose="020B0604020202020204" pitchFamily="34" charset="0"/>
                </a:rPr>
                <a:t>OurChain</a:t>
              </a:r>
              <a:endParaRPr lang="en" altLang="zh-TW" sz="4000" b="0" dirty="0">
                <a:effectLst/>
              </a:endParaRPr>
            </a:p>
          </p:txBody>
        </p:sp>
      </p:grpSp>
      <p:grpSp>
        <p:nvGrpSpPr>
          <p:cNvPr id="20" name="群組 19">
            <a:extLst>
              <a:ext uri="{FF2B5EF4-FFF2-40B4-BE49-F238E27FC236}">
                <a16:creationId xmlns:a16="http://schemas.microsoft.com/office/drawing/2014/main" id="{8081C686-8DD5-6C85-727F-090EB58C6004}"/>
              </a:ext>
            </a:extLst>
          </p:cNvPr>
          <p:cNvGrpSpPr/>
          <p:nvPr/>
        </p:nvGrpSpPr>
        <p:grpSpPr>
          <a:xfrm>
            <a:off x="0" y="6149499"/>
            <a:ext cx="6097836" cy="708501"/>
            <a:chOff x="0" y="6149499"/>
            <a:chExt cx="6097836" cy="708501"/>
          </a:xfrm>
        </p:grpSpPr>
        <p:sp>
          <p:nvSpPr>
            <p:cNvPr id="14" name="文字方塊 13">
              <a:extLst>
                <a:ext uri="{FF2B5EF4-FFF2-40B4-BE49-F238E27FC236}">
                  <a16:creationId xmlns:a16="http://schemas.microsoft.com/office/drawing/2014/main" id="{1EE67BD6-F11F-899C-8FF3-7DAC2322A94B}"/>
                </a:ext>
              </a:extLst>
            </p:cNvPr>
            <p:cNvSpPr txBox="1"/>
            <p:nvPr/>
          </p:nvSpPr>
          <p:spPr>
            <a:xfrm>
              <a:off x="0" y="6488668"/>
              <a:ext cx="6097836" cy="369332"/>
            </a:xfrm>
            <a:prstGeom prst="rect">
              <a:avLst/>
            </a:prstGeom>
            <a:noFill/>
          </p:spPr>
          <p:txBody>
            <a:bodyPr wrap="square">
              <a:spAutoFit/>
            </a:bodyPr>
            <a:lstStyle/>
            <a:p>
              <a:r>
                <a:rPr lang="en" altLang="zh-TW" sz="1800" b="0" i="0" u="none" strike="noStrike" dirty="0">
                  <a:solidFill>
                    <a:srgbClr val="595959"/>
                  </a:solidFill>
                  <a:effectLst/>
                  <a:latin typeface="Libre Baskerville" panose="020F0502020204030204" pitchFamily="34" charset="0"/>
                </a:rPr>
                <a:t>Advisor: </a:t>
              </a:r>
              <a:r>
                <a:rPr lang="en" altLang="zh-TW" sz="1800" b="0" i="0" u="none" strike="noStrike" dirty="0" err="1">
                  <a:solidFill>
                    <a:srgbClr val="595959"/>
                  </a:solidFill>
                  <a:effectLst/>
                  <a:latin typeface="Libre Baskerville" panose="020F0502020204030204" pitchFamily="34" charset="0"/>
                </a:rPr>
                <a:t>Chih</a:t>
              </a:r>
              <a:r>
                <a:rPr lang="en" altLang="zh-TW" sz="1800" b="0" i="0" u="none" strike="noStrike" dirty="0">
                  <a:solidFill>
                    <a:srgbClr val="595959"/>
                  </a:solidFill>
                  <a:effectLst/>
                  <a:latin typeface="Libre Baskerville" panose="020F0502020204030204" pitchFamily="34" charset="0"/>
                </a:rPr>
                <a:t>-Wen</a:t>
              </a:r>
              <a:r>
                <a:rPr lang="zh-TW" altLang="en-US" sz="1800" b="0" i="0" u="none" strike="noStrike" dirty="0">
                  <a:solidFill>
                    <a:srgbClr val="595959"/>
                  </a:solidFill>
                  <a:effectLst/>
                  <a:latin typeface="Libre Baskerville" panose="020F0502020204030204" pitchFamily="34" charset="0"/>
                </a:rPr>
                <a:t> </a:t>
              </a:r>
              <a:r>
                <a:rPr lang="en" altLang="zh-TW" sz="1800" b="0" i="0" u="none" strike="noStrike" dirty="0">
                  <a:solidFill>
                    <a:srgbClr val="595959"/>
                  </a:solidFill>
                  <a:effectLst/>
                  <a:latin typeface="Libre Baskerville" panose="020F0502020204030204" pitchFamily="34" charset="0"/>
                </a:rPr>
                <a:t>Hsueh</a:t>
              </a:r>
              <a:endParaRPr lang="zh-TW" altLang="en-US" dirty="0"/>
            </a:p>
          </p:txBody>
        </p:sp>
        <p:sp>
          <p:nvSpPr>
            <p:cNvPr id="19" name="文字方塊 18">
              <a:extLst>
                <a:ext uri="{FF2B5EF4-FFF2-40B4-BE49-F238E27FC236}">
                  <a16:creationId xmlns:a16="http://schemas.microsoft.com/office/drawing/2014/main" id="{A68D20D2-2A24-2000-DE97-28B0495C7675}"/>
                </a:ext>
              </a:extLst>
            </p:cNvPr>
            <p:cNvSpPr txBox="1"/>
            <p:nvPr/>
          </p:nvSpPr>
          <p:spPr>
            <a:xfrm>
              <a:off x="0" y="6149499"/>
              <a:ext cx="6097836" cy="369332"/>
            </a:xfrm>
            <a:prstGeom prst="rect">
              <a:avLst/>
            </a:prstGeom>
            <a:noFill/>
          </p:spPr>
          <p:txBody>
            <a:bodyPr wrap="square">
              <a:spAutoFit/>
            </a:bodyPr>
            <a:lstStyle/>
            <a:p>
              <a:r>
                <a:rPr lang="en" altLang="zh-TW" sz="1800" b="0" i="0" u="none" strike="noStrike" dirty="0">
                  <a:solidFill>
                    <a:srgbClr val="595959"/>
                  </a:solidFill>
                  <a:effectLst/>
                  <a:latin typeface="Libre Baskerville" panose="020F0502020204030204" pitchFamily="34" charset="0"/>
                </a:rPr>
                <a:t>Reporter: </a:t>
              </a:r>
              <a:r>
                <a:rPr lang="en" altLang="zh-TW" sz="1800" b="0" i="0" u="none" strike="noStrike" dirty="0">
                  <a:solidFill>
                    <a:srgbClr val="595959"/>
                  </a:solidFill>
                  <a:effectLst/>
                  <a:latin typeface="Libre Baskerville" panose="02000000000000000000" pitchFamily="2" charset="0"/>
                </a:rPr>
                <a:t>Chun-You</a:t>
              </a:r>
              <a:r>
                <a:rPr lang="zh-TW" altLang="en-US" sz="1800" b="0" i="0" u="none" strike="noStrike" dirty="0">
                  <a:solidFill>
                    <a:srgbClr val="595959"/>
                  </a:solidFill>
                  <a:effectLst/>
                  <a:latin typeface="Libre Baskerville" panose="02000000000000000000" pitchFamily="2" charset="0"/>
                </a:rPr>
                <a:t> </a:t>
              </a:r>
              <a:r>
                <a:rPr lang="en" altLang="zh-TW" sz="1800" b="0" i="0" u="none" strike="noStrike" dirty="0">
                  <a:solidFill>
                    <a:srgbClr val="595959"/>
                  </a:solidFill>
                  <a:effectLst/>
                  <a:latin typeface="Libre Baskerville" panose="02000000000000000000" pitchFamily="2" charset="0"/>
                </a:rPr>
                <a:t>Lin</a:t>
              </a:r>
              <a:endParaRPr lang="zh-TW" altLang="en-US" sz="1800" dirty="0"/>
            </a:p>
          </p:txBody>
        </p:sp>
      </p:grpSp>
      <p:sp>
        <p:nvSpPr>
          <p:cNvPr id="22" name="文字方塊 21">
            <a:extLst>
              <a:ext uri="{FF2B5EF4-FFF2-40B4-BE49-F238E27FC236}">
                <a16:creationId xmlns:a16="http://schemas.microsoft.com/office/drawing/2014/main" id="{ED8BFE6C-D905-10FA-CEC4-60BD5184CB11}"/>
              </a:ext>
            </a:extLst>
          </p:cNvPr>
          <p:cNvSpPr txBox="1"/>
          <p:nvPr/>
        </p:nvSpPr>
        <p:spPr>
          <a:xfrm>
            <a:off x="0" y="5177927"/>
            <a:ext cx="12192000" cy="461665"/>
          </a:xfrm>
          <a:prstGeom prst="rect">
            <a:avLst/>
          </a:prstGeom>
          <a:noFill/>
        </p:spPr>
        <p:txBody>
          <a:bodyPr wrap="square">
            <a:spAutoFit/>
          </a:bodyPr>
          <a:lstStyle/>
          <a:p>
            <a:pPr algn="ctr"/>
            <a:r>
              <a:rPr lang="zh-TW" altLang="en-US" sz="2400" dirty="0">
                <a:solidFill>
                  <a:schemeClr val="bg2">
                    <a:lumMod val="50000"/>
                  </a:schemeClr>
                </a:solidFill>
                <a:latin typeface="Heiti SC Medium" pitchFamily="2" charset="-128"/>
                <a:ea typeface="Heiti SC Medium" pitchFamily="2" charset="-128"/>
              </a:rPr>
              <a:t>基於 </a:t>
            </a:r>
            <a:r>
              <a:rPr lang="en" altLang="zh-TW" sz="2400" dirty="0" err="1">
                <a:solidFill>
                  <a:schemeClr val="bg2">
                    <a:lumMod val="50000"/>
                  </a:schemeClr>
                </a:solidFill>
                <a:latin typeface="Heiti SC Medium" pitchFamily="2" charset="-128"/>
                <a:ea typeface="Heiti SC Medium" pitchFamily="2" charset="-128"/>
              </a:rPr>
              <a:t>OurChain</a:t>
            </a:r>
            <a:r>
              <a:rPr lang="en" altLang="zh-TW" sz="2400" dirty="0">
                <a:solidFill>
                  <a:schemeClr val="bg2">
                    <a:lumMod val="50000"/>
                  </a:schemeClr>
                </a:solidFill>
                <a:latin typeface="Heiti SC Medium" pitchFamily="2" charset="-128"/>
                <a:ea typeface="Heiti SC Medium" pitchFamily="2" charset="-128"/>
              </a:rPr>
              <a:t> </a:t>
            </a:r>
            <a:r>
              <a:rPr lang="zh-TW" altLang="en-US" sz="2400" dirty="0">
                <a:solidFill>
                  <a:schemeClr val="bg2">
                    <a:lumMod val="50000"/>
                  </a:schemeClr>
                </a:solidFill>
                <a:latin typeface="Heiti SC Medium" pitchFamily="2" charset="-128"/>
                <a:ea typeface="Heiti SC Medium" pitchFamily="2" charset="-128"/>
              </a:rPr>
              <a:t>的自主身分系統設計與實作</a:t>
            </a:r>
          </a:p>
        </p:txBody>
      </p:sp>
    </p:spTree>
    <p:extLst>
      <p:ext uri="{BB962C8B-B14F-4D97-AF65-F5344CB8AC3E}">
        <p14:creationId xmlns:p14="http://schemas.microsoft.com/office/powerpoint/2010/main" val="2530016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40506-8FBE-EAC5-BAE6-FDC8CEFF53E2}"/>
              </a:ext>
            </a:extLst>
          </p:cNvPr>
          <p:cNvSpPr>
            <a:spLocks noGrp="1"/>
          </p:cNvSpPr>
          <p:nvPr>
            <p:ph type="title"/>
          </p:nvPr>
        </p:nvSpPr>
        <p:spPr/>
        <p:txBody>
          <a:bodyPr/>
          <a:lstStyle/>
          <a:p>
            <a:r>
              <a:rPr kumimoji="1" lang="en-US" altLang="zh-TW" dirty="0"/>
              <a:t>The website does not Trust the user</a:t>
            </a:r>
            <a:endParaRPr kumimoji="1" lang="zh-TW" altLang="en-US" dirty="0">
              <a:latin typeface="+mn-lt"/>
            </a:endParaRPr>
          </a:p>
        </p:txBody>
      </p:sp>
      <p:sp>
        <p:nvSpPr>
          <p:cNvPr id="4" name="日期版面配置區 3">
            <a:extLst>
              <a:ext uri="{FF2B5EF4-FFF2-40B4-BE49-F238E27FC236}">
                <a16:creationId xmlns:a16="http://schemas.microsoft.com/office/drawing/2014/main" id="{39F22E5A-5F75-8F58-1FA8-E29FCDC86006}"/>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dirty="0"/>
          </a:p>
        </p:txBody>
      </p:sp>
      <p:sp>
        <p:nvSpPr>
          <p:cNvPr id="11" name="內容版面配置區 2">
            <a:extLst>
              <a:ext uri="{FF2B5EF4-FFF2-40B4-BE49-F238E27FC236}">
                <a16:creationId xmlns:a16="http://schemas.microsoft.com/office/drawing/2014/main" id="{C31EFF41-4799-0148-BFD8-03B26CC4C59B}"/>
              </a:ext>
            </a:extLst>
          </p:cNvPr>
          <p:cNvSpPr>
            <a:spLocks noGrp="1"/>
          </p:cNvSpPr>
          <p:nvPr>
            <p:ph idx="1"/>
          </p:nvPr>
        </p:nvSpPr>
        <p:spPr>
          <a:xfrm>
            <a:off x="838200" y="1825625"/>
            <a:ext cx="10515600" cy="4351338"/>
          </a:xfrm>
        </p:spPr>
        <p:txBody>
          <a:bodyPr/>
          <a:lstStyle/>
          <a:p>
            <a:r>
              <a:rPr kumimoji="1" lang="en" altLang="zh-TW" sz="1800" b="1" dirty="0">
                <a:solidFill>
                  <a:srgbClr val="212121"/>
                </a:solidFill>
                <a:latin typeface="Arial" panose="020B0604020202020204" pitchFamily="34" charset="0"/>
              </a:rPr>
              <a:t>Let user Trust Aid Center</a:t>
            </a:r>
          </a:p>
          <a:p>
            <a:r>
              <a:rPr kumimoji="1" lang="en" altLang="zh-TW" sz="1800" b="1" dirty="0">
                <a:solidFill>
                  <a:srgbClr val="212121"/>
                </a:solidFill>
                <a:latin typeface="Arial" panose="020B0604020202020204" pitchFamily="34" charset="0"/>
              </a:rPr>
              <a:t>Let website Trust Aid Center</a:t>
            </a:r>
          </a:p>
        </p:txBody>
      </p:sp>
      <p:grpSp>
        <p:nvGrpSpPr>
          <p:cNvPr id="3" name="群組 2">
            <a:extLst>
              <a:ext uri="{FF2B5EF4-FFF2-40B4-BE49-F238E27FC236}">
                <a16:creationId xmlns:a16="http://schemas.microsoft.com/office/drawing/2014/main" id="{EF1E048E-FA73-0D8C-C1FB-1461674D5FDD}"/>
              </a:ext>
            </a:extLst>
          </p:cNvPr>
          <p:cNvGrpSpPr/>
          <p:nvPr/>
        </p:nvGrpSpPr>
        <p:grpSpPr>
          <a:xfrm>
            <a:off x="1091631" y="2655734"/>
            <a:ext cx="10400117" cy="3700616"/>
            <a:chOff x="1091631" y="2655734"/>
            <a:chExt cx="10400117" cy="3700616"/>
          </a:xfrm>
        </p:grpSpPr>
        <p:pic>
          <p:nvPicPr>
            <p:cNvPr id="5" name="圖形 4" descr="使用者 以實心填滿">
              <a:extLst>
                <a:ext uri="{FF2B5EF4-FFF2-40B4-BE49-F238E27FC236}">
                  <a16:creationId xmlns:a16="http://schemas.microsoft.com/office/drawing/2014/main" id="{CF8E1F48-78B2-DB2B-688F-F07FC2597C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26629" y="4699417"/>
              <a:ext cx="1313688" cy="1477546"/>
            </a:xfrm>
            <a:prstGeom prst="rect">
              <a:avLst/>
            </a:prstGeom>
          </p:spPr>
        </p:pic>
        <p:pic>
          <p:nvPicPr>
            <p:cNvPr id="7" name="圖片 6">
              <a:extLst>
                <a:ext uri="{FF2B5EF4-FFF2-40B4-BE49-F238E27FC236}">
                  <a16:creationId xmlns:a16="http://schemas.microsoft.com/office/drawing/2014/main" id="{90FF78F6-3E53-2E72-984C-ABE6561F3A58}"/>
                </a:ext>
              </a:extLst>
            </p:cNvPr>
            <p:cNvPicPr>
              <a:picLocks noChangeAspect="1"/>
            </p:cNvPicPr>
            <p:nvPr/>
          </p:nvPicPr>
          <p:blipFill>
            <a:blip r:embed="rId5"/>
            <a:stretch>
              <a:fillRect/>
            </a:stretch>
          </p:blipFill>
          <p:spPr>
            <a:xfrm>
              <a:off x="6096000" y="2655734"/>
              <a:ext cx="1358628" cy="1230988"/>
            </a:xfrm>
            <a:prstGeom prst="rect">
              <a:avLst/>
            </a:prstGeom>
          </p:spPr>
        </p:pic>
        <p:pic>
          <p:nvPicPr>
            <p:cNvPr id="8" name="圖片 7">
              <a:extLst>
                <a:ext uri="{FF2B5EF4-FFF2-40B4-BE49-F238E27FC236}">
                  <a16:creationId xmlns:a16="http://schemas.microsoft.com/office/drawing/2014/main" id="{FD857093-FD70-E5ED-C442-5163BF85648A}"/>
                </a:ext>
              </a:extLst>
            </p:cNvPr>
            <p:cNvPicPr>
              <a:picLocks noChangeAspect="1"/>
            </p:cNvPicPr>
            <p:nvPr/>
          </p:nvPicPr>
          <p:blipFill>
            <a:blip r:embed="rId6"/>
            <a:stretch>
              <a:fillRect/>
            </a:stretch>
          </p:blipFill>
          <p:spPr>
            <a:xfrm>
              <a:off x="9264007" y="4467625"/>
              <a:ext cx="1804447" cy="1804447"/>
            </a:xfrm>
            <a:prstGeom prst="rect">
              <a:avLst/>
            </a:prstGeom>
          </p:spPr>
        </p:pic>
        <p:sp>
          <p:nvSpPr>
            <p:cNvPr id="10" name="向右箭號 9">
              <a:extLst>
                <a:ext uri="{FF2B5EF4-FFF2-40B4-BE49-F238E27FC236}">
                  <a16:creationId xmlns:a16="http://schemas.microsoft.com/office/drawing/2014/main" id="{8FD9893D-664A-38F3-06F7-3E48B3DEA144}"/>
                </a:ext>
              </a:extLst>
            </p:cNvPr>
            <p:cNvSpPr/>
            <p:nvPr/>
          </p:nvSpPr>
          <p:spPr>
            <a:xfrm>
              <a:off x="4224901" y="5304713"/>
              <a:ext cx="4837176" cy="266954"/>
            </a:xfrm>
            <a:prstGeom prst="rightArrow">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6" name="文字方塊 15">
              <a:extLst>
                <a:ext uri="{FF2B5EF4-FFF2-40B4-BE49-F238E27FC236}">
                  <a16:creationId xmlns:a16="http://schemas.microsoft.com/office/drawing/2014/main" id="{751DF869-FA13-A129-7465-D505B154758F}"/>
                </a:ext>
              </a:extLst>
            </p:cNvPr>
            <p:cNvSpPr txBox="1"/>
            <p:nvPr/>
          </p:nvSpPr>
          <p:spPr>
            <a:xfrm>
              <a:off x="2826629" y="5987018"/>
              <a:ext cx="1343766" cy="369332"/>
            </a:xfrm>
            <a:prstGeom prst="rect">
              <a:avLst/>
            </a:prstGeom>
            <a:noFill/>
          </p:spPr>
          <p:txBody>
            <a:bodyPr wrap="none" rtlCol="0">
              <a:spAutoFit/>
            </a:bodyPr>
            <a:lstStyle/>
            <a:p>
              <a:r>
                <a:rPr kumimoji="1" lang="en-US" altLang="zh-TW" dirty="0"/>
                <a:t>Local Device</a:t>
              </a:r>
              <a:endParaRPr kumimoji="1" lang="zh-TW" altLang="en-US" dirty="0"/>
            </a:p>
          </p:txBody>
        </p:sp>
        <p:sp>
          <p:nvSpPr>
            <p:cNvPr id="17" name="文字方塊 16">
              <a:extLst>
                <a:ext uri="{FF2B5EF4-FFF2-40B4-BE49-F238E27FC236}">
                  <a16:creationId xmlns:a16="http://schemas.microsoft.com/office/drawing/2014/main" id="{8104405B-F176-0E98-A69C-FCA4F3C7BAC0}"/>
                </a:ext>
              </a:extLst>
            </p:cNvPr>
            <p:cNvSpPr txBox="1"/>
            <p:nvPr/>
          </p:nvSpPr>
          <p:spPr>
            <a:xfrm>
              <a:off x="9586693" y="5971511"/>
              <a:ext cx="950004" cy="369332"/>
            </a:xfrm>
            <a:prstGeom prst="rect">
              <a:avLst/>
            </a:prstGeom>
            <a:noFill/>
          </p:spPr>
          <p:txBody>
            <a:bodyPr wrap="none" rtlCol="0">
              <a:spAutoFit/>
            </a:bodyPr>
            <a:lstStyle/>
            <a:p>
              <a:r>
                <a:rPr kumimoji="1" lang="en-US" altLang="zh-TW" dirty="0"/>
                <a:t>Website</a:t>
              </a:r>
              <a:endParaRPr kumimoji="1" lang="zh-TW" altLang="en-US" dirty="0"/>
            </a:p>
          </p:txBody>
        </p:sp>
        <p:sp>
          <p:nvSpPr>
            <p:cNvPr id="18" name="文字方塊 17">
              <a:extLst>
                <a:ext uri="{FF2B5EF4-FFF2-40B4-BE49-F238E27FC236}">
                  <a16:creationId xmlns:a16="http://schemas.microsoft.com/office/drawing/2014/main" id="{B7337370-AD05-9F38-0108-9BDED409BD0B}"/>
                </a:ext>
              </a:extLst>
            </p:cNvPr>
            <p:cNvSpPr txBox="1"/>
            <p:nvPr/>
          </p:nvSpPr>
          <p:spPr>
            <a:xfrm>
              <a:off x="6384443" y="5031226"/>
              <a:ext cx="745717" cy="369332"/>
            </a:xfrm>
            <a:prstGeom prst="rect">
              <a:avLst/>
            </a:prstGeom>
            <a:noFill/>
          </p:spPr>
          <p:txBody>
            <a:bodyPr wrap="none" rtlCol="0">
              <a:spAutoFit/>
            </a:bodyPr>
            <a:lstStyle/>
            <a:p>
              <a:r>
                <a:rPr kumimoji="1" lang="en-US" altLang="zh-TW" dirty="0"/>
                <a:t>2. AID</a:t>
              </a:r>
              <a:endParaRPr kumimoji="1" lang="zh-TW" altLang="en-US" dirty="0"/>
            </a:p>
          </p:txBody>
        </p:sp>
        <p:sp>
          <p:nvSpPr>
            <p:cNvPr id="19" name="文字方塊 18">
              <a:extLst>
                <a:ext uri="{FF2B5EF4-FFF2-40B4-BE49-F238E27FC236}">
                  <a16:creationId xmlns:a16="http://schemas.microsoft.com/office/drawing/2014/main" id="{5C042CE2-9E67-80B5-00AE-43874B6FC742}"/>
                </a:ext>
              </a:extLst>
            </p:cNvPr>
            <p:cNvSpPr txBox="1"/>
            <p:nvPr/>
          </p:nvSpPr>
          <p:spPr>
            <a:xfrm>
              <a:off x="5782483" y="5571667"/>
              <a:ext cx="1949636" cy="369332"/>
            </a:xfrm>
            <a:prstGeom prst="rect">
              <a:avLst/>
            </a:prstGeom>
            <a:noFill/>
          </p:spPr>
          <p:txBody>
            <a:bodyPr wrap="none" rtlCol="0">
              <a:spAutoFit/>
            </a:bodyPr>
            <a:lstStyle/>
            <a:p>
              <a:r>
                <a:rPr kumimoji="1" lang="en-US" altLang="zh-TW" dirty="0"/>
                <a:t>2. Digital Signature</a:t>
              </a:r>
              <a:endParaRPr kumimoji="1" lang="zh-TW" altLang="en-US" dirty="0"/>
            </a:p>
          </p:txBody>
        </p:sp>
        <p:sp>
          <p:nvSpPr>
            <p:cNvPr id="20" name="文字方塊 19">
              <a:extLst>
                <a:ext uri="{FF2B5EF4-FFF2-40B4-BE49-F238E27FC236}">
                  <a16:creationId xmlns:a16="http://schemas.microsoft.com/office/drawing/2014/main" id="{C0343A75-4E73-1666-EDA1-D008B134C9A5}"/>
                </a:ext>
              </a:extLst>
            </p:cNvPr>
            <p:cNvSpPr txBox="1"/>
            <p:nvPr/>
          </p:nvSpPr>
          <p:spPr>
            <a:xfrm>
              <a:off x="6188358" y="3836993"/>
              <a:ext cx="1173911" cy="369332"/>
            </a:xfrm>
            <a:prstGeom prst="rect">
              <a:avLst/>
            </a:prstGeom>
            <a:noFill/>
          </p:spPr>
          <p:txBody>
            <a:bodyPr wrap="none" rtlCol="0">
              <a:spAutoFit/>
            </a:bodyPr>
            <a:lstStyle/>
            <a:p>
              <a:r>
                <a:rPr kumimoji="1" lang="en-US" altLang="zh-TW" dirty="0"/>
                <a:t>Aid Center</a:t>
              </a:r>
              <a:endParaRPr kumimoji="1" lang="zh-TW" altLang="en-US" dirty="0"/>
            </a:p>
          </p:txBody>
        </p:sp>
        <p:sp>
          <p:nvSpPr>
            <p:cNvPr id="21" name="向右箭號 20">
              <a:extLst>
                <a:ext uri="{FF2B5EF4-FFF2-40B4-BE49-F238E27FC236}">
                  <a16:creationId xmlns:a16="http://schemas.microsoft.com/office/drawing/2014/main" id="{978AAA05-24A0-D1CF-3CA6-FDED1DC1C8EE}"/>
                </a:ext>
              </a:extLst>
            </p:cNvPr>
            <p:cNvSpPr/>
            <p:nvPr/>
          </p:nvSpPr>
          <p:spPr>
            <a:xfrm rot="19984919">
              <a:off x="3755598" y="4314069"/>
              <a:ext cx="2599016" cy="266954"/>
            </a:xfrm>
            <a:prstGeom prst="rightArrow">
              <a:avLst>
                <a:gd name="adj1" fmla="val 50000"/>
                <a:gd name="adj2" fmla="val 50000"/>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2" name="向右箭號 21">
              <a:extLst>
                <a:ext uri="{FF2B5EF4-FFF2-40B4-BE49-F238E27FC236}">
                  <a16:creationId xmlns:a16="http://schemas.microsoft.com/office/drawing/2014/main" id="{2636E3E7-4754-9E2A-09A3-67D49700BF5D}"/>
                </a:ext>
              </a:extLst>
            </p:cNvPr>
            <p:cNvSpPr/>
            <p:nvPr/>
          </p:nvSpPr>
          <p:spPr>
            <a:xfrm rot="2025598">
              <a:off x="7367680" y="3870800"/>
              <a:ext cx="1865816" cy="293234"/>
            </a:xfrm>
            <a:prstGeom prst="rightArrow">
              <a:avLst>
                <a:gd name="adj1" fmla="val 50000"/>
                <a:gd name="adj2" fmla="val 50000"/>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3" name="文字方塊 22">
              <a:extLst>
                <a:ext uri="{FF2B5EF4-FFF2-40B4-BE49-F238E27FC236}">
                  <a16:creationId xmlns:a16="http://schemas.microsoft.com/office/drawing/2014/main" id="{A9D80CA3-6E4B-37FC-0F67-BD52CE7FA111}"/>
                </a:ext>
              </a:extLst>
            </p:cNvPr>
            <p:cNvSpPr txBox="1"/>
            <p:nvPr/>
          </p:nvSpPr>
          <p:spPr>
            <a:xfrm>
              <a:off x="8369418" y="3635988"/>
              <a:ext cx="3122330" cy="369332"/>
            </a:xfrm>
            <a:prstGeom prst="rect">
              <a:avLst/>
            </a:prstGeom>
            <a:noFill/>
          </p:spPr>
          <p:txBody>
            <a:bodyPr wrap="none" rtlCol="0">
              <a:spAutoFit/>
            </a:bodyPr>
            <a:lstStyle/>
            <a:p>
              <a:r>
                <a:rPr kumimoji="1" lang="en-US" altLang="zh-TW" dirty="0"/>
                <a:t>3. Public key (Searched by AID) </a:t>
              </a:r>
              <a:endParaRPr kumimoji="1" lang="zh-TW" altLang="en-US" dirty="0"/>
            </a:p>
          </p:txBody>
        </p:sp>
        <p:pic>
          <p:nvPicPr>
            <p:cNvPr id="26" name="圖形 25" descr="資料庫 以實心填滿">
              <a:extLst>
                <a:ext uri="{FF2B5EF4-FFF2-40B4-BE49-F238E27FC236}">
                  <a16:creationId xmlns:a16="http://schemas.microsoft.com/office/drawing/2014/main" id="{B0717BD4-E292-21BD-DE20-0E85A3C0283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1631" y="4934657"/>
              <a:ext cx="1063299" cy="1188445"/>
            </a:xfrm>
            <a:prstGeom prst="rect">
              <a:avLst/>
            </a:prstGeom>
          </p:spPr>
        </p:pic>
        <p:cxnSp>
          <p:nvCxnSpPr>
            <p:cNvPr id="27" name="直線接點 26">
              <a:extLst>
                <a:ext uri="{FF2B5EF4-FFF2-40B4-BE49-F238E27FC236}">
                  <a16:creationId xmlns:a16="http://schemas.microsoft.com/office/drawing/2014/main" id="{D2DD831D-ECEE-FAB6-EC76-C167D32BCFEA}"/>
                </a:ext>
              </a:extLst>
            </p:cNvPr>
            <p:cNvCxnSpPr/>
            <p:nvPr/>
          </p:nvCxnSpPr>
          <p:spPr>
            <a:xfrm>
              <a:off x="2154930" y="5571667"/>
              <a:ext cx="621792" cy="0"/>
            </a:xfrm>
            <a:prstGeom prst="line">
              <a:avLst/>
            </a:prstGeom>
            <a:ln w="22225"/>
          </p:spPr>
          <p:style>
            <a:lnRef idx="1">
              <a:schemeClr val="accent3"/>
            </a:lnRef>
            <a:fillRef idx="0">
              <a:schemeClr val="accent3"/>
            </a:fillRef>
            <a:effectRef idx="0">
              <a:schemeClr val="accent3"/>
            </a:effectRef>
            <a:fontRef idx="minor">
              <a:schemeClr val="tx1"/>
            </a:fontRef>
          </p:style>
        </p:cxnSp>
        <p:sp>
          <p:nvSpPr>
            <p:cNvPr id="28" name="文字方塊 27">
              <a:extLst>
                <a:ext uri="{FF2B5EF4-FFF2-40B4-BE49-F238E27FC236}">
                  <a16:creationId xmlns:a16="http://schemas.microsoft.com/office/drawing/2014/main" id="{A9EB172B-7A02-0537-3249-6EDA359691BA}"/>
                </a:ext>
              </a:extLst>
            </p:cNvPr>
            <p:cNvSpPr txBox="1"/>
            <p:nvPr/>
          </p:nvSpPr>
          <p:spPr>
            <a:xfrm>
              <a:off x="3278261" y="3886722"/>
              <a:ext cx="1942263" cy="369332"/>
            </a:xfrm>
            <a:prstGeom prst="rect">
              <a:avLst/>
            </a:prstGeom>
            <a:noFill/>
          </p:spPr>
          <p:txBody>
            <a:bodyPr wrap="none" rtlCol="0">
              <a:spAutoFit/>
            </a:bodyPr>
            <a:lstStyle/>
            <a:p>
              <a:r>
                <a:rPr kumimoji="1" lang="en-US" altLang="zh-TW" dirty="0"/>
                <a:t>1. Public key</a:t>
              </a:r>
              <a:r>
                <a:rPr kumimoji="1" lang="zh-TW" altLang="en-US" dirty="0"/>
                <a:t> </a:t>
              </a:r>
              <a:r>
                <a:rPr kumimoji="1" lang="en-US" altLang="zh-TW" dirty="0"/>
                <a:t>&amp; AID</a:t>
              </a:r>
              <a:endParaRPr kumimoji="1" lang="zh-TW" altLang="en-US" dirty="0"/>
            </a:p>
          </p:txBody>
        </p:sp>
      </p:grpSp>
    </p:spTree>
    <p:extLst>
      <p:ext uri="{BB962C8B-B14F-4D97-AF65-F5344CB8AC3E}">
        <p14:creationId xmlns:p14="http://schemas.microsoft.com/office/powerpoint/2010/main" val="3093643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50E633-4785-F341-29A8-9D5158511371}"/>
              </a:ext>
            </a:extLst>
          </p:cNvPr>
          <p:cNvSpPr>
            <a:spLocks noGrp="1"/>
          </p:cNvSpPr>
          <p:nvPr>
            <p:ph type="title"/>
          </p:nvPr>
        </p:nvSpPr>
        <p:spPr/>
        <p:txBody>
          <a:bodyPr/>
          <a:lstStyle/>
          <a:p>
            <a:r>
              <a:rPr kumimoji="1" lang="en-US" altLang="zh-TW" dirty="0"/>
              <a:t>My Contribution </a:t>
            </a:r>
            <a:endParaRPr kumimoji="1" lang="zh-TW" altLang="en-US" dirty="0"/>
          </a:p>
        </p:txBody>
      </p:sp>
      <p:sp>
        <p:nvSpPr>
          <p:cNvPr id="3" name="內容版面配置區 2">
            <a:extLst>
              <a:ext uri="{FF2B5EF4-FFF2-40B4-BE49-F238E27FC236}">
                <a16:creationId xmlns:a16="http://schemas.microsoft.com/office/drawing/2014/main" id="{5B6E0429-C723-365D-3660-53BC166714A0}"/>
              </a:ext>
            </a:extLst>
          </p:cNvPr>
          <p:cNvSpPr>
            <a:spLocks noGrp="1"/>
          </p:cNvSpPr>
          <p:nvPr>
            <p:ph idx="1"/>
          </p:nvPr>
        </p:nvSpPr>
        <p:spPr>
          <a:xfrm>
            <a:off x="838200" y="1825625"/>
            <a:ext cx="5232189" cy="4351338"/>
          </a:xfrm>
        </p:spPr>
        <p:txBody>
          <a:bodyPr/>
          <a:lstStyle/>
          <a:p>
            <a:r>
              <a:rPr kumimoji="1" lang="en" altLang="zh-TW" dirty="0"/>
              <a:t>Propose a complete mechanism to construct an AID system based on blockchain</a:t>
            </a:r>
          </a:p>
          <a:p>
            <a:endParaRPr kumimoji="1" lang="en" altLang="zh-TW" dirty="0"/>
          </a:p>
          <a:p>
            <a:r>
              <a:rPr kumimoji="1" lang="en" altLang="zh-TW" dirty="0"/>
              <a:t>Through the </a:t>
            </a:r>
            <a:r>
              <a:rPr kumimoji="1" lang="en" altLang="zh-TW" b="1" dirty="0"/>
              <a:t>receipt</a:t>
            </a:r>
            <a:r>
              <a:rPr kumimoji="1" lang="en" altLang="zh-TW" dirty="0"/>
              <a:t> and </a:t>
            </a:r>
            <a:r>
              <a:rPr kumimoji="1" lang="en" altLang="zh-TW" b="1" dirty="0"/>
              <a:t>evaluation</a:t>
            </a:r>
            <a:r>
              <a:rPr kumimoji="1" lang="en" altLang="zh-TW" dirty="0"/>
              <a:t> </a:t>
            </a:r>
            <a:r>
              <a:rPr kumimoji="1" lang="en" altLang="zh-TW" b="1" dirty="0"/>
              <a:t>system</a:t>
            </a:r>
            <a:r>
              <a:rPr kumimoji="1" lang="en" altLang="zh-TW" dirty="0"/>
              <a:t> supported by the blockchain, services and services, users and users, services and users can naturally trust each other.</a:t>
            </a:r>
            <a:endParaRPr kumimoji="1" lang="zh-TW" altLang="en-US" dirty="0"/>
          </a:p>
        </p:txBody>
      </p:sp>
      <p:sp>
        <p:nvSpPr>
          <p:cNvPr id="4" name="日期版面配置區 3">
            <a:extLst>
              <a:ext uri="{FF2B5EF4-FFF2-40B4-BE49-F238E27FC236}">
                <a16:creationId xmlns:a16="http://schemas.microsoft.com/office/drawing/2014/main" id="{68412DEB-0D51-3888-CF39-AAD45EC2853F}"/>
              </a:ext>
            </a:extLst>
          </p:cNvPr>
          <p:cNvSpPr>
            <a:spLocks noGrp="1"/>
          </p:cNvSpPr>
          <p:nvPr>
            <p:ph type="dt" sz="half" idx="10"/>
          </p:nvPr>
        </p:nvSpPr>
        <p:spPr/>
        <p:txBody>
          <a:bodyPr/>
          <a:lstStyle/>
          <a:p>
            <a:fld id="{C8A79055-53EF-3E41-B7A7-AA3D7ADA2840}" type="datetime1">
              <a:rPr kumimoji="1" lang="zh-TW" altLang="en-US" smtClean="0"/>
              <a:t>2024/7/24</a:t>
            </a:fld>
            <a:endParaRPr kumimoji="1" lang="zh-TW" altLang="en-US"/>
          </a:p>
        </p:txBody>
      </p:sp>
      <p:sp>
        <p:nvSpPr>
          <p:cNvPr id="5" name="投影片編號版面配置區 4">
            <a:extLst>
              <a:ext uri="{FF2B5EF4-FFF2-40B4-BE49-F238E27FC236}">
                <a16:creationId xmlns:a16="http://schemas.microsoft.com/office/drawing/2014/main" id="{1A14D1B2-4293-DBC2-600A-9E612B596F77}"/>
              </a:ext>
            </a:extLst>
          </p:cNvPr>
          <p:cNvSpPr>
            <a:spLocks noGrp="1"/>
          </p:cNvSpPr>
          <p:nvPr>
            <p:ph type="sldNum" sz="quarter" idx="12"/>
          </p:nvPr>
        </p:nvSpPr>
        <p:spPr/>
        <p:txBody>
          <a:bodyPr/>
          <a:lstStyle/>
          <a:p>
            <a:fld id="{E276A625-21B3-FB41-BB06-6B52B0635B43}" type="slidenum">
              <a:rPr kumimoji="1" lang="zh-TW" altLang="en-US" smtClean="0"/>
              <a:t>11</a:t>
            </a:fld>
            <a:endParaRPr kumimoji="1" lang="zh-TW" altLang="en-US"/>
          </a:p>
        </p:txBody>
      </p:sp>
      <p:grpSp>
        <p:nvGrpSpPr>
          <p:cNvPr id="66" name="群組 65">
            <a:extLst>
              <a:ext uri="{FF2B5EF4-FFF2-40B4-BE49-F238E27FC236}">
                <a16:creationId xmlns:a16="http://schemas.microsoft.com/office/drawing/2014/main" id="{EC803C34-12B3-D48E-2590-76A8B508A64C}"/>
              </a:ext>
            </a:extLst>
          </p:cNvPr>
          <p:cNvGrpSpPr/>
          <p:nvPr/>
        </p:nvGrpSpPr>
        <p:grpSpPr>
          <a:xfrm>
            <a:off x="6383578" y="1828240"/>
            <a:ext cx="5419540" cy="4528110"/>
            <a:chOff x="4207936" y="1825120"/>
            <a:chExt cx="5419540" cy="4528110"/>
          </a:xfrm>
        </p:grpSpPr>
        <p:grpSp>
          <p:nvGrpSpPr>
            <p:cNvPr id="7" name="群組 6">
              <a:extLst>
                <a:ext uri="{FF2B5EF4-FFF2-40B4-BE49-F238E27FC236}">
                  <a16:creationId xmlns:a16="http://schemas.microsoft.com/office/drawing/2014/main" id="{788482E0-893D-5C35-B80D-DDBEF325C9D4}"/>
                </a:ext>
              </a:extLst>
            </p:cNvPr>
            <p:cNvGrpSpPr/>
            <p:nvPr/>
          </p:nvGrpSpPr>
          <p:grpSpPr>
            <a:xfrm>
              <a:off x="6512251" y="5729855"/>
              <a:ext cx="3115225" cy="623375"/>
              <a:chOff x="4557959" y="2367771"/>
              <a:chExt cx="4191756" cy="792480"/>
            </a:xfrm>
            <a:solidFill>
              <a:schemeClr val="bg1"/>
            </a:solidFill>
          </p:grpSpPr>
          <p:sp>
            <p:nvSpPr>
              <p:cNvPr id="13" name="立方體 12">
                <a:extLst>
                  <a:ext uri="{FF2B5EF4-FFF2-40B4-BE49-F238E27FC236}">
                    <a16:creationId xmlns:a16="http://schemas.microsoft.com/office/drawing/2014/main" id="{1AF317F7-E8C0-77C2-A350-3B636093FE38}"/>
                  </a:ext>
                </a:extLst>
              </p:cNvPr>
              <p:cNvSpPr/>
              <p:nvPr/>
            </p:nvSpPr>
            <p:spPr>
              <a:xfrm>
                <a:off x="4557959"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sp>
            <p:nvSpPr>
              <p:cNvPr id="14" name="立方體 13">
                <a:extLst>
                  <a:ext uri="{FF2B5EF4-FFF2-40B4-BE49-F238E27FC236}">
                    <a16:creationId xmlns:a16="http://schemas.microsoft.com/office/drawing/2014/main" id="{90987051-F299-4658-8A27-7FD93E9DC34B}"/>
                  </a:ext>
                </a:extLst>
              </p:cNvPr>
              <p:cNvSpPr/>
              <p:nvPr/>
            </p:nvSpPr>
            <p:spPr>
              <a:xfrm>
                <a:off x="5691051"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sp>
            <p:nvSpPr>
              <p:cNvPr id="15" name="立方體 14">
                <a:extLst>
                  <a:ext uri="{FF2B5EF4-FFF2-40B4-BE49-F238E27FC236}">
                    <a16:creationId xmlns:a16="http://schemas.microsoft.com/office/drawing/2014/main" id="{12EAD890-1BB5-E34B-D685-A8AF354EDB91}"/>
                  </a:ext>
                </a:extLst>
              </p:cNvPr>
              <p:cNvSpPr/>
              <p:nvPr/>
            </p:nvSpPr>
            <p:spPr>
              <a:xfrm>
                <a:off x="6824143"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16" name="立方體 15">
                <a:extLst>
                  <a:ext uri="{FF2B5EF4-FFF2-40B4-BE49-F238E27FC236}">
                    <a16:creationId xmlns:a16="http://schemas.microsoft.com/office/drawing/2014/main" id="{F67FED71-B35A-D58B-7D0D-B154E7197BAF}"/>
                  </a:ext>
                </a:extLst>
              </p:cNvPr>
              <p:cNvSpPr/>
              <p:nvPr/>
            </p:nvSpPr>
            <p:spPr>
              <a:xfrm>
                <a:off x="7957235"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cxnSp>
            <p:nvCxnSpPr>
              <p:cNvPr id="17" name="直線接點 16">
                <a:extLst>
                  <a:ext uri="{FF2B5EF4-FFF2-40B4-BE49-F238E27FC236}">
                    <a16:creationId xmlns:a16="http://schemas.microsoft.com/office/drawing/2014/main" id="{943E8D5D-6545-9140-FADA-407FD9F60A4F}"/>
                  </a:ext>
                </a:extLst>
              </p:cNvPr>
              <p:cNvCxnSpPr>
                <a:cxnSpLocks/>
                <a:stCxn id="13" idx="4"/>
                <a:endCxn id="14" idx="2"/>
              </p:cNvCxnSpPr>
              <p:nvPr/>
            </p:nvCxnSpPr>
            <p:spPr>
              <a:xfrm>
                <a:off x="5152319" y="2863071"/>
                <a:ext cx="538732" cy="0"/>
              </a:xfrm>
              <a:prstGeom prst="line">
                <a:avLst/>
              </a:prstGeom>
              <a:grp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8" name="直線接點 17">
                <a:extLst>
                  <a:ext uri="{FF2B5EF4-FFF2-40B4-BE49-F238E27FC236}">
                    <a16:creationId xmlns:a16="http://schemas.microsoft.com/office/drawing/2014/main" id="{B6BD98CA-813D-FCB2-003F-8FA1726E4570}"/>
                  </a:ext>
                </a:extLst>
              </p:cNvPr>
              <p:cNvCxnSpPr>
                <a:cxnSpLocks/>
              </p:cNvCxnSpPr>
              <p:nvPr/>
            </p:nvCxnSpPr>
            <p:spPr>
              <a:xfrm>
                <a:off x="6296330" y="2863071"/>
                <a:ext cx="538732" cy="0"/>
              </a:xfrm>
              <a:prstGeom prst="line">
                <a:avLst/>
              </a:prstGeom>
              <a:grp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9" name="直線接點 18">
                <a:extLst>
                  <a:ext uri="{FF2B5EF4-FFF2-40B4-BE49-F238E27FC236}">
                    <a16:creationId xmlns:a16="http://schemas.microsoft.com/office/drawing/2014/main" id="{18274382-B0DA-E507-CF94-667B854D1719}"/>
                  </a:ext>
                </a:extLst>
              </p:cNvPr>
              <p:cNvCxnSpPr>
                <a:cxnSpLocks/>
              </p:cNvCxnSpPr>
              <p:nvPr/>
            </p:nvCxnSpPr>
            <p:spPr>
              <a:xfrm>
                <a:off x="7418503" y="2863071"/>
                <a:ext cx="538732" cy="0"/>
              </a:xfrm>
              <a:prstGeom prst="line">
                <a:avLst/>
              </a:prstGeom>
              <a:grpFill/>
              <a:ln w="31750">
                <a:solidFill>
                  <a:schemeClr val="tx1"/>
                </a:solidFill>
              </a:ln>
            </p:spPr>
            <p:style>
              <a:lnRef idx="1">
                <a:schemeClr val="accent3"/>
              </a:lnRef>
              <a:fillRef idx="0">
                <a:schemeClr val="accent3"/>
              </a:fillRef>
              <a:effectRef idx="0">
                <a:schemeClr val="accent3"/>
              </a:effectRef>
              <a:fontRef idx="minor">
                <a:schemeClr val="tx1"/>
              </a:fontRef>
            </p:style>
          </p:cxnSp>
        </p:grpSp>
        <p:pic>
          <p:nvPicPr>
            <p:cNvPr id="8" name="圖形 7" descr="使用者 以實心填滿">
              <a:extLst>
                <a:ext uri="{FF2B5EF4-FFF2-40B4-BE49-F238E27FC236}">
                  <a16:creationId xmlns:a16="http://schemas.microsoft.com/office/drawing/2014/main" id="{8B04EB9D-A407-BAAF-C87D-7B3E786C87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07936" y="4586744"/>
              <a:ext cx="874067" cy="925152"/>
            </a:xfrm>
            <a:prstGeom prst="rect">
              <a:avLst/>
            </a:prstGeom>
          </p:spPr>
        </p:pic>
        <p:pic>
          <p:nvPicPr>
            <p:cNvPr id="9" name="圖片 8">
              <a:extLst>
                <a:ext uri="{FF2B5EF4-FFF2-40B4-BE49-F238E27FC236}">
                  <a16:creationId xmlns:a16="http://schemas.microsoft.com/office/drawing/2014/main" id="{737A5735-A55D-069F-FD25-2B9ACD6871A7}"/>
                </a:ext>
              </a:extLst>
            </p:cNvPr>
            <p:cNvPicPr>
              <a:picLocks noChangeAspect="1"/>
            </p:cNvPicPr>
            <p:nvPr/>
          </p:nvPicPr>
          <p:blipFill>
            <a:blip r:embed="rId5"/>
            <a:stretch>
              <a:fillRect/>
            </a:stretch>
          </p:blipFill>
          <p:spPr>
            <a:xfrm>
              <a:off x="6385251" y="3545543"/>
              <a:ext cx="983709" cy="1041201"/>
            </a:xfrm>
            <a:prstGeom prst="rect">
              <a:avLst/>
            </a:prstGeom>
          </p:spPr>
        </p:pic>
        <p:cxnSp>
          <p:nvCxnSpPr>
            <p:cNvPr id="10" name="直線箭頭接點 9">
              <a:extLst>
                <a:ext uri="{FF2B5EF4-FFF2-40B4-BE49-F238E27FC236}">
                  <a16:creationId xmlns:a16="http://schemas.microsoft.com/office/drawing/2014/main" id="{BFA8DE68-D380-CB0F-CAD3-66BF55B99EF2}"/>
                </a:ext>
              </a:extLst>
            </p:cNvPr>
            <p:cNvCxnSpPr>
              <a:cxnSpLocks/>
            </p:cNvCxnSpPr>
            <p:nvPr/>
          </p:nvCxnSpPr>
          <p:spPr>
            <a:xfrm flipV="1">
              <a:off x="5082003" y="4170823"/>
              <a:ext cx="1146996" cy="878497"/>
            </a:xfrm>
            <a:prstGeom prst="straightConnector1">
              <a:avLst/>
            </a:prstGeom>
            <a:ln w="28575">
              <a:solidFill>
                <a:schemeClr val="tx1"/>
              </a:solidFill>
              <a:tailEnd type="none"/>
            </a:ln>
          </p:spPr>
          <p:style>
            <a:lnRef idx="1">
              <a:schemeClr val="dk1"/>
            </a:lnRef>
            <a:fillRef idx="0">
              <a:schemeClr val="dk1"/>
            </a:fillRef>
            <a:effectRef idx="0">
              <a:schemeClr val="dk1"/>
            </a:effectRef>
            <a:fontRef idx="minor">
              <a:schemeClr val="tx1"/>
            </a:fontRef>
          </p:style>
        </p:cxnSp>
        <p:cxnSp>
          <p:nvCxnSpPr>
            <p:cNvPr id="11" name="直線箭頭接點 10">
              <a:extLst>
                <a:ext uri="{FF2B5EF4-FFF2-40B4-BE49-F238E27FC236}">
                  <a16:creationId xmlns:a16="http://schemas.microsoft.com/office/drawing/2014/main" id="{35FF3E45-A9D5-5E21-170B-B2C9B3984023}"/>
                </a:ext>
              </a:extLst>
            </p:cNvPr>
            <p:cNvCxnSpPr>
              <a:cxnSpLocks/>
            </p:cNvCxnSpPr>
            <p:nvPr/>
          </p:nvCxnSpPr>
          <p:spPr>
            <a:xfrm flipV="1">
              <a:off x="6824208" y="4721176"/>
              <a:ext cx="0" cy="874246"/>
            </a:xfrm>
            <a:prstGeom prst="straightConnector1">
              <a:avLst/>
            </a:prstGeom>
            <a:ln w="28575">
              <a:solidFill>
                <a:schemeClr val="tx1"/>
              </a:solidFill>
              <a:headEnd type="none"/>
              <a:tailEnd type="none"/>
            </a:ln>
          </p:spPr>
          <p:style>
            <a:lnRef idx="1">
              <a:schemeClr val="dk1"/>
            </a:lnRef>
            <a:fillRef idx="0">
              <a:schemeClr val="dk1"/>
            </a:fillRef>
            <a:effectRef idx="0">
              <a:schemeClr val="dk1"/>
            </a:effectRef>
            <a:fontRef idx="minor">
              <a:schemeClr val="tx1"/>
            </a:fontRef>
          </p:style>
        </p:cxnSp>
        <p:cxnSp>
          <p:nvCxnSpPr>
            <p:cNvPr id="12" name="直線箭頭接點 11">
              <a:extLst>
                <a:ext uri="{FF2B5EF4-FFF2-40B4-BE49-F238E27FC236}">
                  <a16:creationId xmlns:a16="http://schemas.microsoft.com/office/drawing/2014/main" id="{6E3CED80-211C-DB96-F66B-D747FDC17331}"/>
                </a:ext>
              </a:extLst>
            </p:cNvPr>
            <p:cNvCxnSpPr>
              <a:cxnSpLocks/>
            </p:cNvCxnSpPr>
            <p:nvPr/>
          </p:nvCxnSpPr>
          <p:spPr>
            <a:xfrm>
              <a:off x="5082003" y="5049320"/>
              <a:ext cx="1146996" cy="841079"/>
            </a:xfrm>
            <a:prstGeom prst="straightConnector1">
              <a:avLst/>
            </a:prstGeom>
            <a:ln w="28575">
              <a:solidFill>
                <a:schemeClr val="tx1"/>
              </a:solidFill>
              <a:tailEnd type="none"/>
            </a:ln>
          </p:spPr>
          <p:style>
            <a:lnRef idx="1">
              <a:schemeClr val="dk1"/>
            </a:lnRef>
            <a:fillRef idx="0">
              <a:schemeClr val="dk1"/>
            </a:fillRef>
            <a:effectRef idx="0">
              <a:schemeClr val="dk1"/>
            </a:effectRef>
            <a:fontRef idx="minor">
              <a:schemeClr val="tx1"/>
            </a:fontRef>
          </p:style>
        </p:cxnSp>
        <p:pic>
          <p:nvPicPr>
            <p:cNvPr id="20" name="圖片 19">
              <a:extLst>
                <a:ext uri="{FF2B5EF4-FFF2-40B4-BE49-F238E27FC236}">
                  <a16:creationId xmlns:a16="http://schemas.microsoft.com/office/drawing/2014/main" id="{A571A077-0E65-FC87-ABF9-D2FEBFBC23B2}"/>
                </a:ext>
              </a:extLst>
            </p:cNvPr>
            <p:cNvPicPr>
              <a:picLocks noChangeAspect="1"/>
            </p:cNvPicPr>
            <p:nvPr/>
          </p:nvPicPr>
          <p:blipFill>
            <a:blip r:embed="rId5"/>
            <a:stretch>
              <a:fillRect/>
            </a:stretch>
          </p:blipFill>
          <p:spPr>
            <a:xfrm>
              <a:off x="6462112" y="1825120"/>
              <a:ext cx="983709" cy="1041201"/>
            </a:xfrm>
            <a:prstGeom prst="rect">
              <a:avLst/>
            </a:prstGeom>
          </p:spPr>
        </p:pic>
        <p:cxnSp>
          <p:nvCxnSpPr>
            <p:cNvPr id="25" name="直線箭頭接點 24">
              <a:extLst>
                <a:ext uri="{FF2B5EF4-FFF2-40B4-BE49-F238E27FC236}">
                  <a16:creationId xmlns:a16="http://schemas.microsoft.com/office/drawing/2014/main" id="{744B25C7-7D59-9D87-F20E-8F1554EDD3FE}"/>
                </a:ext>
              </a:extLst>
            </p:cNvPr>
            <p:cNvCxnSpPr>
              <a:cxnSpLocks/>
            </p:cNvCxnSpPr>
            <p:nvPr/>
          </p:nvCxnSpPr>
          <p:spPr>
            <a:xfrm>
              <a:off x="6877105" y="2953406"/>
              <a:ext cx="0" cy="475594"/>
            </a:xfrm>
            <a:prstGeom prst="straightConnector1">
              <a:avLst/>
            </a:prstGeom>
            <a:ln w="28575">
              <a:solidFill>
                <a:schemeClr val="tx1"/>
              </a:solidFill>
              <a:headEnd type="none"/>
              <a:tailEnd type="none"/>
            </a:ln>
          </p:spPr>
          <p:style>
            <a:lnRef idx="1">
              <a:schemeClr val="dk1"/>
            </a:lnRef>
            <a:fillRef idx="0">
              <a:schemeClr val="dk1"/>
            </a:fillRef>
            <a:effectRef idx="0">
              <a:schemeClr val="dk1"/>
            </a:effectRef>
            <a:fontRef idx="minor">
              <a:schemeClr val="tx1"/>
            </a:fontRef>
          </p:style>
        </p:cxnSp>
        <p:cxnSp>
          <p:nvCxnSpPr>
            <p:cNvPr id="42" name="直線箭頭接點 41">
              <a:extLst>
                <a:ext uri="{FF2B5EF4-FFF2-40B4-BE49-F238E27FC236}">
                  <a16:creationId xmlns:a16="http://schemas.microsoft.com/office/drawing/2014/main" id="{618560D8-7026-0DB2-6CDA-FDC350D657AF}"/>
                </a:ext>
              </a:extLst>
            </p:cNvPr>
            <p:cNvCxnSpPr>
              <a:cxnSpLocks/>
            </p:cNvCxnSpPr>
            <p:nvPr/>
          </p:nvCxnSpPr>
          <p:spPr>
            <a:xfrm flipV="1">
              <a:off x="5082003" y="2504326"/>
              <a:ext cx="1303248" cy="2526285"/>
            </a:xfrm>
            <a:prstGeom prst="straightConnector1">
              <a:avLst/>
            </a:prstGeom>
            <a:ln w="28575">
              <a:solidFill>
                <a:schemeClr val="tx1"/>
              </a:solidFill>
              <a:tailEnd type="none"/>
            </a:ln>
          </p:spPr>
          <p:style>
            <a:lnRef idx="1">
              <a:schemeClr val="dk1"/>
            </a:lnRef>
            <a:fillRef idx="0">
              <a:schemeClr val="dk1"/>
            </a:fillRef>
            <a:effectRef idx="0">
              <a:schemeClr val="dk1"/>
            </a:effectRef>
            <a:fontRef idx="minor">
              <a:schemeClr val="tx1"/>
            </a:fontRef>
          </p:style>
        </p:cxnSp>
        <p:cxnSp>
          <p:nvCxnSpPr>
            <p:cNvPr id="57" name="直線接點 56">
              <a:extLst>
                <a:ext uri="{FF2B5EF4-FFF2-40B4-BE49-F238E27FC236}">
                  <a16:creationId xmlns:a16="http://schemas.microsoft.com/office/drawing/2014/main" id="{227CE202-68FE-BAA5-968A-472DE3C8E26D}"/>
                </a:ext>
              </a:extLst>
            </p:cNvPr>
            <p:cNvCxnSpPr>
              <a:cxnSpLocks/>
            </p:cNvCxnSpPr>
            <p:nvPr/>
          </p:nvCxnSpPr>
          <p:spPr>
            <a:xfrm flipH="1">
              <a:off x="7682149" y="2504326"/>
              <a:ext cx="6350" cy="3096942"/>
            </a:xfrm>
            <a:prstGeom prst="straightConnector1">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箭頭接點 62">
              <a:extLst>
                <a:ext uri="{FF2B5EF4-FFF2-40B4-BE49-F238E27FC236}">
                  <a16:creationId xmlns:a16="http://schemas.microsoft.com/office/drawing/2014/main" id="{3D6EF165-CBD4-80A5-1C42-6065E34ADEA1}"/>
                </a:ext>
              </a:extLst>
            </p:cNvPr>
            <p:cNvCxnSpPr>
              <a:cxnSpLocks/>
            </p:cNvCxnSpPr>
            <p:nvPr/>
          </p:nvCxnSpPr>
          <p:spPr>
            <a:xfrm>
              <a:off x="7522682" y="2504326"/>
              <a:ext cx="165817" cy="0"/>
            </a:xfrm>
            <a:prstGeom prst="straightConnector1">
              <a:avLst/>
            </a:prstGeom>
            <a:ln w="28575">
              <a:solidFill>
                <a:schemeClr val="tx1"/>
              </a:solidFill>
              <a:headEnd type="none"/>
              <a:tailEnd type="non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740125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50E633-4785-F341-29A8-9D5158511371}"/>
              </a:ext>
            </a:extLst>
          </p:cNvPr>
          <p:cNvSpPr>
            <a:spLocks noGrp="1"/>
          </p:cNvSpPr>
          <p:nvPr>
            <p:ph type="title"/>
          </p:nvPr>
        </p:nvSpPr>
        <p:spPr/>
        <p:txBody>
          <a:bodyPr/>
          <a:lstStyle/>
          <a:p>
            <a:r>
              <a:rPr kumimoji="1" lang="en-US" altLang="zh-TW" dirty="0"/>
              <a:t>Receipt: Autonomous </a:t>
            </a:r>
            <a:r>
              <a:rPr lang="en" altLang="zh-TW" dirty="0"/>
              <a:t>Certificate</a:t>
            </a:r>
            <a:endParaRPr kumimoji="1" lang="zh-TW" altLang="en-US" dirty="0"/>
          </a:p>
        </p:txBody>
      </p:sp>
      <p:sp>
        <p:nvSpPr>
          <p:cNvPr id="3" name="內容版面配置區 2">
            <a:extLst>
              <a:ext uri="{FF2B5EF4-FFF2-40B4-BE49-F238E27FC236}">
                <a16:creationId xmlns:a16="http://schemas.microsoft.com/office/drawing/2014/main" id="{5B6E0429-C723-365D-3660-53BC166714A0}"/>
              </a:ext>
            </a:extLst>
          </p:cNvPr>
          <p:cNvSpPr>
            <a:spLocks noGrp="1"/>
          </p:cNvSpPr>
          <p:nvPr>
            <p:ph idx="1"/>
          </p:nvPr>
        </p:nvSpPr>
        <p:spPr>
          <a:xfrm>
            <a:off x="838200" y="1825625"/>
            <a:ext cx="10607566" cy="4351338"/>
          </a:xfrm>
        </p:spPr>
        <p:txBody>
          <a:bodyPr/>
          <a:lstStyle/>
          <a:p>
            <a:pPr rtl="0">
              <a:spcBef>
                <a:spcPts val="0"/>
              </a:spcBef>
              <a:spcAft>
                <a:spcPts val="1200"/>
              </a:spcAft>
            </a:pPr>
            <a:r>
              <a:rPr lang="en" altLang="zh-TW" sz="1800" i="0" u="none" strike="noStrike" dirty="0" err="1">
                <a:solidFill>
                  <a:srgbClr val="212121"/>
                </a:solidFill>
                <a:effectLst/>
                <a:latin typeface="Arial" panose="020B0604020202020204" pitchFamily="34" charset="0"/>
              </a:rPr>
              <a:t>Tze</a:t>
            </a:r>
            <a:r>
              <a:rPr lang="zh-TW" altLang="en-US" sz="1800" dirty="0">
                <a:solidFill>
                  <a:srgbClr val="212121"/>
                </a:solidFill>
                <a:latin typeface="Arial" panose="020B0604020202020204" pitchFamily="34" charset="0"/>
              </a:rPr>
              <a:t> </a:t>
            </a:r>
            <a:r>
              <a:rPr lang="en" altLang="zh-TW" sz="1800" i="0" u="none" strike="noStrike" dirty="0">
                <a:solidFill>
                  <a:srgbClr val="212121"/>
                </a:solidFill>
                <a:effectLst/>
                <a:latin typeface="Arial" panose="020B0604020202020204" pitchFamily="34" charset="0"/>
              </a:rPr>
              <a:t>Nan, Wu: </a:t>
            </a:r>
            <a:r>
              <a:rPr lang="en" altLang="zh-TW" sz="1800" u="sng" strike="noStrike" dirty="0">
                <a:solidFill>
                  <a:srgbClr val="212121"/>
                </a:solidFill>
                <a:effectLst/>
                <a:latin typeface="Arial" panose="020B0604020202020204" pitchFamily="34" charset="0"/>
              </a:rPr>
              <a:t>The Design and Implementation of General Autonomous Certification on Blockchain</a:t>
            </a:r>
          </a:p>
          <a:p>
            <a:pPr>
              <a:spcBef>
                <a:spcPts val="0"/>
              </a:spcBef>
              <a:spcAft>
                <a:spcPts val="1200"/>
              </a:spcAft>
            </a:pPr>
            <a:r>
              <a:rPr lang="en" altLang="zh-TW" sz="1800" b="1" i="1" u="none" strike="noStrike" dirty="0">
                <a:solidFill>
                  <a:srgbClr val="212121"/>
                </a:solidFill>
                <a:effectLst/>
                <a:latin typeface="Arial" panose="020B0604020202020204" pitchFamily="34" charset="0"/>
              </a:rPr>
              <a:t>I design Autonomous Certificate (AC), a blockchain-based digital certificate with a credit rating mechanism to integrate various certificates with the same general certification mechanism to reach real autonomy, solving known problems in the digital certificate</a:t>
            </a:r>
            <a:endParaRPr kumimoji="1" lang="en" altLang="zh-TW" dirty="0"/>
          </a:p>
        </p:txBody>
      </p:sp>
      <p:sp>
        <p:nvSpPr>
          <p:cNvPr id="4" name="日期版面配置區 3">
            <a:extLst>
              <a:ext uri="{FF2B5EF4-FFF2-40B4-BE49-F238E27FC236}">
                <a16:creationId xmlns:a16="http://schemas.microsoft.com/office/drawing/2014/main" id="{68412DEB-0D51-3888-CF39-AAD45EC2853F}"/>
              </a:ext>
            </a:extLst>
          </p:cNvPr>
          <p:cNvSpPr>
            <a:spLocks noGrp="1"/>
          </p:cNvSpPr>
          <p:nvPr>
            <p:ph type="dt" sz="half" idx="10"/>
          </p:nvPr>
        </p:nvSpPr>
        <p:spPr/>
        <p:txBody>
          <a:bodyPr/>
          <a:lstStyle/>
          <a:p>
            <a:fld id="{C8A79055-53EF-3E41-B7A7-AA3D7ADA2840}" type="datetime1">
              <a:rPr kumimoji="1" lang="zh-TW" altLang="en-US" smtClean="0"/>
              <a:t>2024/7/24</a:t>
            </a:fld>
            <a:endParaRPr kumimoji="1" lang="zh-TW" altLang="en-US"/>
          </a:p>
        </p:txBody>
      </p:sp>
      <p:sp>
        <p:nvSpPr>
          <p:cNvPr id="5" name="投影片編號版面配置區 4">
            <a:extLst>
              <a:ext uri="{FF2B5EF4-FFF2-40B4-BE49-F238E27FC236}">
                <a16:creationId xmlns:a16="http://schemas.microsoft.com/office/drawing/2014/main" id="{1A14D1B2-4293-DBC2-600A-9E612B596F77}"/>
              </a:ext>
            </a:extLst>
          </p:cNvPr>
          <p:cNvSpPr>
            <a:spLocks noGrp="1"/>
          </p:cNvSpPr>
          <p:nvPr>
            <p:ph type="sldNum" sz="quarter" idx="12"/>
          </p:nvPr>
        </p:nvSpPr>
        <p:spPr/>
        <p:txBody>
          <a:bodyPr/>
          <a:lstStyle/>
          <a:p>
            <a:fld id="{E276A625-21B3-FB41-BB06-6B52B0635B43}" type="slidenum">
              <a:rPr kumimoji="1" lang="zh-TW" altLang="en-US" smtClean="0"/>
              <a:t>12</a:t>
            </a:fld>
            <a:endParaRPr kumimoji="1" lang="zh-TW" altLang="en-US"/>
          </a:p>
        </p:txBody>
      </p:sp>
      <p:pic>
        <p:nvPicPr>
          <p:cNvPr id="59" name="圖片 58">
            <a:extLst>
              <a:ext uri="{FF2B5EF4-FFF2-40B4-BE49-F238E27FC236}">
                <a16:creationId xmlns:a16="http://schemas.microsoft.com/office/drawing/2014/main" id="{3E439498-BAF9-F2DE-E93D-D5298B7C4E1F}"/>
              </a:ext>
            </a:extLst>
          </p:cNvPr>
          <p:cNvPicPr>
            <a:picLocks noChangeAspect="1"/>
          </p:cNvPicPr>
          <p:nvPr/>
        </p:nvPicPr>
        <p:blipFill>
          <a:blip r:embed="rId3"/>
          <a:stretch>
            <a:fillRect/>
          </a:stretch>
        </p:blipFill>
        <p:spPr>
          <a:xfrm>
            <a:off x="2255783" y="3309651"/>
            <a:ext cx="7772400" cy="2867312"/>
          </a:xfrm>
          <a:prstGeom prst="rect">
            <a:avLst/>
          </a:prstGeom>
        </p:spPr>
      </p:pic>
    </p:spTree>
    <p:extLst>
      <p:ext uri="{BB962C8B-B14F-4D97-AF65-F5344CB8AC3E}">
        <p14:creationId xmlns:p14="http://schemas.microsoft.com/office/powerpoint/2010/main" val="1599718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F87435-1E65-2874-FBFA-AFF1922BECE4}"/>
              </a:ext>
            </a:extLst>
          </p:cNvPr>
          <p:cNvSpPr>
            <a:spLocks noGrp="1"/>
          </p:cNvSpPr>
          <p:nvPr>
            <p:ph type="title"/>
          </p:nvPr>
        </p:nvSpPr>
        <p:spPr/>
        <p:txBody>
          <a:bodyPr/>
          <a:lstStyle/>
          <a:p>
            <a:r>
              <a:rPr kumimoji="1" lang="en-US" altLang="zh-TW" dirty="0"/>
              <a:t>Background</a:t>
            </a:r>
            <a:endParaRPr kumimoji="1" lang="zh-TW" altLang="en-US" dirty="0"/>
          </a:p>
        </p:txBody>
      </p:sp>
      <p:sp>
        <p:nvSpPr>
          <p:cNvPr id="3" name="文字版面配置區 2">
            <a:extLst>
              <a:ext uri="{FF2B5EF4-FFF2-40B4-BE49-F238E27FC236}">
                <a16:creationId xmlns:a16="http://schemas.microsoft.com/office/drawing/2014/main" id="{1ED869D5-7CF4-CA0A-4438-0A3F048ACBED}"/>
              </a:ext>
            </a:extLst>
          </p:cNvPr>
          <p:cNvSpPr>
            <a:spLocks noGrp="1"/>
          </p:cNvSpPr>
          <p:nvPr>
            <p:ph type="body" idx="1"/>
          </p:nvPr>
        </p:nvSpPr>
        <p:spPr/>
        <p:txBody>
          <a:bodyPr/>
          <a:lstStyle/>
          <a:p>
            <a:r>
              <a:rPr kumimoji="1" lang="zh-TW" altLang="en-US" dirty="0">
                <a:latin typeface="Heiti SC Medium" pitchFamily="2" charset="-128"/>
                <a:ea typeface="Heiti SC Medium" pitchFamily="2" charset="-128"/>
              </a:rPr>
              <a:t>研究背景</a:t>
            </a:r>
          </a:p>
        </p:txBody>
      </p:sp>
      <p:sp>
        <p:nvSpPr>
          <p:cNvPr id="4" name="日期版面配置區 3">
            <a:extLst>
              <a:ext uri="{FF2B5EF4-FFF2-40B4-BE49-F238E27FC236}">
                <a16:creationId xmlns:a16="http://schemas.microsoft.com/office/drawing/2014/main" id="{59EB87C9-0DFB-B162-F033-68AF0529AA69}"/>
              </a:ext>
            </a:extLst>
          </p:cNvPr>
          <p:cNvSpPr>
            <a:spLocks noGrp="1"/>
          </p:cNvSpPr>
          <p:nvPr>
            <p:ph type="dt" sz="half" idx="10"/>
          </p:nvPr>
        </p:nvSpPr>
        <p:spPr/>
        <p:txBody>
          <a:bodyPr/>
          <a:lstStyle/>
          <a:p>
            <a:fld id="{AB10E908-819D-3F4B-B625-76DC342F2009}" type="datetime1">
              <a:rPr kumimoji="1" lang="zh-TW" altLang="en-US" smtClean="0"/>
              <a:t>2024/7/24</a:t>
            </a:fld>
            <a:endParaRPr kumimoji="1" lang="zh-TW" altLang="en-US"/>
          </a:p>
        </p:txBody>
      </p:sp>
      <p:sp>
        <p:nvSpPr>
          <p:cNvPr id="5" name="投影片編號版面配置區 4">
            <a:extLst>
              <a:ext uri="{FF2B5EF4-FFF2-40B4-BE49-F238E27FC236}">
                <a16:creationId xmlns:a16="http://schemas.microsoft.com/office/drawing/2014/main" id="{9E5501B2-F9C2-7DBC-0878-CB7AA5047C23}"/>
              </a:ext>
            </a:extLst>
          </p:cNvPr>
          <p:cNvSpPr>
            <a:spLocks noGrp="1"/>
          </p:cNvSpPr>
          <p:nvPr>
            <p:ph type="sldNum" sz="quarter" idx="12"/>
          </p:nvPr>
        </p:nvSpPr>
        <p:spPr/>
        <p:txBody>
          <a:bodyPr/>
          <a:lstStyle/>
          <a:p>
            <a:fld id="{E276A625-21B3-FB41-BB06-6B52B0635B43}" type="slidenum">
              <a:rPr kumimoji="1" lang="zh-TW" altLang="en-US" smtClean="0"/>
              <a:t>13</a:t>
            </a:fld>
            <a:endParaRPr kumimoji="1" lang="zh-TW" altLang="en-US"/>
          </a:p>
        </p:txBody>
      </p:sp>
    </p:spTree>
    <p:extLst>
      <p:ext uri="{BB962C8B-B14F-4D97-AF65-F5344CB8AC3E}">
        <p14:creationId xmlns:p14="http://schemas.microsoft.com/office/powerpoint/2010/main" val="4028765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EDD05CB6-3737-0B01-FA61-6EDA096937B6}"/>
              </a:ext>
            </a:extLst>
          </p:cNvPr>
          <p:cNvSpPr/>
          <p:nvPr/>
        </p:nvSpPr>
        <p:spPr>
          <a:xfrm>
            <a:off x="4671848" y="3571108"/>
            <a:ext cx="2848303" cy="27852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6" name="橢圓 5">
            <a:extLst>
              <a:ext uri="{FF2B5EF4-FFF2-40B4-BE49-F238E27FC236}">
                <a16:creationId xmlns:a16="http://schemas.microsoft.com/office/drawing/2014/main" id="{5F7A1C40-438C-8A74-B3AF-B3A62862B938}"/>
              </a:ext>
            </a:extLst>
          </p:cNvPr>
          <p:cNvSpPr/>
          <p:nvPr/>
        </p:nvSpPr>
        <p:spPr>
          <a:xfrm>
            <a:off x="4671849" y="3571109"/>
            <a:ext cx="2848303" cy="278524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en-US" altLang="zh-TW" dirty="0"/>
              <a:t>Original Design</a:t>
            </a:r>
            <a:endParaRPr kumimoji="1" lang="zh-TW" altLang="en-US" dirty="0"/>
          </a:p>
        </p:txBody>
      </p:sp>
      <p:sp>
        <p:nvSpPr>
          <p:cNvPr id="2" name="標題 1">
            <a:extLst>
              <a:ext uri="{FF2B5EF4-FFF2-40B4-BE49-F238E27FC236}">
                <a16:creationId xmlns:a16="http://schemas.microsoft.com/office/drawing/2014/main" id="{A6855040-5DC9-4E87-69F4-5A8D1459593E}"/>
              </a:ext>
            </a:extLst>
          </p:cNvPr>
          <p:cNvSpPr>
            <a:spLocks noGrp="1"/>
          </p:cNvSpPr>
          <p:nvPr>
            <p:ph type="title"/>
          </p:nvPr>
        </p:nvSpPr>
        <p:spPr/>
        <p:txBody>
          <a:bodyPr/>
          <a:lstStyle/>
          <a:p>
            <a:r>
              <a:rPr kumimoji="1" lang="en" altLang="zh-TW" dirty="0"/>
              <a:t>design philosophy</a:t>
            </a:r>
            <a:endParaRPr kumimoji="1" lang="zh-TW" altLang="en-US" dirty="0"/>
          </a:p>
        </p:txBody>
      </p:sp>
      <p:sp>
        <p:nvSpPr>
          <p:cNvPr id="3" name="內容版面配置區 2">
            <a:extLst>
              <a:ext uri="{FF2B5EF4-FFF2-40B4-BE49-F238E27FC236}">
                <a16:creationId xmlns:a16="http://schemas.microsoft.com/office/drawing/2014/main" id="{53C72F71-9A17-98CB-2A36-8583C1208AD0}"/>
              </a:ext>
            </a:extLst>
          </p:cNvPr>
          <p:cNvSpPr>
            <a:spLocks noGrp="1"/>
          </p:cNvSpPr>
          <p:nvPr>
            <p:ph idx="1"/>
          </p:nvPr>
        </p:nvSpPr>
        <p:spPr/>
        <p:txBody>
          <a:bodyPr/>
          <a:lstStyle/>
          <a:p>
            <a:r>
              <a:rPr kumimoji="1" lang="en" altLang="zh-TW" dirty="0"/>
              <a:t>In order to completely solve the problem</a:t>
            </a:r>
          </a:p>
          <a:p>
            <a:r>
              <a:rPr kumimoji="1" lang="en" altLang="zh-TW" dirty="0"/>
              <a:t>I had to think through how to </a:t>
            </a:r>
            <a:r>
              <a:rPr kumimoji="1" lang="en" altLang="zh-TW" b="1" dirty="0"/>
              <a:t>implement the concept of autonomy into code</a:t>
            </a:r>
            <a:endParaRPr kumimoji="1" lang="zh-TW" altLang="en-US" b="1" dirty="0"/>
          </a:p>
        </p:txBody>
      </p:sp>
      <p:sp>
        <p:nvSpPr>
          <p:cNvPr id="4" name="日期版面配置區 3">
            <a:extLst>
              <a:ext uri="{FF2B5EF4-FFF2-40B4-BE49-F238E27FC236}">
                <a16:creationId xmlns:a16="http://schemas.microsoft.com/office/drawing/2014/main" id="{D8CC6311-3677-2013-C142-961DF61E58D6}"/>
              </a:ext>
            </a:extLst>
          </p:cNvPr>
          <p:cNvSpPr>
            <a:spLocks noGrp="1"/>
          </p:cNvSpPr>
          <p:nvPr>
            <p:ph type="dt" sz="half" idx="10"/>
          </p:nvPr>
        </p:nvSpPr>
        <p:spPr/>
        <p:txBody>
          <a:bodyPr/>
          <a:lstStyle/>
          <a:p>
            <a:fld id="{C8A79055-53EF-3E41-B7A7-AA3D7ADA2840}" type="datetime1">
              <a:rPr kumimoji="1" lang="zh-TW" altLang="en-US" smtClean="0"/>
              <a:t>2024/7/24</a:t>
            </a:fld>
            <a:endParaRPr kumimoji="1" lang="zh-TW" altLang="en-US"/>
          </a:p>
        </p:txBody>
      </p:sp>
      <p:sp>
        <p:nvSpPr>
          <p:cNvPr id="5" name="投影片編號版面配置區 4">
            <a:extLst>
              <a:ext uri="{FF2B5EF4-FFF2-40B4-BE49-F238E27FC236}">
                <a16:creationId xmlns:a16="http://schemas.microsoft.com/office/drawing/2014/main" id="{F113BA6C-23DC-8C09-2239-3B4701597860}"/>
              </a:ext>
            </a:extLst>
          </p:cNvPr>
          <p:cNvSpPr>
            <a:spLocks noGrp="1"/>
          </p:cNvSpPr>
          <p:nvPr>
            <p:ph type="sldNum" sz="quarter" idx="12"/>
          </p:nvPr>
        </p:nvSpPr>
        <p:spPr/>
        <p:txBody>
          <a:bodyPr/>
          <a:lstStyle/>
          <a:p>
            <a:fld id="{E276A625-21B3-FB41-BB06-6B52B0635B43}" type="slidenum">
              <a:rPr kumimoji="1" lang="zh-TW" altLang="en-US" smtClean="0"/>
              <a:t>14</a:t>
            </a:fld>
            <a:endParaRPr kumimoji="1" lang="zh-TW" altLang="en-US"/>
          </a:p>
        </p:txBody>
      </p:sp>
      <p:sp>
        <p:nvSpPr>
          <p:cNvPr id="9" name="橢圓 8">
            <a:extLst>
              <a:ext uri="{FF2B5EF4-FFF2-40B4-BE49-F238E27FC236}">
                <a16:creationId xmlns:a16="http://schemas.microsoft.com/office/drawing/2014/main" id="{DD103057-6131-1AE8-DB32-B6951276F9FE}"/>
              </a:ext>
            </a:extLst>
          </p:cNvPr>
          <p:cNvSpPr/>
          <p:nvPr/>
        </p:nvSpPr>
        <p:spPr>
          <a:xfrm>
            <a:off x="4682358" y="3571107"/>
            <a:ext cx="2848303" cy="2785243"/>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zh-TW" dirty="0"/>
              <a:t>Original Design</a:t>
            </a:r>
            <a:endParaRPr kumimoji="1" lang="zh-TW" altLang="en-US" dirty="0"/>
          </a:p>
        </p:txBody>
      </p:sp>
    </p:spTree>
    <p:extLst>
      <p:ext uri="{BB962C8B-B14F-4D97-AF65-F5344CB8AC3E}">
        <p14:creationId xmlns:p14="http://schemas.microsoft.com/office/powerpoint/2010/main" val="609273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545691-2D70-BB43-3D81-C0030D6F6BE4}"/>
              </a:ext>
            </a:extLst>
          </p:cNvPr>
          <p:cNvSpPr>
            <a:spLocks noGrp="1"/>
          </p:cNvSpPr>
          <p:nvPr>
            <p:ph type="title"/>
          </p:nvPr>
        </p:nvSpPr>
        <p:spPr/>
        <p:txBody>
          <a:bodyPr/>
          <a:lstStyle/>
          <a:p>
            <a:r>
              <a:rPr kumimoji="1" lang="en" altLang="zh-TW" dirty="0"/>
              <a:t>philosophy</a:t>
            </a:r>
            <a:endParaRPr kumimoji="1" lang="zh-TW" altLang="en-US" dirty="0"/>
          </a:p>
        </p:txBody>
      </p:sp>
      <p:sp>
        <p:nvSpPr>
          <p:cNvPr id="3" name="內容版面配置區 2">
            <a:extLst>
              <a:ext uri="{FF2B5EF4-FFF2-40B4-BE49-F238E27FC236}">
                <a16:creationId xmlns:a16="http://schemas.microsoft.com/office/drawing/2014/main" id="{D944974B-4192-6B96-266B-3A32A4DD00C7}"/>
              </a:ext>
            </a:extLst>
          </p:cNvPr>
          <p:cNvSpPr>
            <a:spLocks noGrp="1"/>
          </p:cNvSpPr>
          <p:nvPr>
            <p:ph idx="1"/>
          </p:nvPr>
        </p:nvSpPr>
        <p:spPr/>
        <p:txBody>
          <a:bodyPr>
            <a:noAutofit/>
          </a:bodyPr>
          <a:lstStyle/>
          <a:p>
            <a:pPr>
              <a:lnSpc>
                <a:spcPct val="100000"/>
              </a:lnSpc>
              <a:spcBef>
                <a:spcPts val="0"/>
              </a:spcBef>
              <a:spcAft>
                <a:spcPts val="1200"/>
              </a:spcAft>
            </a:pPr>
            <a:r>
              <a:rPr lang="en" altLang="zh-TW" sz="1800" b="0" i="0" u="none" strike="noStrike" dirty="0">
                <a:solidFill>
                  <a:srgbClr val="000000"/>
                </a:solidFill>
                <a:effectLst/>
                <a:latin typeface="Arial" panose="020B0604020202020204" pitchFamily="34" charset="0"/>
              </a:rPr>
              <a:t>Autonomous:</a:t>
            </a:r>
            <a:endParaRPr lang="en" altLang="zh-TW" sz="1800" b="0" dirty="0">
              <a:effectLst/>
            </a:endParaRPr>
          </a:p>
          <a:p>
            <a:pPr lvl="1">
              <a:lnSpc>
                <a:spcPct val="100000"/>
              </a:lnSpc>
              <a:spcBef>
                <a:spcPts val="0"/>
              </a:spcBef>
              <a:spcAft>
                <a:spcPts val="1200"/>
              </a:spcAft>
            </a:pPr>
            <a:r>
              <a:rPr lang="en" altLang="zh-TW" sz="1400" b="1" i="0" u="none" strike="noStrike" dirty="0">
                <a:solidFill>
                  <a:srgbClr val="1D2A57"/>
                </a:solidFill>
                <a:effectLst/>
                <a:latin typeface="Arial" panose="020B0604020202020204" pitchFamily="34" charset="0"/>
                <a:hlinkClick r:id="rId3"/>
              </a:rPr>
              <a:t>independent</a:t>
            </a:r>
            <a:r>
              <a:rPr lang="en" altLang="zh-TW" sz="1400" b="1" i="0" u="none" strike="noStrike" dirty="0">
                <a:solidFill>
                  <a:srgbClr val="1D2A57"/>
                </a:solidFill>
                <a:effectLst/>
                <a:latin typeface="Arial" panose="020B0604020202020204" pitchFamily="34" charset="0"/>
              </a:rPr>
              <a:t> and having the </a:t>
            </a:r>
            <a:r>
              <a:rPr lang="en" altLang="zh-TW" sz="1400" b="1" i="0" u="none" strike="noStrike" dirty="0">
                <a:solidFill>
                  <a:srgbClr val="1D2A57"/>
                </a:solidFill>
                <a:effectLst/>
                <a:latin typeface="Arial" panose="020B0604020202020204" pitchFamily="34" charset="0"/>
                <a:hlinkClick r:id="rId4"/>
              </a:rPr>
              <a:t>power</a:t>
            </a:r>
            <a:r>
              <a:rPr lang="en" altLang="zh-TW" sz="1400" b="1" i="0" u="none" strike="noStrike" dirty="0">
                <a:solidFill>
                  <a:srgbClr val="1D2A57"/>
                </a:solidFill>
                <a:effectLst/>
                <a:latin typeface="Arial" panose="020B0604020202020204" pitchFamily="34" charset="0"/>
              </a:rPr>
              <a:t> to make </a:t>
            </a:r>
            <a:r>
              <a:rPr lang="en" altLang="zh-TW" sz="1400" b="1" i="0" u="none" strike="noStrike" dirty="0">
                <a:solidFill>
                  <a:srgbClr val="1D2A57"/>
                </a:solidFill>
                <a:effectLst/>
                <a:latin typeface="Arial" panose="020B0604020202020204" pitchFamily="34" charset="0"/>
                <a:hlinkClick r:id="rId5"/>
              </a:rPr>
              <a:t>your</a:t>
            </a:r>
            <a:r>
              <a:rPr lang="en" altLang="zh-TW" sz="1400" b="1" i="0" u="none" strike="noStrike" dirty="0">
                <a:solidFill>
                  <a:srgbClr val="1D2A57"/>
                </a:solidFill>
                <a:effectLst/>
                <a:latin typeface="Arial" panose="020B0604020202020204" pitchFamily="34" charset="0"/>
              </a:rPr>
              <a:t> own </a:t>
            </a:r>
            <a:r>
              <a:rPr lang="en" altLang="zh-TW" sz="1400" b="1" i="0" u="none" strike="noStrike" dirty="0">
                <a:solidFill>
                  <a:srgbClr val="1D2A57"/>
                </a:solidFill>
                <a:effectLst/>
                <a:latin typeface="Arial" panose="020B0604020202020204" pitchFamily="34" charset="0"/>
                <a:hlinkClick r:id="rId6"/>
              </a:rPr>
              <a:t>decisions</a:t>
            </a:r>
            <a:r>
              <a:rPr lang="en" altLang="zh-TW" sz="1400" b="1" i="0" u="none" strike="noStrike" dirty="0">
                <a:solidFill>
                  <a:srgbClr val="1D2A57"/>
                </a:solidFill>
                <a:effectLst/>
                <a:latin typeface="Arial" panose="020B0604020202020204" pitchFamily="34" charset="0"/>
              </a:rPr>
              <a:t> — </a:t>
            </a:r>
            <a:r>
              <a:rPr lang="en" altLang="zh-TW" sz="1400" b="1" i="0" u="none" strike="noStrike" dirty="0" err="1">
                <a:solidFill>
                  <a:srgbClr val="1D2A57"/>
                </a:solidFill>
                <a:effectLst/>
                <a:latin typeface="Arial" panose="020B0604020202020204" pitchFamily="34" charset="0"/>
              </a:rPr>
              <a:t>cambridge</a:t>
            </a:r>
            <a:r>
              <a:rPr lang="en" altLang="zh-TW" sz="1400" b="1" i="0" u="none" strike="noStrike" dirty="0">
                <a:solidFill>
                  <a:srgbClr val="1D2A57"/>
                </a:solidFill>
                <a:effectLst/>
                <a:latin typeface="Arial" panose="020B0604020202020204" pitchFamily="34" charset="0"/>
              </a:rPr>
              <a:t> dictionary</a:t>
            </a:r>
            <a:endParaRPr lang="en" altLang="zh-TW" sz="1400" b="0" dirty="0">
              <a:effectLst/>
            </a:endParaRPr>
          </a:p>
          <a:p>
            <a:pPr lvl="1">
              <a:lnSpc>
                <a:spcPct val="100000"/>
              </a:lnSpc>
              <a:spcBef>
                <a:spcPts val="0"/>
              </a:spcBef>
              <a:spcAft>
                <a:spcPts val="1200"/>
              </a:spcAft>
            </a:pPr>
            <a:r>
              <a:rPr lang="en" altLang="zh-TW" sz="1400" b="1" i="0" u="none" strike="noStrike" dirty="0">
                <a:solidFill>
                  <a:srgbClr val="1D2A57"/>
                </a:solidFill>
                <a:effectLst/>
                <a:latin typeface="Arial" panose="020B0604020202020204" pitchFamily="34" charset="0"/>
              </a:rPr>
              <a:t>Kant understands autonomy as ‘‘that property of the will by which it [the will] is a law to itself’’ and moral action as ‘‘the subjection of reason to no laws except those it gives itself’’ . — </a:t>
            </a:r>
            <a:r>
              <a:rPr lang="en" altLang="zh-TW" sz="1400" b="1" i="0" u="sng" strike="noStrike" dirty="0">
                <a:solidFill>
                  <a:srgbClr val="3232FF"/>
                </a:solidFill>
                <a:effectLst/>
                <a:latin typeface="Arial" panose="020B0604020202020204" pitchFamily="34" charset="0"/>
                <a:hlinkClick r:id="rId7"/>
              </a:rPr>
              <a:t>ref</a:t>
            </a:r>
            <a:endParaRPr lang="en" altLang="zh-TW" sz="1400" b="0" dirty="0">
              <a:effectLst/>
            </a:endParaRPr>
          </a:p>
          <a:p>
            <a:pPr>
              <a:lnSpc>
                <a:spcPct val="100000"/>
              </a:lnSpc>
              <a:spcBef>
                <a:spcPts val="0"/>
              </a:spcBef>
              <a:spcAft>
                <a:spcPts val="1200"/>
              </a:spcAft>
            </a:pPr>
            <a:r>
              <a:rPr lang="en" altLang="zh-TW" sz="1800" b="1" i="1" u="sng" dirty="0">
                <a:solidFill>
                  <a:srgbClr val="000000"/>
                </a:solidFill>
                <a:effectLst/>
                <a:latin typeface="Arial" panose="020B0604020202020204" pitchFamily="34" charset="0"/>
              </a:rPr>
              <a:t>Allowing each user to freely manage themselves in an identity system with dynamic moral standards</a:t>
            </a:r>
            <a:endParaRPr lang="en" altLang="zh-TW" sz="1800" b="0" i="0" u="none" strike="noStrike" dirty="0">
              <a:solidFill>
                <a:srgbClr val="000000"/>
              </a:solidFill>
              <a:effectLst/>
              <a:latin typeface="Arial" panose="020B0604020202020204" pitchFamily="34" charset="0"/>
            </a:endParaRPr>
          </a:p>
          <a:p>
            <a:pPr>
              <a:lnSpc>
                <a:spcPct val="100000"/>
              </a:lnSpc>
              <a:spcBef>
                <a:spcPts val="0"/>
              </a:spcBef>
              <a:spcAft>
                <a:spcPts val="1200"/>
              </a:spcAft>
            </a:pPr>
            <a:r>
              <a:rPr lang="en" altLang="zh-TW" sz="1800" b="0" i="0" u="none" strike="noStrike" dirty="0">
                <a:solidFill>
                  <a:srgbClr val="000000"/>
                </a:solidFill>
                <a:effectLst/>
                <a:latin typeface="Arial" panose="020B0604020202020204" pitchFamily="34" charset="0"/>
              </a:rPr>
              <a:t>One of Moral's explanations :</a:t>
            </a:r>
          </a:p>
          <a:p>
            <a:pPr lvl="1">
              <a:lnSpc>
                <a:spcPct val="100000"/>
              </a:lnSpc>
              <a:spcBef>
                <a:spcPts val="0"/>
              </a:spcBef>
              <a:spcAft>
                <a:spcPts val="1200"/>
              </a:spcAft>
            </a:pPr>
            <a:r>
              <a:rPr lang="en" altLang="zh-TW" sz="1400" b="1" i="0" u="none" strike="noStrike" dirty="0">
                <a:solidFill>
                  <a:srgbClr val="1D2A57"/>
                </a:solidFill>
                <a:effectLst/>
                <a:latin typeface="Arial" panose="020B0604020202020204" pitchFamily="34" charset="0"/>
              </a:rPr>
              <a:t>Friedrich Nietzsche’s concept of “</a:t>
            </a:r>
            <a:r>
              <a:rPr lang="en" altLang="zh-TW" sz="1400" b="1" i="0" u="none" strike="noStrike" dirty="0">
                <a:solidFill>
                  <a:srgbClr val="4285F4"/>
                </a:solidFill>
                <a:effectLst/>
                <a:latin typeface="Arial" panose="020B0604020202020204" pitchFamily="34" charset="0"/>
              </a:rPr>
              <a:t>value creation</a:t>
            </a:r>
            <a:r>
              <a:rPr lang="en" altLang="zh-TW" sz="1400" b="1" i="0" u="none" strike="noStrike" dirty="0">
                <a:solidFill>
                  <a:srgbClr val="1D2A57"/>
                </a:solidFill>
                <a:effectLst/>
                <a:latin typeface="Arial" panose="020B0604020202020204" pitchFamily="34" charset="0"/>
              </a:rPr>
              <a:t>” is a key component of his philosophical system. It is a complex and nuanced idea, but in essence, it refers to the process by which individuals, through their own power and creativity, </a:t>
            </a:r>
            <a:r>
              <a:rPr lang="en" altLang="zh-TW" sz="1400" b="1" i="0" u="none" strike="noStrike" dirty="0">
                <a:solidFill>
                  <a:srgbClr val="4285F4"/>
                </a:solidFill>
                <a:effectLst/>
                <a:latin typeface="Arial" panose="020B0604020202020204" pitchFamily="34" charset="0"/>
              </a:rPr>
              <a:t>establish their own system of values</a:t>
            </a:r>
            <a:r>
              <a:rPr lang="en" altLang="zh-TW" sz="1400" b="1" i="0" u="none" strike="noStrike" dirty="0">
                <a:solidFill>
                  <a:srgbClr val="1D2A57"/>
                </a:solidFill>
                <a:effectLst/>
                <a:latin typeface="Arial" panose="020B0604020202020204" pitchFamily="34" charset="0"/>
              </a:rPr>
              <a:t>, independent of traditional or societal norms. — </a:t>
            </a:r>
            <a:r>
              <a:rPr lang="en" altLang="zh-TW" sz="1400" b="1" i="0" u="sng" strike="noStrike" dirty="0">
                <a:solidFill>
                  <a:srgbClr val="3232FF"/>
                </a:solidFill>
                <a:effectLst/>
                <a:latin typeface="Arial" panose="020B0604020202020204" pitchFamily="34" charset="0"/>
                <a:hlinkClick r:id="rId8"/>
              </a:rPr>
              <a:t>ref</a:t>
            </a:r>
            <a:endParaRPr lang="en" altLang="zh-TW" sz="1400" b="0" dirty="0">
              <a:effectLst/>
            </a:endParaRPr>
          </a:p>
          <a:p>
            <a:pPr lvl="1">
              <a:lnSpc>
                <a:spcPct val="100000"/>
              </a:lnSpc>
              <a:spcBef>
                <a:spcPts val="0"/>
              </a:spcBef>
              <a:spcAft>
                <a:spcPts val="1200"/>
              </a:spcAft>
            </a:pPr>
            <a:r>
              <a:rPr lang="en" altLang="zh-TW" sz="1400" b="1" i="0" u="none" strike="noStrike" dirty="0">
                <a:solidFill>
                  <a:srgbClr val="1D2A57"/>
                </a:solidFill>
                <a:effectLst/>
                <a:latin typeface="Arial" panose="020B0604020202020204" pitchFamily="34" charset="0"/>
              </a:rPr>
              <a:t>the slaves were able to subvert moral authority away from the masters and label the masters as an evil group of people with no redeeming qualities. After the </a:t>
            </a:r>
            <a:r>
              <a:rPr lang="en" altLang="zh-TW" sz="1400" b="1" i="0" u="none" strike="noStrike" dirty="0" err="1">
                <a:solidFill>
                  <a:srgbClr val="1D2A57"/>
                </a:solidFill>
                <a:effectLst/>
                <a:latin typeface="Arial" panose="020B0604020202020204" pitchFamily="34" charset="0"/>
              </a:rPr>
              <a:t>tra</a:t>
            </a:r>
            <a:r>
              <a:rPr lang="en" altLang="zh-TW" sz="1400" b="1" i="0" u="none" strike="noStrike" dirty="0">
                <a:solidFill>
                  <a:srgbClr val="1D2A57"/>
                </a:solidFill>
                <a:effectLst/>
                <a:latin typeface="Arial" panose="020B0604020202020204" pitchFamily="34" charset="0"/>
              </a:rPr>
              <a:t> </a:t>
            </a:r>
            <a:r>
              <a:rPr lang="en" altLang="zh-TW" sz="1400" b="1" i="0" u="none" strike="noStrike" dirty="0" err="1">
                <a:solidFill>
                  <a:srgbClr val="1D2A57"/>
                </a:solidFill>
                <a:effectLst/>
                <a:latin typeface="Arial" panose="020B0604020202020204" pitchFamily="34" charset="0"/>
              </a:rPr>
              <a:t>svaluation</a:t>
            </a:r>
            <a:r>
              <a:rPr lang="en" altLang="zh-TW" sz="1400" b="1" i="0" u="none" strike="noStrike" dirty="0">
                <a:solidFill>
                  <a:srgbClr val="1D2A57"/>
                </a:solidFill>
                <a:effectLst/>
                <a:latin typeface="Arial" panose="020B0604020202020204" pitchFamily="34" charset="0"/>
              </a:rPr>
              <a:t> of values, the slaves have the upper hand in the moral sector. No longer were they an oppressed people, rather they have created new values: slave values. — </a:t>
            </a:r>
            <a:r>
              <a:rPr lang="en" altLang="zh-TW" sz="1400" b="1" i="0" u="sng" strike="noStrike" dirty="0">
                <a:solidFill>
                  <a:srgbClr val="3232FF"/>
                </a:solidFill>
                <a:effectLst/>
                <a:latin typeface="Arial" panose="020B0604020202020204" pitchFamily="34" charset="0"/>
                <a:hlinkClick r:id="rId9"/>
              </a:rPr>
              <a:t>ref</a:t>
            </a:r>
            <a:endParaRPr lang="en" altLang="zh-TW" sz="1800" b="1" i="1" u="sng" dirty="0">
              <a:solidFill>
                <a:srgbClr val="000000"/>
              </a:solidFill>
              <a:effectLst/>
              <a:latin typeface="Arial" panose="020B0604020202020204" pitchFamily="34" charset="0"/>
            </a:endParaRPr>
          </a:p>
        </p:txBody>
      </p:sp>
      <p:sp>
        <p:nvSpPr>
          <p:cNvPr id="4" name="日期版面配置區 3">
            <a:extLst>
              <a:ext uri="{FF2B5EF4-FFF2-40B4-BE49-F238E27FC236}">
                <a16:creationId xmlns:a16="http://schemas.microsoft.com/office/drawing/2014/main" id="{1C52ABF6-DD96-6F57-D91D-9AC38CCA5580}"/>
              </a:ext>
            </a:extLst>
          </p:cNvPr>
          <p:cNvSpPr>
            <a:spLocks noGrp="1"/>
          </p:cNvSpPr>
          <p:nvPr>
            <p:ph type="dt" sz="half" idx="10"/>
          </p:nvPr>
        </p:nvSpPr>
        <p:spPr/>
        <p:txBody>
          <a:bodyPr/>
          <a:lstStyle/>
          <a:p>
            <a:fld id="{C8A79055-53EF-3E41-B7A7-AA3D7ADA2840}" type="datetime1">
              <a:rPr kumimoji="1" lang="zh-TW" altLang="en-US" smtClean="0"/>
              <a:t>2024/7/24</a:t>
            </a:fld>
            <a:endParaRPr kumimoji="1" lang="zh-TW" altLang="en-US"/>
          </a:p>
        </p:txBody>
      </p:sp>
      <p:sp>
        <p:nvSpPr>
          <p:cNvPr id="5" name="投影片編號版面配置區 4">
            <a:extLst>
              <a:ext uri="{FF2B5EF4-FFF2-40B4-BE49-F238E27FC236}">
                <a16:creationId xmlns:a16="http://schemas.microsoft.com/office/drawing/2014/main" id="{9127DEF2-0CE0-75C6-7DC3-308047570962}"/>
              </a:ext>
            </a:extLst>
          </p:cNvPr>
          <p:cNvSpPr>
            <a:spLocks noGrp="1"/>
          </p:cNvSpPr>
          <p:nvPr>
            <p:ph type="sldNum" sz="quarter" idx="12"/>
          </p:nvPr>
        </p:nvSpPr>
        <p:spPr/>
        <p:txBody>
          <a:bodyPr/>
          <a:lstStyle/>
          <a:p>
            <a:fld id="{E276A625-21B3-FB41-BB06-6B52B0635B43}" type="slidenum">
              <a:rPr kumimoji="1" lang="zh-TW" altLang="en-US" smtClean="0"/>
              <a:t>15</a:t>
            </a:fld>
            <a:endParaRPr kumimoji="1" lang="zh-TW" altLang="en-US"/>
          </a:p>
        </p:txBody>
      </p:sp>
    </p:spTree>
    <p:extLst>
      <p:ext uri="{BB962C8B-B14F-4D97-AF65-F5344CB8AC3E}">
        <p14:creationId xmlns:p14="http://schemas.microsoft.com/office/powerpoint/2010/main" val="3172719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032604-1616-BB47-74AC-B20B2729564A}"/>
              </a:ext>
            </a:extLst>
          </p:cNvPr>
          <p:cNvSpPr>
            <a:spLocks noGrp="1"/>
          </p:cNvSpPr>
          <p:nvPr>
            <p:ph type="title"/>
          </p:nvPr>
        </p:nvSpPr>
        <p:spPr/>
        <p:txBody>
          <a:bodyPr/>
          <a:lstStyle/>
          <a:p>
            <a:r>
              <a:rPr kumimoji="1" lang="en-US" altLang="zh-TW" dirty="0"/>
              <a:t>Design</a:t>
            </a:r>
            <a:endParaRPr kumimoji="1" lang="zh-TW" altLang="en-US" dirty="0"/>
          </a:p>
        </p:txBody>
      </p:sp>
      <p:sp>
        <p:nvSpPr>
          <p:cNvPr id="3" name="文字版面配置區 2">
            <a:extLst>
              <a:ext uri="{FF2B5EF4-FFF2-40B4-BE49-F238E27FC236}">
                <a16:creationId xmlns:a16="http://schemas.microsoft.com/office/drawing/2014/main" id="{F4821EC6-308E-0A29-3081-3BC84D904D30}"/>
              </a:ext>
            </a:extLst>
          </p:cNvPr>
          <p:cNvSpPr>
            <a:spLocks noGrp="1"/>
          </p:cNvSpPr>
          <p:nvPr>
            <p:ph type="body" idx="1"/>
          </p:nvPr>
        </p:nvSpPr>
        <p:spPr/>
        <p:txBody>
          <a:bodyPr/>
          <a:lstStyle/>
          <a:p>
            <a:r>
              <a:rPr kumimoji="1" lang="zh-TW" altLang="en-US" dirty="0">
                <a:latin typeface="Heiti SC Medium" pitchFamily="2" charset="-128"/>
                <a:ea typeface="Heiti SC Medium" pitchFamily="2" charset="-128"/>
              </a:rPr>
              <a:t>系統設計</a:t>
            </a:r>
          </a:p>
        </p:txBody>
      </p:sp>
      <p:sp>
        <p:nvSpPr>
          <p:cNvPr id="4" name="日期版面配置區 3">
            <a:extLst>
              <a:ext uri="{FF2B5EF4-FFF2-40B4-BE49-F238E27FC236}">
                <a16:creationId xmlns:a16="http://schemas.microsoft.com/office/drawing/2014/main" id="{DD496415-9693-4248-1D82-34FF6D03CE51}"/>
              </a:ext>
            </a:extLst>
          </p:cNvPr>
          <p:cNvSpPr>
            <a:spLocks noGrp="1"/>
          </p:cNvSpPr>
          <p:nvPr>
            <p:ph type="dt" sz="half" idx="10"/>
          </p:nvPr>
        </p:nvSpPr>
        <p:spPr/>
        <p:txBody>
          <a:bodyPr/>
          <a:lstStyle/>
          <a:p>
            <a:fld id="{AB10E908-819D-3F4B-B625-76DC342F2009}" type="datetime1">
              <a:rPr kumimoji="1" lang="zh-TW" altLang="en-US" smtClean="0"/>
              <a:t>2024/7/24</a:t>
            </a:fld>
            <a:endParaRPr kumimoji="1" lang="zh-TW" altLang="en-US" dirty="0"/>
          </a:p>
        </p:txBody>
      </p:sp>
      <p:sp>
        <p:nvSpPr>
          <p:cNvPr id="5" name="投影片編號版面配置區 4">
            <a:extLst>
              <a:ext uri="{FF2B5EF4-FFF2-40B4-BE49-F238E27FC236}">
                <a16:creationId xmlns:a16="http://schemas.microsoft.com/office/drawing/2014/main" id="{9B9A02D5-8A9F-ADDE-2B60-BCDBFA78A953}"/>
              </a:ext>
            </a:extLst>
          </p:cNvPr>
          <p:cNvSpPr>
            <a:spLocks noGrp="1"/>
          </p:cNvSpPr>
          <p:nvPr>
            <p:ph type="sldNum" sz="quarter" idx="12"/>
          </p:nvPr>
        </p:nvSpPr>
        <p:spPr/>
        <p:txBody>
          <a:bodyPr/>
          <a:lstStyle/>
          <a:p>
            <a:fld id="{E276A625-21B3-FB41-BB06-6B52B0635B43}" type="slidenum">
              <a:rPr kumimoji="1" lang="zh-TW" altLang="en-US" smtClean="0"/>
              <a:t>16</a:t>
            </a:fld>
            <a:endParaRPr kumimoji="1" lang="zh-TW" altLang="en-US"/>
          </a:p>
        </p:txBody>
      </p:sp>
    </p:spTree>
    <p:extLst>
      <p:ext uri="{BB962C8B-B14F-4D97-AF65-F5344CB8AC3E}">
        <p14:creationId xmlns:p14="http://schemas.microsoft.com/office/powerpoint/2010/main" val="422039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C0A97F-D02B-8600-C7D4-7C720793B2B8}"/>
              </a:ext>
            </a:extLst>
          </p:cNvPr>
          <p:cNvSpPr>
            <a:spLocks noGrp="1"/>
          </p:cNvSpPr>
          <p:nvPr>
            <p:ph type="title"/>
          </p:nvPr>
        </p:nvSpPr>
        <p:spPr/>
        <p:txBody>
          <a:bodyPr/>
          <a:lstStyle/>
          <a:p>
            <a:r>
              <a:rPr kumimoji="1" lang="en-US" altLang="zh-TW" dirty="0"/>
              <a:t>Problems</a:t>
            </a:r>
            <a:endParaRPr kumimoji="1" lang="zh-TW" altLang="en-US" dirty="0"/>
          </a:p>
        </p:txBody>
      </p:sp>
      <p:sp>
        <p:nvSpPr>
          <p:cNvPr id="4" name="日期版面配置區 3">
            <a:extLst>
              <a:ext uri="{FF2B5EF4-FFF2-40B4-BE49-F238E27FC236}">
                <a16:creationId xmlns:a16="http://schemas.microsoft.com/office/drawing/2014/main" id="{A411A99C-09FD-4D76-7076-335BE99C48AF}"/>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134F4064-B1B8-F4B5-71F7-A50A7AFCF19D}"/>
              </a:ext>
            </a:extLst>
          </p:cNvPr>
          <p:cNvSpPr>
            <a:spLocks noGrp="1"/>
          </p:cNvSpPr>
          <p:nvPr>
            <p:ph type="sldNum" sz="quarter" idx="12"/>
          </p:nvPr>
        </p:nvSpPr>
        <p:spPr/>
        <p:txBody>
          <a:bodyPr/>
          <a:lstStyle/>
          <a:p>
            <a:fld id="{E276A625-21B3-FB41-BB06-6B52B0635B43}" type="slidenum">
              <a:rPr kumimoji="1" lang="zh-TW" altLang="en-US" smtClean="0"/>
              <a:t>17</a:t>
            </a:fld>
            <a:endParaRPr kumimoji="1" lang="zh-TW" altLang="en-US"/>
          </a:p>
        </p:txBody>
      </p:sp>
      <p:pic>
        <p:nvPicPr>
          <p:cNvPr id="8194" name="Picture 2">
            <a:extLst>
              <a:ext uri="{FF2B5EF4-FFF2-40B4-BE49-F238E27FC236}">
                <a16:creationId xmlns:a16="http://schemas.microsoft.com/office/drawing/2014/main" id="{FAE72D91-D561-E7A0-4C77-4129F7410F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9162" y="1229929"/>
            <a:ext cx="7515282" cy="5491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009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6AE3DE-4219-5D9D-A9EC-4995490F4B04}"/>
              </a:ext>
            </a:extLst>
          </p:cNvPr>
          <p:cNvSpPr>
            <a:spLocks noGrp="1"/>
          </p:cNvSpPr>
          <p:nvPr>
            <p:ph type="title"/>
          </p:nvPr>
        </p:nvSpPr>
        <p:spPr/>
        <p:txBody>
          <a:bodyPr/>
          <a:lstStyle/>
          <a:p>
            <a:r>
              <a:rPr kumimoji="1" lang="en" altLang="zh-TW" dirty="0"/>
              <a:t>Freedom and Morality</a:t>
            </a:r>
            <a:endParaRPr kumimoji="1" lang="zh-TW" altLang="en-US" dirty="0"/>
          </a:p>
        </p:txBody>
      </p:sp>
      <p:sp>
        <p:nvSpPr>
          <p:cNvPr id="3" name="內容版面配置區 2">
            <a:extLst>
              <a:ext uri="{FF2B5EF4-FFF2-40B4-BE49-F238E27FC236}">
                <a16:creationId xmlns:a16="http://schemas.microsoft.com/office/drawing/2014/main" id="{99D62833-3527-8087-5699-BFB20FDD3530}"/>
              </a:ext>
            </a:extLst>
          </p:cNvPr>
          <p:cNvSpPr>
            <a:spLocks noGrp="1"/>
          </p:cNvSpPr>
          <p:nvPr>
            <p:ph idx="1"/>
          </p:nvPr>
        </p:nvSpPr>
        <p:spPr/>
        <p:txBody>
          <a:bodyPr>
            <a:normAutofit/>
          </a:bodyPr>
          <a:lstStyle/>
          <a:p>
            <a:r>
              <a:rPr kumimoji="1" lang="en-US" altLang="zh-TW" sz="2400" dirty="0"/>
              <a:t>Free</a:t>
            </a:r>
            <a:r>
              <a:rPr kumimoji="1" lang="en" altLang="zh-TW" sz="2400" dirty="0" err="1"/>
              <a:t>dom</a:t>
            </a:r>
            <a:endParaRPr kumimoji="1" lang="en" altLang="zh-TW" sz="2400" dirty="0"/>
          </a:p>
          <a:p>
            <a:pPr lvl="1"/>
            <a:r>
              <a:rPr kumimoji="1" lang="en-US" altLang="zh-TW" dirty="0"/>
              <a:t>Code: action</a:t>
            </a:r>
          </a:p>
          <a:p>
            <a:pPr lvl="1"/>
            <a:r>
              <a:rPr kumimoji="1" lang="en-US" altLang="zh-TW" dirty="0"/>
              <a:t>Data: data</a:t>
            </a:r>
          </a:p>
          <a:p>
            <a:r>
              <a:rPr kumimoji="1" lang="en" altLang="zh-TW" sz="2400" dirty="0"/>
              <a:t>Morality System</a:t>
            </a:r>
          </a:p>
        </p:txBody>
      </p:sp>
      <p:sp>
        <p:nvSpPr>
          <p:cNvPr id="4" name="日期版面配置區 3">
            <a:extLst>
              <a:ext uri="{FF2B5EF4-FFF2-40B4-BE49-F238E27FC236}">
                <a16:creationId xmlns:a16="http://schemas.microsoft.com/office/drawing/2014/main" id="{9EDD4B50-CAA1-ADC4-F0C2-476E4F71484D}"/>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43E861D9-43AC-6EC5-9480-F295C6968EC6}"/>
              </a:ext>
            </a:extLst>
          </p:cNvPr>
          <p:cNvSpPr>
            <a:spLocks noGrp="1"/>
          </p:cNvSpPr>
          <p:nvPr>
            <p:ph type="sldNum" sz="quarter" idx="12"/>
          </p:nvPr>
        </p:nvSpPr>
        <p:spPr/>
        <p:txBody>
          <a:bodyPr/>
          <a:lstStyle/>
          <a:p>
            <a:fld id="{E276A625-21B3-FB41-BB06-6B52B0635B43}" type="slidenum">
              <a:rPr kumimoji="1" lang="zh-TW" altLang="en-US" smtClean="0"/>
              <a:t>18</a:t>
            </a:fld>
            <a:endParaRPr kumimoji="1" lang="zh-TW" altLang="en-US"/>
          </a:p>
        </p:txBody>
      </p:sp>
      <p:pic>
        <p:nvPicPr>
          <p:cNvPr id="9218" name="Picture 2">
            <a:extLst>
              <a:ext uri="{FF2B5EF4-FFF2-40B4-BE49-F238E27FC236}">
                <a16:creationId xmlns:a16="http://schemas.microsoft.com/office/drawing/2014/main" id="{C1CB371B-0522-1CA0-2F82-EC8D81B8FE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6048" y="1260871"/>
            <a:ext cx="5403704" cy="493426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24AF8F87-CBC2-8BA1-9F30-892CCE537A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752" y="4044096"/>
            <a:ext cx="5909296" cy="1524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848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91903-6A52-7CAB-1E3C-FEE36A43045F}"/>
              </a:ext>
            </a:extLst>
          </p:cNvPr>
          <p:cNvSpPr>
            <a:spLocks noGrp="1"/>
          </p:cNvSpPr>
          <p:nvPr>
            <p:ph type="title"/>
          </p:nvPr>
        </p:nvSpPr>
        <p:spPr/>
        <p:txBody>
          <a:bodyPr/>
          <a:lstStyle/>
          <a:p>
            <a:r>
              <a:rPr kumimoji="1" lang="en" altLang="zh-TW" dirty="0"/>
              <a:t>Freedom of Action</a:t>
            </a:r>
            <a:endParaRPr kumimoji="1" lang="zh-TW" altLang="en-US" dirty="0"/>
          </a:p>
        </p:txBody>
      </p:sp>
      <p:sp>
        <p:nvSpPr>
          <p:cNvPr id="3" name="內容版面配置區 2">
            <a:extLst>
              <a:ext uri="{FF2B5EF4-FFF2-40B4-BE49-F238E27FC236}">
                <a16:creationId xmlns:a16="http://schemas.microsoft.com/office/drawing/2014/main" id="{95B3E615-48DD-CDD7-F176-6CC599A7DCB9}"/>
              </a:ext>
            </a:extLst>
          </p:cNvPr>
          <p:cNvSpPr>
            <a:spLocks noGrp="1"/>
          </p:cNvSpPr>
          <p:nvPr>
            <p:ph idx="1"/>
          </p:nvPr>
        </p:nvSpPr>
        <p:spPr/>
        <p:txBody>
          <a:bodyPr/>
          <a:lstStyle/>
          <a:p>
            <a:r>
              <a:rPr kumimoji="1" lang="en-US" altLang="zh-TW" dirty="0"/>
              <a:t>Extremely </a:t>
            </a:r>
            <a:r>
              <a:rPr lang="en" altLang="zh-TW" b="0" i="0" dirty="0">
                <a:solidFill>
                  <a:srgbClr val="202122"/>
                </a:solidFill>
                <a:effectLst/>
                <a:latin typeface="Arial" panose="020B0604020202020204" pitchFamily="34" charset="0"/>
              </a:rPr>
              <a:t>Multi-factor authentication (EMFA)</a:t>
            </a:r>
          </a:p>
          <a:p>
            <a:r>
              <a:rPr kumimoji="1" lang="en" altLang="zh-TW" dirty="0"/>
              <a:t>Avoid system admin</a:t>
            </a:r>
            <a:endParaRPr kumimoji="1" lang="zh-TW" altLang="en-US" dirty="0"/>
          </a:p>
        </p:txBody>
      </p:sp>
      <p:sp>
        <p:nvSpPr>
          <p:cNvPr id="4" name="日期版面配置區 3">
            <a:extLst>
              <a:ext uri="{FF2B5EF4-FFF2-40B4-BE49-F238E27FC236}">
                <a16:creationId xmlns:a16="http://schemas.microsoft.com/office/drawing/2014/main" id="{3C5B4617-267A-4726-5F69-D4885D38F4B5}"/>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6D1CD71F-7351-3955-9429-865D441B901E}"/>
              </a:ext>
            </a:extLst>
          </p:cNvPr>
          <p:cNvSpPr>
            <a:spLocks noGrp="1"/>
          </p:cNvSpPr>
          <p:nvPr>
            <p:ph type="sldNum" sz="quarter" idx="12"/>
          </p:nvPr>
        </p:nvSpPr>
        <p:spPr/>
        <p:txBody>
          <a:bodyPr/>
          <a:lstStyle/>
          <a:p>
            <a:fld id="{E276A625-21B3-FB41-BB06-6B52B0635B43}" type="slidenum">
              <a:rPr kumimoji="1" lang="zh-TW" altLang="en-US" smtClean="0"/>
              <a:t>19</a:t>
            </a:fld>
            <a:endParaRPr kumimoji="1" lang="zh-TW" altLang="en-US"/>
          </a:p>
        </p:txBody>
      </p:sp>
      <p:sp>
        <p:nvSpPr>
          <p:cNvPr id="6" name="左右大括弧 5">
            <a:extLst>
              <a:ext uri="{FF2B5EF4-FFF2-40B4-BE49-F238E27FC236}">
                <a16:creationId xmlns:a16="http://schemas.microsoft.com/office/drawing/2014/main" id="{7F7C98F6-1874-06C9-A4BF-A79D598DBC29}"/>
              </a:ext>
            </a:extLst>
          </p:cNvPr>
          <p:cNvSpPr/>
          <p:nvPr/>
        </p:nvSpPr>
        <p:spPr>
          <a:xfrm>
            <a:off x="1665766" y="4662785"/>
            <a:ext cx="8198068" cy="567558"/>
          </a:xfrm>
          <a:prstGeom prst="bracePair">
            <a:avLst/>
          </a:prstGeom>
          <a:ln w="3492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TW" altLang="en-US"/>
          </a:p>
        </p:txBody>
      </p:sp>
      <p:sp>
        <p:nvSpPr>
          <p:cNvPr id="7" name="文字方塊 6">
            <a:extLst>
              <a:ext uri="{FF2B5EF4-FFF2-40B4-BE49-F238E27FC236}">
                <a16:creationId xmlns:a16="http://schemas.microsoft.com/office/drawing/2014/main" id="{7DCF49AF-423F-9C43-08BB-CBB6A0AB81EF}"/>
              </a:ext>
            </a:extLst>
          </p:cNvPr>
          <p:cNvSpPr txBox="1"/>
          <p:nvPr/>
        </p:nvSpPr>
        <p:spPr>
          <a:xfrm>
            <a:off x="1776248" y="4749941"/>
            <a:ext cx="1515864" cy="369332"/>
          </a:xfrm>
          <a:prstGeom prst="rect">
            <a:avLst/>
          </a:prstGeom>
          <a:noFill/>
        </p:spPr>
        <p:txBody>
          <a:bodyPr wrap="none" rtlCol="0">
            <a:spAutoFit/>
          </a:bodyPr>
          <a:lstStyle/>
          <a:p>
            <a:r>
              <a:rPr kumimoji="1" lang="en-US" altLang="zh-TW" dirty="0"/>
              <a:t>Factory 1: 10p</a:t>
            </a:r>
            <a:endParaRPr kumimoji="1" lang="zh-TW" altLang="en-US" dirty="0"/>
          </a:p>
        </p:txBody>
      </p:sp>
      <p:sp>
        <p:nvSpPr>
          <p:cNvPr id="8" name="文字方塊 7">
            <a:extLst>
              <a:ext uri="{FF2B5EF4-FFF2-40B4-BE49-F238E27FC236}">
                <a16:creationId xmlns:a16="http://schemas.microsoft.com/office/drawing/2014/main" id="{3717627B-BD3A-7CC1-A478-6E86A29252D3}"/>
              </a:ext>
            </a:extLst>
          </p:cNvPr>
          <p:cNvSpPr txBox="1"/>
          <p:nvPr/>
        </p:nvSpPr>
        <p:spPr>
          <a:xfrm>
            <a:off x="3391558" y="4749941"/>
            <a:ext cx="1515864" cy="369332"/>
          </a:xfrm>
          <a:prstGeom prst="rect">
            <a:avLst/>
          </a:prstGeom>
          <a:noFill/>
        </p:spPr>
        <p:txBody>
          <a:bodyPr wrap="none" rtlCol="0">
            <a:spAutoFit/>
          </a:bodyPr>
          <a:lstStyle/>
          <a:p>
            <a:r>
              <a:rPr kumimoji="1" lang="en-US" altLang="zh-TW" dirty="0"/>
              <a:t>Factory 1: 20p</a:t>
            </a:r>
            <a:endParaRPr kumimoji="1" lang="zh-TW" altLang="en-US" dirty="0"/>
          </a:p>
        </p:txBody>
      </p:sp>
      <p:sp>
        <p:nvSpPr>
          <p:cNvPr id="9" name="文字方塊 8">
            <a:extLst>
              <a:ext uri="{FF2B5EF4-FFF2-40B4-BE49-F238E27FC236}">
                <a16:creationId xmlns:a16="http://schemas.microsoft.com/office/drawing/2014/main" id="{BC1C5238-2866-2B6A-07DD-BF1712E04C95}"/>
              </a:ext>
            </a:extLst>
          </p:cNvPr>
          <p:cNvSpPr txBox="1"/>
          <p:nvPr/>
        </p:nvSpPr>
        <p:spPr>
          <a:xfrm>
            <a:off x="5006868" y="4761898"/>
            <a:ext cx="1515864" cy="369332"/>
          </a:xfrm>
          <a:prstGeom prst="rect">
            <a:avLst/>
          </a:prstGeom>
          <a:noFill/>
        </p:spPr>
        <p:txBody>
          <a:bodyPr wrap="none" rtlCol="0">
            <a:spAutoFit/>
          </a:bodyPr>
          <a:lstStyle/>
          <a:p>
            <a:r>
              <a:rPr kumimoji="1" lang="en-US" altLang="zh-TW" dirty="0"/>
              <a:t>Factory 1: 18p</a:t>
            </a:r>
            <a:endParaRPr kumimoji="1" lang="zh-TW" altLang="en-US" dirty="0"/>
          </a:p>
        </p:txBody>
      </p:sp>
      <p:sp>
        <p:nvSpPr>
          <p:cNvPr id="10" name="文字方塊 9">
            <a:extLst>
              <a:ext uri="{FF2B5EF4-FFF2-40B4-BE49-F238E27FC236}">
                <a16:creationId xmlns:a16="http://schemas.microsoft.com/office/drawing/2014/main" id="{9E794902-66DD-E08E-37AD-4B697E85F3B6}"/>
              </a:ext>
            </a:extLst>
          </p:cNvPr>
          <p:cNvSpPr txBox="1"/>
          <p:nvPr/>
        </p:nvSpPr>
        <p:spPr>
          <a:xfrm>
            <a:off x="6616923" y="4761898"/>
            <a:ext cx="1515864" cy="369332"/>
          </a:xfrm>
          <a:prstGeom prst="rect">
            <a:avLst/>
          </a:prstGeom>
          <a:noFill/>
        </p:spPr>
        <p:txBody>
          <a:bodyPr wrap="none" rtlCol="0">
            <a:spAutoFit/>
          </a:bodyPr>
          <a:lstStyle/>
          <a:p>
            <a:r>
              <a:rPr kumimoji="1" lang="en-US" altLang="zh-TW" dirty="0"/>
              <a:t>Factory 1: 25p</a:t>
            </a:r>
            <a:endParaRPr kumimoji="1" lang="zh-TW" altLang="en-US" dirty="0"/>
          </a:p>
        </p:txBody>
      </p:sp>
      <p:sp>
        <p:nvSpPr>
          <p:cNvPr id="11" name="文字方塊 10">
            <a:extLst>
              <a:ext uri="{FF2B5EF4-FFF2-40B4-BE49-F238E27FC236}">
                <a16:creationId xmlns:a16="http://schemas.microsoft.com/office/drawing/2014/main" id="{2381A118-5D06-C2B6-7AF5-496B37C3C5D2}"/>
              </a:ext>
            </a:extLst>
          </p:cNvPr>
          <p:cNvSpPr txBox="1"/>
          <p:nvPr/>
        </p:nvSpPr>
        <p:spPr>
          <a:xfrm>
            <a:off x="8226978" y="4764080"/>
            <a:ext cx="1398844" cy="369332"/>
          </a:xfrm>
          <a:prstGeom prst="rect">
            <a:avLst/>
          </a:prstGeom>
          <a:noFill/>
        </p:spPr>
        <p:txBody>
          <a:bodyPr wrap="none" rtlCol="0">
            <a:spAutoFit/>
          </a:bodyPr>
          <a:lstStyle/>
          <a:p>
            <a:r>
              <a:rPr kumimoji="1" lang="en-US" altLang="zh-TW" dirty="0"/>
              <a:t>Factory 1: 3p</a:t>
            </a:r>
            <a:endParaRPr kumimoji="1" lang="zh-TW" altLang="en-US" dirty="0"/>
          </a:p>
        </p:txBody>
      </p:sp>
      <p:sp>
        <p:nvSpPr>
          <p:cNvPr id="12" name="文字方塊 11">
            <a:extLst>
              <a:ext uri="{FF2B5EF4-FFF2-40B4-BE49-F238E27FC236}">
                <a16:creationId xmlns:a16="http://schemas.microsoft.com/office/drawing/2014/main" id="{14AC8B9C-A0F2-2471-EAF9-C430763BED23}"/>
              </a:ext>
            </a:extLst>
          </p:cNvPr>
          <p:cNvSpPr txBox="1"/>
          <p:nvPr/>
        </p:nvSpPr>
        <p:spPr>
          <a:xfrm>
            <a:off x="1586301" y="4249875"/>
            <a:ext cx="2898166" cy="369332"/>
          </a:xfrm>
          <a:prstGeom prst="rect">
            <a:avLst/>
          </a:prstGeom>
          <a:noFill/>
        </p:spPr>
        <p:txBody>
          <a:bodyPr wrap="none" rtlCol="0">
            <a:spAutoFit/>
          </a:bodyPr>
          <a:lstStyle/>
          <a:p>
            <a:r>
              <a:rPr kumimoji="1" lang="en-US" altLang="zh-TW" dirty="0"/>
              <a:t>Over 50p can reset password</a:t>
            </a:r>
            <a:endParaRPr kumimoji="1" lang="zh-TW" altLang="en-US" dirty="0"/>
          </a:p>
        </p:txBody>
      </p:sp>
      <p:cxnSp>
        <p:nvCxnSpPr>
          <p:cNvPr id="14" name="直線接點 13">
            <a:extLst>
              <a:ext uri="{FF2B5EF4-FFF2-40B4-BE49-F238E27FC236}">
                <a16:creationId xmlns:a16="http://schemas.microsoft.com/office/drawing/2014/main" id="{F78B73D2-5D3B-4DF6-B5D1-342D80BCC96A}"/>
              </a:ext>
            </a:extLst>
          </p:cNvPr>
          <p:cNvCxnSpPr/>
          <p:nvPr/>
        </p:nvCxnSpPr>
        <p:spPr>
          <a:xfrm>
            <a:off x="1776248" y="5106266"/>
            <a:ext cx="1409978" cy="0"/>
          </a:xfrm>
          <a:prstGeom prst="line">
            <a:avLst/>
          </a:prstGeom>
          <a:ln w="254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直線接點 14">
            <a:extLst>
              <a:ext uri="{FF2B5EF4-FFF2-40B4-BE49-F238E27FC236}">
                <a16:creationId xmlns:a16="http://schemas.microsoft.com/office/drawing/2014/main" id="{B02867BD-6016-E984-B24F-2B9EEA78E753}"/>
              </a:ext>
            </a:extLst>
          </p:cNvPr>
          <p:cNvCxnSpPr/>
          <p:nvPr/>
        </p:nvCxnSpPr>
        <p:spPr>
          <a:xfrm>
            <a:off x="3444501" y="5104084"/>
            <a:ext cx="1409978" cy="0"/>
          </a:xfrm>
          <a:prstGeom prst="line">
            <a:avLst/>
          </a:prstGeom>
          <a:ln w="254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6" name="直線接點 15">
            <a:extLst>
              <a:ext uri="{FF2B5EF4-FFF2-40B4-BE49-F238E27FC236}">
                <a16:creationId xmlns:a16="http://schemas.microsoft.com/office/drawing/2014/main" id="{4616D312-3BD6-7316-7A64-3B3152330B97}"/>
              </a:ext>
            </a:extLst>
          </p:cNvPr>
          <p:cNvCxnSpPr/>
          <p:nvPr/>
        </p:nvCxnSpPr>
        <p:spPr>
          <a:xfrm>
            <a:off x="5059811" y="5119273"/>
            <a:ext cx="1409978" cy="0"/>
          </a:xfrm>
          <a:prstGeom prst="line">
            <a:avLst/>
          </a:prstGeom>
          <a:ln w="254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7" name="直線接點 16">
            <a:extLst>
              <a:ext uri="{FF2B5EF4-FFF2-40B4-BE49-F238E27FC236}">
                <a16:creationId xmlns:a16="http://schemas.microsoft.com/office/drawing/2014/main" id="{313B6A0E-C900-C57F-A96B-3D9A2F06E4FD}"/>
              </a:ext>
            </a:extLst>
          </p:cNvPr>
          <p:cNvCxnSpPr/>
          <p:nvPr/>
        </p:nvCxnSpPr>
        <p:spPr>
          <a:xfrm>
            <a:off x="8226978" y="5106265"/>
            <a:ext cx="1409978" cy="0"/>
          </a:xfrm>
          <a:prstGeom prst="line">
            <a:avLst/>
          </a:prstGeom>
          <a:ln w="25400">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35792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F87435-1E65-2874-FBFA-AFF1922BECE4}"/>
              </a:ext>
            </a:extLst>
          </p:cNvPr>
          <p:cNvSpPr>
            <a:spLocks noGrp="1"/>
          </p:cNvSpPr>
          <p:nvPr>
            <p:ph type="title"/>
          </p:nvPr>
        </p:nvSpPr>
        <p:spPr/>
        <p:txBody>
          <a:bodyPr/>
          <a:lstStyle/>
          <a:p>
            <a:r>
              <a:rPr kumimoji="1" lang="en" altLang="zh-TW" dirty="0"/>
              <a:t>Motivation</a:t>
            </a:r>
            <a:endParaRPr kumimoji="1" lang="zh-TW" altLang="en-US" dirty="0"/>
          </a:p>
        </p:txBody>
      </p:sp>
      <p:sp>
        <p:nvSpPr>
          <p:cNvPr id="3" name="文字版面配置區 2">
            <a:extLst>
              <a:ext uri="{FF2B5EF4-FFF2-40B4-BE49-F238E27FC236}">
                <a16:creationId xmlns:a16="http://schemas.microsoft.com/office/drawing/2014/main" id="{1ED869D5-7CF4-CA0A-4438-0A3F048ACBED}"/>
              </a:ext>
            </a:extLst>
          </p:cNvPr>
          <p:cNvSpPr>
            <a:spLocks noGrp="1"/>
          </p:cNvSpPr>
          <p:nvPr>
            <p:ph type="body" idx="1"/>
          </p:nvPr>
        </p:nvSpPr>
        <p:spPr/>
        <p:txBody>
          <a:bodyPr/>
          <a:lstStyle/>
          <a:p>
            <a:r>
              <a:rPr kumimoji="1" lang="zh-TW" altLang="en-US" dirty="0">
                <a:latin typeface="Heiti SC Medium" pitchFamily="2" charset="-128"/>
                <a:ea typeface="Heiti SC Medium" pitchFamily="2" charset="-128"/>
              </a:rPr>
              <a:t>研究動機</a:t>
            </a:r>
          </a:p>
        </p:txBody>
      </p:sp>
      <p:sp>
        <p:nvSpPr>
          <p:cNvPr id="4" name="日期版面配置區 3">
            <a:extLst>
              <a:ext uri="{FF2B5EF4-FFF2-40B4-BE49-F238E27FC236}">
                <a16:creationId xmlns:a16="http://schemas.microsoft.com/office/drawing/2014/main" id="{59EB87C9-0DFB-B162-F033-68AF0529AA69}"/>
              </a:ext>
            </a:extLst>
          </p:cNvPr>
          <p:cNvSpPr>
            <a:spLocks noGrp="1"/>
          </p:cNvSpPr>
          <p:nvPr>
            <p:ph type="dt" sz="half" idx="10"/>
          </p:nvPr>
        </p:nvSpPr>
        <p:spPr/>
        <p:txBody>
          <a:bodyPr/>
          <a:lstStyle/>
          <a:p>
            <a:fld id="{AB10E908-819D-3F4B-B625-76DC342F2009}" type="datetime1">
              <a:rPr kumimoji="1" lang="zh-TW" altLang="en-US" smtClean="0"/>
              <a:t>2024/7/24</a:t>
            </a:fld>
            <a:endParaRPr kumimoji="1" lang="zh-TW" altLang="en-US"/>
          </a:p>
        </p:txBody>
      </p:sp>
      <p:sp>
        <p:nvSpPr>
          <p:cNvPr id="5" name="投影片編號版面配置區 4">
            <a:extLst>
              <a:ext uri="{FF2B5EF4-FFF2-40B4-BE49-F238E27FC236}">
                <a16:creationId xmlns:a16="http://schemas.microsoft.com/office/drawing/2014/main" id="{9E5501B2-F9C2-7DBC-0878-CB7AA5047C23}"/>
              </a:ext>
            </a:extLst>
          </p:cNvPr>
          <p:cNvSpPr>
            <a:spLocks noGrp="1"/>
          </p:cNvSpPr>
          <p:nvPr>
            <p:ph type="sldNum" sz="quarter" idx="12"/>
          </p:nvPr>
        </p:nvSpPr>
        <p:spPr/>
        <p:txBody>
          <a:bodyPr/>
          <a:lstStyle/>
          <a:p>
            <a:fld id="{E276A625-21B3-FB41-BB06-6B52B0635B43}" type="slidenum">
              <a:rPr kumimoji="1" lang="zh-TW" altLang="en-US" smtClean="0"/>
              <a:t>2</a:t>
            </a:fld>
            <a:endParaRPr kumimoji="1" lang="zh-TW" altLang="en-US"/>
          </a:p>
        </p:txBody>
      </p:sp>
    </p:spTree>
    <p:extLst>
      <p:ext uri="{BB962C8B-B14F-4D97-AF65-F5344CB8AC3E}">
        <p14:creationId xmlns:p14="http://schemas.microsoft.com/office/powerpoint/2010/main" val="1457581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6EBF84-1226-6916-DB37-A6E00B93A8ED}"/>
              </a:ext>
            </a:extLst>
          </p:cNvPr>
          <p:cNvSpPr>
            <a:spLocks noGrp="1"/>
          </p:cNvSpPr>
          <p:nvPr>
            <p:ph type="title"/>
          </p:nvPr>
        </p:nvSpPr>
        <p:spPr/>
        <p:txBody>
          <a:bodyPr/>
          <a:lstStyle/>
          <a:p>
            <a:r>
              <a:rPr kumimoji="1" lang="en-US" altLang="zh-TW" dirty="0"/>
              <a:t>Implement</a:t>
            </a:r>
            <a:endParaRPr kumimoji="1" lang="zh-TW" altLang="en-US" dirty="0"/>
          </a:p>
        </p:txBody>
      </p:sp>
      <p:sp>
        <p:nvSpPr>
          <p:cNvPr id="3" name="文字版面配置區 2">
            <a:extLst>
              <a:ext uri="{FF2B5EF4-FFF2-40B4-BE49-F238E27FC236}">
                <a16:creationId xmlns:a16="http://schemas.microsoft.com/office/drawing/2014/main" id="{DA127489-320D-D38B-98AB-7182DB49445F}"/>
              </a:ext>
            </a:extLst>
          </p:cNvPr>
          <p:cNvSpPr>
            <a:spLocks noGrp="1"/>
          </p:cNvSpPr>
          <p:nvPr>
            <p:ph type="body" idx="1"/>
          </p:nvPr>
        </p:nvSpPr>
        <p:spPr/>
        <p:txBody>
          <a:bodyPr/>
          <a:lstStyle/>
          <a:p>
            <a:r>
              <a:rPr kumimoji="1" lang="zh-TW" altLang="en-US" dirty="0">
                <a:latin typeface="Heiti SC Medium" pitchFamily="2" charset="-128"/>
                <a:ea typeface="Heiti SC Medium" pitchFamily="2" charset="-128"/>
              </a:rPr>
              <a:t>概念驗證</a:t>
            </a:r>
          </a:p>
        </p:txBody>
      </p:sp>
      <p:sp>
        <p:nvSpPr>
          <p:cNvPr id="4" name="日期版面配置區 3">
            <a:extLst>
              <a:ext uri="{FF2B5EF4-FFF2-40B4-BE49-F238E27FC236}">
                <a16:creationId xmlns:a16="http://schemas.microsoft.com/office/drawing/2014/main" id="{7826F643-B117-9677-137A-A2F2539B2E30}"/>
              </a:ext>
            </a:extLst>
          </p:cNvPr>
          <p:cNvSpPr>
            <a:spLocks noGrp="1"/>
          </p:cNvSpPr>
          <p:nvPr>
            <p:ph type="dt" sz="half" idx="10"/>
          </p:nvPr>
        </p:nvSpPr>
        <p:spPr/>
        <p:txBody>
          <a:bodyPr/>
          <a:lstStyle/>
          <a:p>
            <a:fld id="{AB10E908-819D-3F4B-B625-76DC342F2009}" type="datetime1">
              <a:rPr kumimoji="1" lang="zh-TW" altLang="en-US" smtClean="0"/>
              <a:t>2024/7/24</a:t>
            </a:fld>
            <a:endParaRPr kumimoji="1" lang="zh-TW" altLang="en-US"/>
          </a:p>
        </p:txBody>
      </p:sp>
      <p:sp>
        <p:nvSpPr>
          <p:cNvPr id="5" name="投影片編號版面配置區 4">
            <a:extLst>
              <a:ext uri="{FF2B5EF4-FFF2-40B4-BE49-F238E27FC236}">
                <a16:creationId xmlns:a16="http://schemas.microsoft.com/office/drawing/2014/main" id="{2CE8A777-3BBC-CD75-A0A0-C91ACF9833E5}"/>
              </a:ext>
            </a:extLst>
          </p:cNvPr>
          <p:cNvSpPr>
            <a:spLocks noGrp="1"/>
          </p:cNvSpPr>
          <p:nvPr>
            <p:ph type="sldNum" sz="quarter" idx="12"/>
          </p:nvPr>
        </p:nvSpPr>
        <p:spPr/>
        <p:txBody>
          <a:bodyPr/>
          <a:lstStyle/>
          <a:p>
            <a:fld id="{E276A625-21B3-FB41-BB06-6B52B0635B43}" type="slidenum">
              <a:rPr kumimoji="1" lang="zh-TW" altLang="en-US" smtClean="0"/>
              <a:t>20</a:t>
            </a:fld>
            <a:endParaRPr kumimoji="1" lang="zh-TW" altLang="en-US"/>
          </a:p>
        </p:txBody>
      </p:sp>
    </p:spTree>
    <p:extLst>
      <p:ext uri="{BB962C8B-B14F-4D97-AF65-F5344CB8AC3E}">
        <p14:creationId xmlns:p14="http://schemas.microsoft.com/office/powerpoint/2010/main" val="2910355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6EBF84-1226-6916-DB37-A6E00B93A8ED}"/>
              </a:ext>
            </a:extLst>
          </p:cNvPr>
          <p:cNvSpPr>
            <a:spLocks noGrp="1"/>
          </p:cNvSpPr>
          <p:nvPr>
            <p:ph type="title"/>
          </p:nvPr>
        </p:nvSpPr>
        <p:spPr/>
        <p:txBody>
          <a:bodyPr/>
          <a:lstStyle/>
          <a:p>
            <a:r>
              <a:rPr kumimoji="1" lang="en-US" altLang="zh-TW" dirty="0"/>
              <a:t>Conclusion</a:t>
            </a:r>
            <a:endParaRPr kumimoji="1" lang="zh-TW" altLang="en-US" dirty="0"/>
          </a:p>
        </p:txBody>
      </p:sp>
      <p:sp>
        <p:nvSpPr>
          <p:cNvPr id="3" name="文字版面配置區 2">
            <a:extLst>
              <a:ext uri="{FF2B5EF4-FFF2-40B4-BE49-F238E27FC236}">
                <a16:creationId xmlns:a16="http://schemas.microsoft.com/office/drawing/2014/main" id="{DA127489-320D-D38B-98AB-7182DB49445F}"/>
              </a:ext>
            </a:extLst>
          </p:cNvPr>
          <p:cNvSpPr>
            <a:spLocks noGrp="1"/>
          </p:cNvSpPr>
          <p:nvPr>
            <p:ph type="body" idx="1"/>
          </p:nvPr>
        </p:nvSpPr>
        <p:spPr/>
        <p:txBody>
          <a:bodyPr/>
          <a:lstStyle/>
          <a:p>
            <a:r>
              <a:rPr kumimoji="1" lang="zh-TW" altLang="en-US" dirty="0">
                <a:latin typeface="Heiti SC Medium" pitchFamily="2" charset="-128"/>
                <a:ea typeface="Heiti SC Medium" pitchFamily="2" charset="-128"/>
              </a:rPr>
              <a:t>結論</a:t>
            </a:r>
          </a:p>
        </p:txBody>
      </p:sp>
      <p:sp>
        <p:nvSpPr>
          <p:cNvPr id="4" name="日期版面配置區 3">
            <a:extLst>
              <a:ext uri="{FF2B5EF4-FFF2-40B4-BE49-F238E27FC236}">
                <a16:creationId xmlns:a16="http://schemas.microsoft.com/office/drawing/2014/main" id="{7826F643-B117-9677-137A-A2F2539B2E30}"/>
              </a:ext>
            </a:extLst>
          </p:cNvPr>
          <p:cNvSpPr>
            <a:spLocks noGrp="1"/>
          </p:cNvSpPr>
          <p:nvPr>
            <p:ph type="dt" sz="half" idx="10"/>
          </p:nvPr>
        </p:nvSpPr>
        <p:spPr/>
        <p:txBody>
          <a:bodyPr/>
          <a:lstStyle/>
          <a:p>
            <a:fld id="{AB10E908-819D-3F4B-B625-76DC342F2009}" type="datetime1">
              <a:rPr kumimoji="1" lang="zh-TW" altLang="en-US" smtClean="0"/>
              <a:t>2024/7/24</a:t>
            </a:fld>
            <a:endParaRPr kumimoji="1" lang="zh-TW" altLang="en-US"/>
          </a:p>
        </p:txBody>
      </p:sp>
      <p:sp>
        <p:nvSpPr>
          <p:cNvPr id="5" name="投影片編號版面配置區 4">
            <a:extLst>
              <a:ext uri="{FF2B5EF4-FFF2-40B4-BE49-F238E27FC236}">
                <a16:creationId xmlns:a16="http://schemas.microsoft.com/office/drawing/2014/main" id="{2CE8A777-3BBC-CD75-A0A0-C91ACF9833E5}"/>
              </a:ext>
            </a:extLst>
          </p:cNvPr>
          <p:cNvSpPr>
            <a:spLocks noGrp="1"/>
          </p:cNvSpPr>
          <p:nvPr>
            <p:ph type="sldNum" sz="quarter" idx="12"/>
          </p:nvPr>
        </p:nvSpPr>
        <p:spPr/>
        <p:txBody>
          <a:bodyPr/>
          <a:lstStyle/>
          <a:p>
            <a:fld id="{E276A625-21B3-FB41-BB06-6B52B0635B43}" type="slidenum">
              <a:rPr kumimoji="1" lang="zh-TW" altLang="en-US" smtClean="0"/>
              <a:t>21</a:t>
            </a:fld>
            <a:endParaRPr kumimoji="1" lang="zh-TW" altLang="en-US"/>
          </a:p>
        </p:txBody>
      </p:sp>
    </p:spTree>
    <p:extLst>
      <p:ext uri="{BB962C8B-B14F-4D97-AF65-F5344CB8AC3E}">
        <p14:creationId xmlns:p14="http://schemas.microsoft.com/office/powerpoint/2010/main" val="1112476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40506-8FBE-EAC5-BAE6-FDC8CEFF53E2}"/>
              </a:ext>
            </a:extLst>
          </p:cNvPr>
          <p:cNvSpPr>
            <a:spLocks noGrp="1"/>
          </p:cNvSpPr>
          <p:nvPr>
            <p:ph type="title"/>
          </p:nvPr>
        </p:nvSpPr>
        <p:spPr/>
        <p:txBody>
          <a:bodyPr/>
          <a:lstStyle/>
          <a:p>
            <a:r>
              <a:rPr kumimoji="1" lang="en-US" altLang="zh-TW" dirty="0"/>
              <a:t>Digital Identity</a:t>
            </a:r>
            <a:endParaRPr kumimoji="1" lang="zh-TW" altLang="en-US" dirty="0"/>
          </a:p>
        </p:txBody>
      </p:sp>
      <p:sp>
        <p:nvSpPr>
          <p:cNvPr id="3" name="內容版面配置區 2">
            <a:extLst>
              <a:ext uri="{FF2B5EF4-FFF2-40B4-BE49-F238E27FC236}">
                <a16:creationId xmlns:a16="http://schemas.microsoft.com/office/drawing/2014/main" id="{5414884C-F933-86F0-1E63-A25373E45933}"/>
              </a:ext>
            </a:extLst>
          </p:cNvPr>
          <p:cNvSpPr>
            <a:spLocks noGrp="1"/>
          </p:cNvSpPr>
          <p:nvPr>
            <p:ph idx="1"/>
          </p:nvPr>
        </p:nvSpPr>
        <p:spPr/>
        <p:txBody>
          <a:bodyPr/>
          <a:lstStyle/>
          <a:p>
            <a:r>
              <a:rPr lang="en" altLang="zh-TW" b="0" i="0" dirty="0">
                <a:solidFill>
                  <a:srgbClr val="212529"/>
                </a:solidFill>
                <a:effectLst/>
                <a:latin typeface="Lota Grotesque"/>
              </a:rPr>
              <a:t>A collection of information about a person that exists online.</a:t>
            </a:r>
          </a:p>
          <a:p>
            <a:r>
              <a:rPr lang="en" altLang="zh-TW" dirty="0">
                <a:solidFill>
                  <a:srgbClr val="212529"/>
                </a:solidFill>
                <a:latin typeface="Lota Grotesque"/>
              </a:rPr>
              <a:t>D</a:t>
            </a:r>
            <a:r>
              <a:rPr lang="en" altLang="zh-TW" b="0" i="0" dirty="0">
                <a:solidFill>
                  <a:srgbClr val="212529"/>
                </a:solidFill>
                <a:effectLst/>
                <a:latin typeface="Lota Grotesque"/>
              </a:rPr>
              <a:t>igital representation to access service </a:t>
            </a:r>
            <a:endParaRPr kumimoji="1" lang="zh-TW" altLang="en-US" dirty="0"/>
          </a:p>
        </p:txBody>
      </p:sp>
      <p:sp>
        <p:nvSpPr>
          <p:cNvPr id="4" name="日期版面配置區 3">
            <a:extLst>
              <a:ext uri="{FF2B5EF4-FFF2-40B4-BE49-F238E27FC236}">
                <a16:creationId xmlns:a16="http://schemas.microsoft.com/office/drawing/2014/main" id="{39F22E5A-5F75-8F58-1FA8-E29FCDC86006}"/>
              </a:ext>
            </a:extLst>
          </p:cNvPr>
          <p:cNvSpPr>
            <a:spLocks noGrp="1"/>
          </p:cNvSpPr>
          <p:nvPr>
            <p:ph type="dt" sz="half" idx="10"/>
          </p:nvPr>
        </p:nvSpPr>
        <p:spPr/>
        <p:txBody>
          <a:bodyPr/>
          <a:lstStyle/>
          <a:p>
            <a:fld id="{C8A79055-53EF-3E41-B7A7-AA3D7ADA2840}" type="datetime1">
              <a:rPr kumimoji="1" lang="zh-TW" altLang="en-US" smtClean="0"/>
              <a:t>2024/7/24</a:t>
            </a:fld>
            <a:endParaRPr kumimoji="1" lang="zh-TW" altLang="en-US"/>
          </a:p>
        </p:txBody>
      </p:sp>
      <p:sp>
        <p:nvSpPr>
          <p:cNvPr id="5" name="投影片編號版面配置區 4">
            <a:extLst>
              <a:ext uri="{FF2B5EF4-FFF2-40B4-BE49-F238E27FC236}">
                <a16:creationId xmlns:a16="http://schemas.microsoft.com/office/drawing/2014/main" id="{733BF249-6681-A88E-47FF-9BCF1EAA04D7}"/>
              </a:ext>
            </a:extLst>
          </p:cNvPr>
          <p:cNvSpPr>
            <a:spLocks noGrp="1"/>
          </p:cNvSpPr>
          <p:nvPr>
            <p:ph type="sldNum" sz="quarter" idx="12"/>
          </p:nvPr>
        </p:nvSpPr>
        <p:spPr/>
        <p:txBody>
          <a:bodyPr/>
          <a:lstStyle/>
          <a:p>
            <a:fld id="{E276A625-21B3-FB41-BB06-6B52B0635B43}" type="slidenum">
              <a:rPr kumimoji="1" lang="zh-TW" altLang="en-US" smtClean="0"/>
              <a:t>3</a:t>
            </a:fld>
            <a:endParaRPr kumimoji="1" lang="zh-TW" altLang="en-US" dirty="0"/>
          </a:p>
        </p:txBody>
      </p:sp>
      <p:pic>
        <p:nvPicPr>
          <p:cNvPr id="1026" name="Picture 2" descr="Digital Identity blog image">
            <a:extLst>
              <a:ext uri="{FF2B5EF4-FFF2-40B4-BE49-F238E27FC236}">
                <a16:creationId xmlns:a16="http://schemas.microsoft.com/office/drawing/2014/main" id="{81E75CFD-2D8A-3836-6D6A-799A8C4689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1274" y="3093024"/>
            <a:ext cx="5789452" cy="3083939"/>
          </a:xfrm>
          <a:prstGeom prst="rect">
            <a:avLst/>
          </a:prstGeom>
          <a:noFill/>
          <a:extLst>
            <a:ext uri="{909E8E84-426E-40DD-AFC4-6F175D3DCCD1}">
              <a14:hiddenFill xmlns:a14="http://schemas.microsoft.com/office/drawing/2010/main">
                <a:solidFill>
                  <a:srgbClr val="FFFFFF"/>
                </a:solidFill>
              </a14:hiddenFill>
            </a:ext>
          </a:extLst>
        </p:spPr>
      </p:pic>
      <p:sp>
        <p:nvSpPr>
          <p:cNvPr id="7" name="文字方塊 6">
            <a:extLst>
              <a:ext uri="{FF2B5EF4-FFF2-40B4-BE49-F238E27FC236}">
                <a16:creationId xmlns:a16="http://schemas.microsoft.com/office/drawing/2014/main" id="{EA8B17AA-B54D-B3DA-339C-7279D76C1FD5}"/>
              </a:ext>
            </a:extLst>
          </p:cNvPr>
          <p:cNvSpPr txBox="1"/>
          <p:nvPr/>
        </p:nvSpPr>
        <p:spPr>
          <a:xfrm>
            <a:off x="8990726" y="5807631"/>
            <a:ext cx="445699" cy="369332"/>
          </a:xfrm>
          <a:prstGeom prst="rect">
            <a:avLst/>
          </a:prstGeom>
          <a:noFill/>
        </p:spPr>
        <p:txBody>
          <a:bodyPr wrap="none" rtlCol="0">
            <a:spAutoFit/>
          </a:bodyPr>
          <a:lstStyle/>
          <a:p>
            <a:r>
              <a:rPr kumimoji="1" lang="en-US" altLang="zh-TW" dirty="0">
                <a:hlinkClick r:id="rId4"/>
              </a:rPr>
              <a:t>ref</a:t>
            </a:r>
            <a:endParaRPr kumimoji="1" lang="zh-TW" altLang="en-US" dirty="0"/>
          </a:p>
        </p:txBody>
      </p:sp>
    </p:spTree>
    <p:extLst>
      <p:ext uri="{BB962C8B-B14F-4D97-AF65-F5344CB8AC3E}">
        <p14:creationId xmlns:p14="http://schemas.microsoft.com/office/powerpoint/2010/main" val="3168258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40506-8FBE-EAC5-BAE6-FDC8CEFF53E2}"/>
              </a:ext>
            </a:extLst>
          </p:cNvPr>
          <p:cNvSpPr>
            <a:spLocks noGrp="1"/>
          </p:cNvSpPr>
          <p:nvPr>
            <p:ph type="title"/>
          </p:nvPr>
        </p:nvSpPr>
        <p:spPr/>
        <p:txBody>
          <a:bodyPr/>
          <a:lstStyle/>
          <a:p>
            <a:r>
              <a:rPr kumimoji="1" lang="en-US" altLang="zh-TW" dirty="0"/>
              <a:t>Google Login</a:t>
            </a:r>
            <a:endParaRPr kumimoji="1" lang="zh-TW" altLang="en-US" dirty="0"/>
          </a:p>
        </p:txBody>
      </p:sp>
      <p:sp>
        <p:nvSpPr>
          <p:cNvPr id="4" name="日期版面配置區 3">
            <a:extLst>
              <a:ext uri="{FF2B5EF4-FFF2-40B4-BE49-F238E27FC236}">
                <a16:creationId xmlns:a16="http://schemas.microsoft.com/office/drawing/2014/main" id="{39F22E5A-5F75-8F58-1FA8-E29FCDC86006}"/>
              </a:ext>
            </a:extLst>
          </p:cNvPr>
          <p:cNvSpPr>
            <a:spLocks noGrp="1"/>
          </p:cNvSpPr>
          <p:nvPr>
            <p:ph type="dt" sz="half" idx="10"/>
          </p:nvPr>
        </p:nvSpPr>
        <p:spPr/>
        <p:txBody>
          <a:bodyPr/>
          <a:lstStyle/>
          <a:p>
            <a:fld id="{C8A79055-53EF-3E41-B7A7-AA3D7ADA2840}" type="datetime1">
              <a:rPr kumimoji="1" lang="zh-TW" altLang="en-US" smtClean="0"/>
              <a:t>2024/7/24</a:t>
            </a:fld>
            <a:endParaRPr kumimoji="1" lang="zh-TW" altLang="en-US"/>
          </a:p>
        </p:txBody>
      </p:sp>
      <p:sp>
        <p:nvSpPr>
          <p:cNvPr id="5" name="投影片編號版面配置區 4">
            <a:extLst>
              <a:ext uri="{FF2B5EF4-FFF2-40B4-BE49-F238E27FC236}">
                <a16:creationId xmlns:a16="http://schemas.microsoft.com/office/drawing/2014/main" id="{733BF249-6681-A88E-47FF-9BCF1EAA04D7}"/>
              </a:ext>
            </a:extLst>
          </p:cNvPr>
          <p:cNvSpPr>
            <a:spLocks noGrp="1"/>
          </p:cNvSpPr>
          <p:nvPr>
            <p:ph type="sldNum" sz="quarter" idx="12"/>
          </p:nvPr>
        </p:nvSpPr>
        <p:spPr/>
        <p:txBody>
          <a:bodyPr/>
          <a:lstStyle/>
          <a:p>
            <a:fld id="{E276A625-21B3-FB41-BB06-6B52B0635B43}" type="slidenum">
              <a:rPr kumimoji="1" lang="zh-TW" altLang="en-US" smtClean="0"/>
              <a:t>4</a:t>
            </a:fld>
            <a:endParaRPr kumimoji="1" lang="zh-TW" altLang="en-US" dirty="0"/>
          </a:p>
        </p:txBody>
      </p:sp>
      <p:pic>
        <p:nvPicPr>
          <p:cNvPr id="9" name="Picture 2">
            <a:extLst>
              <a:ext uri="{FF2B5EF4-FFF2-40B4-BE49-F238E27FC236}">
                <a16:creationId xmlns:a16="http://schemas.microsoft.com/office/drawing/2014/main" id="{B7A68A76-3C9A-A58E-EF28-387D634E32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4128" y="3017926"/>
            <a:ext cx="5821923" cy="3703549"/>
          </a:xfrm>
          <a:prstGeom prst="rect">
            <a:avLst/>
          </a:prstGeom>
          <a:noFill/>
          <a:extLst>
            <a:ext uri="{909E8E84-426E-40DD-AFC4-6F175D3DCCD1}">
              <a14:hiddenFill xmlns:a14="http://schemas.microsoft.com/office/drawing/2010/main">
                <a:solidFill>
                  <a:srgbClr val="FFFFFF"/>
                </a:solidFill>
              </a14:hiddenFill>
            </a:ext>
          </a:extLst>
        </p:spPr>
      </p:pic>
      <p:sp>
        <p:nvSpPr>
          <p:cNvPr id="11" name="內容版面配置區 2">
            <a:extLst>
              <a:ext uri="{FF2B5EF4-FFF2-40B4-BE49-F238E27FC236}">
                <a16:creationId xmlns:a16="http://schemas.microsoft.com/office/drawing/2014/main" id="{C31EFF41-4799-0148-BFD8-03B26CC4C59B}"/>
              </a:ext>
            </a:extLst>
          </p:cNvPr>
          <p:cNvSpPr>
            <a:spLocks noGrp="1"/>
          </p:cNvSpPr>
          <p:nvPr>
            <p:ph idx="1"/>
          </p:nvPr>
        </p:nvSpPr>
        <p:spPr>
          <a:xfrm>
            <a:off x="838200" y="1825625"/>
            <a:ext cx="10515600" cy="4351338"/>
          </a:xfrm>
        </p:spPr>
        <p:txBody>
          <a:bodyPr/>
          <a:lstStyle/>
          <a:p>
            <a:r>
              <a:rPr lang="en" altLang="zh-TW" b="0" i="0" dirty="0">
                <a:solidFill>
                  <a:srgbClr val="212529"/>
                </a:solidFill>
                <a:effectLst/>
                <a:latin typeface="Lota Grotesque"/>
              </a:rPr>
              <a:t>A collection of information about a person that exists online.</a:t>
            </a:r>
          </a:p>
          <a:p>
            <a:r>
              <a:rPr lang="en" altLang="zh-TW" dirty="0">
                <a:solidFill>
                  <a:srgbClr val="212529"/>
                </a:solidFill>
                <a:latin typeface="Lota Grotesque"/>
              </a:rPr>
              <a:t>D</a:t>
            </a:r>
            <a:r>
              <a:rPr lang="en" altLang="zh-TW" b="0" i="0" dirty="0">
                <a:solidFill>
                  <a:srgbClr val="212529"/>
                </a:solidFill>
                <a:effectLst/>
                <a:latin typeface="Lota Grotesque"/>
              </a:rPr>
              <a:t>igital representation to access service </a:t>
            </a:r>
            <a:endParaRPr kumimoji="1" lang="zh-TW" altLang="en-US" dirty="0"/>
          </a:p>
        </p:txBody>
      </p:sp>
      <p:pic>
        <p:nvPicPr>
          <p:cNvPr id="12" name="圖片 11">
            <a:extLst>
              <a:ext uri="{FF2B5EF4-FFF2-40B4-BE49-F238E27FC236}">
                <a16:creationId xmlns:a16="http://schemas.microsoft.com/office/drawing/2014/main" id="{4AEB0B57-F165-687A-DE02-B697AAF4A43C}"/>
              </a:ext>
            </a:extLst>
          </p:cNvPr>
          <p:cNvPicPr>
            <a:picLocks noChangeAspect="1"/>
          </p:cNvPicPr>
          <p:nvPr/>
        </p:nvPicPr>
        <p:blipFill>
          <a:blip r:embed="rId4"/>
          <a:stretch>
            <a:fillRect/>
          </a:stretch>
        </p:blipFill>
        <p:spPr>
          <a:xfrm>
            <a:off x="2203434" y="2998299"/>
            <a:ext cx="2432483" cy="3589968"/>
          </a:xfrm>
          <a:prstGeom prst="rect">
            <a:avLst/>
          </a:prstGeom>
        </p:spPr>
      </p:pic>
      <p:sp>
        <p:nvSpPr>
          <p:cNvPr id="13" name="文字方塊 12">
            <a:extLst>
              <a:ext uri="{FF2B5EF4-FFF2-40B4-BE49-F238E27FC236}">
                <a16:creationId xmlns:a16="http://schemas.microsoft.com/office/drawing/2014/main" id="{CB94BDD8-7BF2-A2EA-1226-BD4430722A25}"/>
              </a:ext>
            </a:extLst>
          </p:cNvPr>
          <p:cNvSpPr txBox="1"/>
          <p:nvPr/>
        </p:nvSpPr>
        <p:spPr>
          <a:xfrm>
            <a:off x="10473202" y="6066841"/>
            <a:ext cx="445699" cy="369332"/>
          </a:xfrm>
          <a:prstGeom prst="rect">
            <a:avLst/>
          </a:prstGeom>
          <a:noFill/>
        </p:spPr>
        <p:txBody>
          <a:bodyPr wrap="none" rtlCol="0">
            <a:spAutoFit/>
          </a:bodyPr>
          <a:lstStyle/>
          <a:p>
            <a:r>
              <a:rPr kumimoji="1" lang="en-US" altLang="zh-TW" dirty="0">
                <a:hlinkClick r:id="rId5"/>
              </a:rPr>
              <a:t>ref</a:t>
            </a:r>
            <a:endParaRPr kumimoji="1" lang="zh-TW" altLang="en-US" dirty="0"/>
          </a:p>
        </p:txBody>
      </p:sp>
    </p:spTree>
    <p:extLst>
      <p:ext uri="{BB962C8B-B14F-4D97-AF65-F5344CB8AC3E}">
        <p14:creationId xmlns:p14="http://schemas.microsoft.com/office/powerpoint/2010/main" val="541861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40506-8FBE-EAC5-BAE6-FDC8CEFF53E2}"/>
              </a:ext>
            </a:extLst>
          </p:cNvPr>
          <p:cNvSpPr>
            <a:spLocks noGrp="1"/>
          </p:cNvSpPr>
          <p:nvPr>
            <p:ph type="title"/>
          </p:nvPr>
        </p:nvSpPr>
        <p:spPr/>
        <p:txBody>
          <a:bodyPr/>
          <a:lstStyle/>
          <a:p>
            <a:r>
              <a:rPr kumimoji="1" lang="en-US" altLang="zh-TW" dirty="0"/>
              <a:t>Trust Relationship Analysis</a:t>
            </a:r>
            <a:endParaRPr kumimoji="1" lang="zh-TW" altLang="en-US" dirty="0"/>
          </a:p>
        </p:txBody>
      </p:sp>
      <p:sp>
        <p:nvSpPr>
          <p:cNvPr id="4" name="日期版面配置區 3">
            <a:extLst>
              <a:ext uri="{FF2B5EF4-FFF2-40B4-BE49-F238E27FC236}">
                <a16:creationId xmlns:a16="http://schemas.microsoft.com/office/drawing/2014/main" id="{39F22E5A-5F75-8F58-1FA8-E29FCDC86006}"/>
              </a:ext>
            </a:extLst>
          </p:cNvPr>
          <p:cNvSpPr>
            <a:spLocks noGrp="1"/>
          </p:cNvSpPr>
          <p:nvPr>
            <p:ph type="dt" sz="half" idx="10"/>
          </p:nvPr>
        </p:nvSpPr>
        <p:spPr/>
        <p:txBody>
          <a:bodyPr/>
          <a:lstStyle/>
          <a:p>
            <a:fld id="{C8A79055-53EF-3E41-B7A7-AA3D7ADA2840}" type="datetime1">
              <a:rPr kumimoji="1" lang="zh-TW" altLang="en-US" smtClean="0"/>
              <a:t>2024/7/24</a:t>
            </a:fld>
            <a:endParaRPr kumimoji="1" lang="zh-TW" altLang="en-US"/>
          </a:p>
        </p:txBody>
      </p:sp>
      <p:sp>
        <p:nvSpPr>
          <p:cNvPr id="5" name="投影片編號版面配置區 4">
            <a:extLst>
              <a:ext uri="{FF2B5EF4-FFF2-40B4-BE49-F238E27FC236}">
                <a16:creationId xmlns:a16="http://schemas.microsoft.com/office/drawing/2014/main" id="{733BF249-6681-A88E-47FF-9BCF1EAA04D7}"/>
              </a:ext>
            </a:extLst>
          </p:cNvPr>
          <p:cNvSpPr>
            <a:spLocks noGrp="1"/>
          </p:cNvSpPr>
          <p:nvPr>
            <p:ph type="sldNum" sz="quarter" idx="12"/>
          </p:nvPr>
        </p:nvSpPr>
        <p:spPr/>
        <p:txBody>
          <a:bodyPr/>
          <a:lstStyle/>
          <a:p>
            <a:fld id="{E276A625-21B3-FB41-BB06-6B52B0635B43}" type="slidenum">
              <a:rPr kumimoji="1" lang="zh-TW" altLang="en-US" smtClean="0"/>
              <a:t>5</a:t>
            </a:fld>
            <a:endParaRPr kumimoji="1" lang="zh-TW" altLang="en-US" dirty="0"/>
          </a:p>
        </p:txBody>
      </p:sp>
      <p:sp>
        <p:nvSpPr>
          <p:cNvPr id="11" name="內容版面配置區 2">
            <a:extLst>
              <a:ext uri="{FF2B5EF4-FFF2-40B4-BE49-F238E27FC236}">
                <a16:creationId xmlns:a16="http://schemas.microsoft.com/office/drawing/2014/main" id="{C31EFF41-4799-0148-BFD8-03B26CC4C59B}"/>
              </a:ext>
            </a:extLst>
          </p:cNvPr>
          <p:cNvSpPr>
            <a:spLocks noGrp="1"/>
          </p:cNvSpPr>
          <p:nvPr>
            <p:ph idx="1"/>
          </p:nvPr>
        </p:nvSpPr>
        <p:spPr>
          <a:xfrm>
            <a:off x="838200" y="1825625"/>
            <a:ext cx="10515600" cy="4351338"/>
          </a:xfrm>
        </p:spPr>
        <p:txBody>
          <a:bodyPr/>
          <a:lstStyle/>
          <a:p>
            <a:r>
              <a:rPr kumimoji="1" lang="en-US" altLang="zh-TW" dirty="0"/>
              <a:t>People tend not to Trust anyone</a:t>
            </a:r>
          </a:p>
          <a:p>
            <a:r>
              <a:rPr kumimoji="1" lang="en-US" altLang="zh-TW" dirty="0"/>
              <a:t>But Identity Management requires people to Trust it</a:t>
            </a:r>
          </a:p>
          <a:p>
            <a:r>
              <a:rPr kumimoji="1" lang="en-US" altLang="zh-TW" dirty="0"/>
              <a:t>How users don’t need to Trust the service</a:t>
            </a:r>
          </a:p>
        </p:txBody>
      </p:sp>
      <p:grpSp>
        <p:nvGrpSpPr>
          <p:cNvPr id="55" name="群組 54">
            <a:extLst>
              <a:ext uri="{FF2B5EF4-FFF2-40B4-BE49-F238E27FC236}">
                <a16:creationId xmlns:a16="http://schemas.microsoft.com/office/drawing/2014/main" id="{08E7AE16-1B95-6526-1090-4301B3D780DB}"/>
              </a:ext>
            </a:extLst>
          </p:cNvPr>
          <p:cNvGrpSpPr/>
          <p:nvPr/>
        </p:nvGrpSpPr>
        <p:grpSpPr>
          <a:xfrm>
            <a:off x="1774225" y="3493770"/>
            <a:ext cx="2539646" cy="1007699"/>
            <a:chOff x="1599117" y="2751009"/>
            <a:chExt cx="2248224" cy="1053517"/>
          </a:xfrm>
        </p:grpSpPr>
        <p:pic>
          <p:nvPicPr>
            <p:cNvPr id="7" name="圖形 6" descr="使用者 以實心填滿">
              <a:extLst>
                <a:ext uri="{FF2B5EF4-FFF2-40B4-BE49-F238E27FC236}">
                  <a16:creationId xmlns:a16="http://schemas.microsoft.com/office/drawing/2014/main" id="{3252A30A-D95D-9E90-5EAD-FB683FF0304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99117" y="2809719"/>
              <a:ext cx="632637" cy="936095"/>
            </a:xfrm>
            <a:prstGeom prst="rect">
              <a:avLst/>
            </a:prstGeom>
          </p:spPr>
        </p:pic>
        <p:pic>
          <p:nvPicPr>
            <p:cNvPr id="8" name="圖片 7">
              <a:extLst>
                <a:ext uri="{FF2B5EF4-FFF2-40B4-BE49-F238E27FC236}">
                  <a16:creationId xmlns:a16="http://schemas.microsoft.com/office/drawing/2014/main" id="{44F7862D-40AE-5415-BDF4-695D13BA5EFC}"/>
                </a:ext>
              </a:extLst>
            </p:cNvPr>
            <p:cNvPicPr>
              <a:picLocks noChangeAspect="1"/>
            </p:cNvPicPr>
            <p:nvPr/>
          </p:nvPicPr>
          <p:blipFill>
            <a:blip r:embed="rId5"/>
            <a:stretch>
              <a:fillRect/>
            </a:stretch>
          </p:blipFill>
          <p:spPr>
            <a:xfrm>
              <a:off x="3135347" y="2751009"/>
              <a:ext cx="711994" cy="1053517"/>
            </a:xfrm>
            <a:prstGeom prst="rect">
              <a:avLst/>
            </a:prstGeom>
          </p:spPr>
        </p:pic>
        <p:cxnSp>
          <p:nvCxnSpPr>
            <p:cNvPr id="10" name="直線箭頭接點 9">
              <a:extLst>
                <a:ext uri="{FF2B5EF4-FFF2-40B4-BE49-F238E27FC236}">
                  <a16:creationId xmlns:a16="http://schemas.microsoft.com/office/drawing/2014/main" id="{F2460C63-7956-16CD-364D-0682341DBAB9}"/>
                </a:ext>
              </a:extLst>
            </p:cNvPr>
            <p:cNvCxnSpPr>
              <a:cxnSpLocks/>
            </p:cNvCxnSpPr>
            <p:nvPr/>
          </p:nvCxnSpPr>
          <p:spPr>
            <a:xfrm>
              <a:off x="2231754" y="3277767"/>
              <a:ext cx="807359"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54" name="群組 53">
            <a:extLst>
              <a:ext uri="{FF2B5EF4-FFF2-40B4-BE49-F238E27FC236}">
                <a16:creationId xmlns:a16="http://schemas.microsoft.com/office/drawing/2014/main" id="{48D2E703-2FB6-2493-CCB8-1BE165D0F8AE}"/>
              </a:ext>
            </a:extLst>
          </p:cNvPr>
          <p:cNvGrpSpPr/>
          <p:nvPr/>
        </p:nvGrpSpPr>
        <p:grpSpPr>
          <a:xfrm>
            <a:off x="6958383" y="3272995"/>
            <a:ext cx="3107136" cy="1436446"/>
            <a:chOff x="6183312" y="2438588"/>
            <a:chExt cx="3487093" cy="1555102"/>
          </a:xfrm>
        </p:grpSpPr>
        <p:pic>
          <p:nvPicPr>
            <p:cNvPr id="17" name="圖形 16" descr="使用者 以實心填滿">
              <a:extLst>
                <a:ext uri="{FF2B5EF4-FFF2-40B4-BE49-F238E27FC236}">
                  <a16:creationId xmlns:a16="http://schemas.microsoft.com/office/drawing/2014/main" id="{9894DC88-90AF-9095-6CA3-DEC9217C88F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83312" y="2848908"/>
              <a:ext cx="720803" cy="791056"/>
            </a:xfrm>
            <a:prstGeom prst="rect">
              <a:avLst/>
            </a:prstGeom>
          </p:spPr>
        </p:pic>
        <p:pic>
          <p:nvPicPr>
            <p:cNvPr id="18" name="圖片 17">
              <a:extLst>
                <a:ext uri="{FF2B5EF4-FFF2-40B4-BE49-F238E27FC236}">
                  <a16:creationId xmlns:a16="http://schemas.microsoft.com/office/drawing/2014/main" id="{C26ABD2F-2DF7-861A-52D1-08ED6403CC5D}"/>
                </a:ext>
              </a:extLst>
            </p:cNvPr>
            <p:cNvPicPr>
              <a:picLocks noChangeAspect="1"/>
            </p:cNvPicPr>
            <p:nvPr/>
          </p:nvPicPr>
          <p:blipFill>
            <a:blip r:embed="rId5"/>
            <a:stretch>
              <a:fillRect/>
            </a:stretch>
          </p:blipFill>
          <p:spPr>
            <a:xfrm>
              <a:off x="9078316" y="3343894"/>
              <a:ext cx="592089" cy="649796"/>
            </a:xfrm>
            <a:prstGeom prst="rect">
              <a:avLst/>
            </a:prstGeom>
          </p:spPr>
        </p:pic>
        <p:cxnSp>
          <p:nvCxnSpPr>
            <p:cNvPr id="19" name="直線箭頭接點 18">
              <a:extLst>
                <a:ext uri="{FF2B5EF4-FFF2-40B4-BE49-F238E27FC236}">
                  <a16:creationId xmlns:a16="http://schemas.microsoft.com/office/drawing/2014/main" id="{7200D015-AC23-4D38-292E-04ABB450B7E5}"/>
                </a:ext>
              </a:extLst>
            </p:cNvPr>
            <p:cNvCxnSpPr>
              <a:cxnSpLocks/>
            </p:cNvCxnSpPr>
            <p:nvPr/>
          </p:nvCxnSpPr>
          <p:spPr>
            <a:xfrm>
              <a:off x="6897055" y="3244436"/>
              <a:ext cx="919876"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21" name="圖片 20">
              <a:extLst>
                <a:ext uri="{FF2B5EF4-FFF2-40B4-BE49-F238E27FC236}">
                  <a16:creationId xmlns:a16="http://schemas.microsoft.com/office/drawing/2014/main" id="{6DB74F30-BCE5-24FD-3D5D-9FD5F0862DB1}"/>
                </a:ext>
              </a:extLst>
            </p:cNvPr>
            <p:cNvPicPr>
              <a:picLocks noChangeAspect="1"/>
            </p:cNvPicPr>
            <p:nvPr/>
          </p:nvPicPr>
          <p:blipFill>
            <a:blip r:embed="rId5"/>
            <a:stretch>
              <a:fillRect/>
            </a:stretch>
          </p:blipFill>
          <p:spPr>
            <a:xfrm>
              <a:off x="7893564" y="3343894"/>
              <a:ext cx="592089" cy="649796"/>
            </a:xfrm>
            <a:prstGeom prst="rect">
              <a:avLst/>
            </a:prstGeom>
          </p:spPr>
        </p:pic>
        <p:pic>
          <p:nvPicPr>
            <p:cNvPr id="22" name="圖片 21">
              <a:extLst>
                <a:ext uri="{FF2B5EF4-FFF2-40B4-BE49-F238E27FC236}">
                  <a16:creationId xmlns:a16="http://schemas.microsoft.com/office/drawing/2014/main" id="{62E85EEA-79D6-05B2-6A2C-0F7384E82B2A}"/>
                </a:ext>
              </a:extLst>
            </p:cNvPr>
            <p:cNvPicPr>
              <a:picLocks noChangeAspect="1"/>
            </p:cNvPicPr>
            <p:nvPr/>
          </p:nvPicPr>
          <p:blipFill>
            <a:blip r:embed="rId5"/>
            <a:stretch>
              <a:fillRect/>
            </a:stretch>
          </p:blipFill>
          <p:spPr>
            <a:xfrm>
              <a:off x="8486227" y="2438588"/>
              <a:ext cx="592089" cy="649796"/>
            </a:xfrm>
            <a:prstGeom prst="rect">
              <a:avLst/>
            </a:prstGeom>
          </p:spPr>
        </p:pic>
        <p:sp>
          <p:nvSpPr>
            <p:cNvPr id="23" name="三角形 22">
              <a:extLst>
                <a:ext uri="{FF2B5EF4-FFF2-40B4-BE49-F238E27FC236}">
                  <a16:creationId xmlns:a16="http://schemas.microsoft.com/office/drawing/2014/main" id="{8E47AB6B-6215-A4F0-F105-E1DAA14393FF}"/>
                </a:ext>
              </a:extLst>
            </p:cNvPr>
            <p:cNvSpPr/>
            <p:nvPr/>
          </p:nvSpPr>
          <p:spPr>
            <a:xfrm>
              <a:off x="8546598" y="3159438"/>
              <a:ext cx="470772" cy="445393"/>
            </a:xfrm>
            <a:prstGeom prst="triangle">
              <a:avLst/>
            </a:prstGeom>
            <a:noFill/>
            <a:ln w="31750"/>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zh-TW" altLang="en-US" dirty="0"/>
            </a:p>
          </p:txBody>
        </p:sp>
      </p:grpSp>
      <p:grpSp>
        <p:nvGrpSpPr>
          <p:cNvPr id="53" name="群組 52">
            <a:extLst>
              <a:ext uri="{FF2B5EF4-FFF2-40B4-BE49-F238E27FC236}">
                <a16:creationId xmlns:a16="http://schemas.microsoft.com/office/drawing/2014/main" id="{45C21B20-4EB6-75BE-9670-54F1246E5D47}"/>
              </a:ext>
            </a:extLst>
          </p:cNvPr>
          <p:cNvGrpSpPr/>
          <p:nvPr/>
        </p:nvGrpSpPr>
        <p:grpSpPr>
          <a:xfrm>
            <a:off x="7045729" y="5072553"/>
            <a:ext cx="3310883" cy="1646219"/>
            <a:chOff x="6285079" y="4281173"/>
            <a:chExt cx="3983873" cy="2151300"/>
          </a:xfrm>
        </p:grpSpPr>
        <p:grpSp>
          <p:nvGrpSpPr>
            <p:cNvPr id="35" name="群組 34">
              <a:extLst>
                <a:ext uri="{FF2B5EF4-FFF2-40B4-BE49-F238E27FC236}">
                  <a16:creationId xmlns:a16="http://schemas.microsoft.com/office/drawing/2014/main" id="{BB3DC2A0-597E-40BF-D8B2-D1218ABAAB00}"/>
                </a:ext>
              </a:extLst>
            </p:cNvPr>
            <p:cNvGrpSpPr/>
            <p:nvPr/>
          </p:nvGrpSpPr>
          <p:grpSpPr>
            <a:xfrm>
              <a:off x="7978968" y="5954832"/>
              <a:ext cx="2289984" cy="477641"/>
              <a:chOff x="4557959" y="2367771"/>
              <a:chExt cx="4191756" cy="792480"/>
            </a:xfrm>
            <a:solidFill>
              <a:schemeClr val="bg1"/>
            </a:solidFill>
          </p:grpSpPr>
          <p:sp>
            <p:nvSpPr>
              <p:cNvPr id="43" name="立方體 42">
                <a:extLst>
                  <a:ext uri="{FF2B5EF4-FFF2-40B4-BE49-F238E27FC236}">
                    <a16:creationId xmlns:a16="http://schemas.microsoft.com/office/drawing/2014/main" id="{BCF0A355-A07C-F42B-099F-A6F5AB8525EC}"/>
                  </a:ext>
                </a:extLst>
              </p:cNvPr>
              <p:cNvSpPr/>
              <p:nvPr/>
            </p:nvSpPr>
            <p:spPr>
              <a:xfrm>
                <a:off x="4557959"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sp>
            <p:nvSpPr>
              <p:cNvPr id="44" name="立方體 43">
                <a:extLst>
                  <a:ext uri="{FF2B5EF4-FFF2-40B4-BE49-F238E27FC236}">
                    <a16:creationId xmlns:a16="http://schemas.microsoft.com/office/drawing/2014/main" id="{5BF211D3-DC8D-F3AE-83DE-C50401257B95}"/>
                  </a:ext>
                </a:extLst>
              </p:cNvPr>
              <p:cNvSpPr/>
              <p:nvPr/>
            </p:nvSpPr>
            <p:spPr>
              <a:xfrm>
                <a:off x="5691051"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sp>
            <p:nvSpPr>
              <p:cNvPr id="45" name="立方體 44">
                <a:extLst>
                  <a:ext uri="{FF2B5EF4-FFF2-40B4-BE49-F238E27FC236}">
                    <a16:creationId xmlns:a16="http://schemas.microsoft.com/office/drawing/2014/main" id="{9D2470C5-0BF9-3FF0-0B14-87E738BDB22C}"/>
                  </a:ext>
                </a:extLst>
              </p:cNvPr>
              <p:cNvSpPr/>
              <p:nvPr/>
            </p:nvSpPr>
            <p:spPr>
              <a:xfrm>
                <a:off x="6824143"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46" name="立方體 45">
                <a:extLst>
                  <a:ext uri="{FF2B5EF4-FFF2-40B4-BE49-F238E27FC236}">
                    <a16:creationId xmlns:a16="http://schemas.microsoft.com/office/drawing/2014/main" id="{3BDD85BE-ECFC-DF52-04FC-1760D6207B67}"/>
                  </a:ext>
                </a:extLst>
              </p:cNvPr>
              <p:cNvSpPr/>
              <p:nvPr/>
            </p:nvSpPr>
            <p:spPr>
              <a:xfrm>
                <a:off x="7957235"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cxnSp>
            <p:nvCxnSpPr>
              <p:cNvPr id="47" name="直線接點 46">
                <a:extLst>
                  <a:ext uri="{FF2B5EF4-FFF2-40B4-BE49-F238E27FC236}">
                    <a16:creationId xmlns:a16="http://schemas.microsoft.com/office/drawing/2014/main" id="{097D0C5F-EE54-51C9-E309-EFD07020A562}"/>
                  </a:ext>
                </a:extLst>
              </p:cNvPr>
              <p:cNvCxnSpPr>
                <a:cxnSpLocks/>
                <a:stCxn id="43" idx="4"/>
                <a:endCxn id="44" idx="2"/>
              </p:cNvCxnSpPr>
              <p:nvPr/>
            </p:nvCxnSpPr>
            <p:spPr>
              <a:xfrm>
                <a:off x="5152319" y="2863071"/>
                <a:ext cx="538732" cy="0"/>
              </a:xfrm>
              <a:prstGeom prst="line">
                <a:avLst/>
              </a:prstGeom>
              <a:grp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8" name="直線接點 47">
                <a:extLst>
                  <a:ext uri="{FF2B5EF4-FFF2-40B4-BE49-F238E27FC236}">
                    <a16:creationId xmlns:a16="http://schemas.microsoft.com/office/drawing/2014/main" id="{5E4396A2-5458-4CC7-1835-1CC6F2F69B7C}"/>
                  </a:ext>
                </a:extLst>
              </p:cNvPr>
              <p:cNvCxnSpPr>
                <a:cxnSpLocks/>
              </p:cNvCxnSpPr>
              <p:nvPr/>
            </p:nvCxnSpPr>
            <p:spPr>
              <a:xfrm>
                <a:off x="6296330" y="2863071"/>
                <a:ext cx="538732" cy="0"/>
              </a:xfrm>
              <a:prstGeom prst="line">
                <a:avLst/>
              </a:prstGeom>
              <a:grp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9" name="直線接點 48">
                <a:extLst>
                  <a:ext uri="{FF2B5EF4-FFF2-40B4-BE49-F238E27FC236}">
                    <a16:creationId xmlns:a16="http://schemas.microsoft.com/office/drawing/2014/main" id="{7B65F242-472D-CF2B-7CAC-7B63ED82DCA3}"/>
                  </a:ext>
                </a:extLst>
              </p:cNvPr>
              <p:cNvCxnSpPr>
                <a:cxnSpLocks/>
              </p:cNvCxnSpPr>
              <p:nvPr/>
            </p:nvCxnSpPr>
            <p:spPr>
              <a:xfrm>
                <a:off x="7418503" y="2863071"/>
                <a:ext cx="538732" cy="0"/>
              </a:xfrm>
              <a:prstGeom prst="line">
                <a:avLst/>
              </a:prstGeom>
              <a:grpFill/>
              <a:ln w="31750">
                <a:solidFill>
                  <a:schemeClr val="tx1"/>
                </a:solidFill>
              </a:ln>
            </p:spPr>
            <p:style>
              <a:lnRef idx="1">
                <a:schemeClr val="accent3"/>
              </a:lnRef>
              <a:fillRef idx="0">
                <a:schemeClr val="accent3"/>
              </a:fillRef>
              <a:effectRef idx="0">
                <a:schemeClr val="accent3"/>
              </a:effectRef>
              <a:fontRef idx="minor">
                <a:schemeClr val="tx1"/>
              </a:fontRef>
            </p:style>
          </p:cxnSp>
        </p:grpSp>
        <p:pic>
          <p:nvPicPr>
            <p:cNvPr id="37" name="圖形 36" descr="使用者 以實心填滿">
              <a:extLst>
                <a:ext uri="{FF2B5EF4-FFF2-40B4-BE49-F238E27FC236}">
                  <a16:creationId xmlns:a16="http://schemas.microsoft.com/office/drawing/2014/main" id="{14B6184B-96F2-8418-9C3C-C2F85628D7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85079" y="5078960"/>
              <a:ext cx="642522" cy="708868"/>
            </a:xfrm>
            <a:prstGeom prst="rect">
              <a:avLst/>
            </a:prstGeom>
          </p:spPr>
        </p:pic>
        <p:pic>
          <p:nvPicPr>
            <p:cNvPr id="38" name="圖片 37">
              <a:extLst>
                <a:ext uri="{FF2B5EF4-FFF2-40B4-BE49-F238E27FC236}">
                  <a16:creationId xmlns:a16="http://schemas.microsoft.com/office/drawing/2014/main" id="{C36D02F7-4A5D-27DB-826A-C4C1C13742E2}"/>
                </a:ext>
              </a:extLst>
            </p:cNvPr>
            <p:cNvPicPr>
              <a:picLocks noChangeAspect="1"/>
            </p:cNvPicPr>
            <p:nvPr/>
          </p:nvPicPr>
          <p:blipFill>
            <a:blip r:embed="rId5"/>
            <a:stretch>
              <a:fillRect/>
            </a:stretch>
          </p:blipFill>
          <p:spPr>
            <a:xfrm>
              <a:off x="7885611" y="4281173"/>
              <a:ext cx="723119" cy="797787"/>
            </a:xfrm>
            <a:prstGeom prst="rect">
              <a:avLst/>
            </a:prstGeom>
          </p:spPr>
        </p:pic>
        <p:cxnSp>
          <p:nvCxnSpPr>
            <p:cNvPr id="39" name="直線箭頭接點 38">
              <a:extLst>
                <a:ext uri="{FF2B5EF4-FFF2-40B4-BE49-F238E27FC236}">
                  <a16:creationId xmlns:a16="http://schemas.microsoft.com/office/drawing/2014/main" id="{30E070CB-44E1-E8DE-C5D7-1E5327E0CEAF}"/>
                </a:ext>
              </a:extLst>
            </p:cNvPr>
            <p:cNvCxnSpPr>
              <a:cxnSpLocks/>
            </p:cNvCxnSpPr>
            <p:nvPr/>
          </p:nvCxnSpPr>
          <p:spPr>
            <a:xfrm flipV="1">
              <a:off x="6927601" y="4760274"/>
              <a:ext cx="843150" cy="67312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1" name="直線箭頭接點 40">
              <a:extLst>
                <a:ext uri="{FF2B5EF4-FFF2-40B4-BE49-F238E27FC236}">
                  <a16:creationId xmlns:a16="http://schemas.microsoft.com/office/drawing/2014/main" id="{537A45E9-1022-FCBE-D1A1-224F75BFCFAF}"/>
                </a:ext>
              </a:extLst>
            </p:cNvPr>
            <p:cNvCxnSpPr>
              <a:cxnSpLocks/>
            </p:cNvCxnSpPr>
            <p:nvPr/>
          </p:nvCxnSpPr>
          <p:spPr>
            <a:xfrm flipV="1">
              <a:off x="8208286" y="5181964"/>
              <a:ext cx="0" cy="669863"/>
            </a:xfrm>
            <a:prstGeom prst="straightConnector1">
              <a:avLst/>
            </a:prstGeom>
            <a:ln w="28575">
              <a:solidFill>
                <a:schemeClr val="tx1"/>
              </a:solidFill>
              <a:headEnd type="none"/>
              <a:tailEnd type="none"/>
            </a:ln>
          </p:spPr>
          <p:style>
            <a:lnRef idx="1">
              <a:schemeClr val="dk1"/>
            </a:lnRef>
            <a:fillRef idx="0">
              <a:schemeClr val="dk1"/>
            </a:fillRef>
            <a:effectRef idx="0">
              <a:schemeClr val="dk1"/>
            </a:effectRef>
            <a:fontRef idx="minor">
              <a:schemeClr val="tx1"/>
            </a:fontRef>
          </p:style>
        </p:cxnSp>
        <p:cxnSp>
          <p:nvCxnSpPr>
            <p:cNvPr id="42" name="直線箭頭接點 41">
              <a:extLst>
                <a:ext uri="{FF2B5EF4-FFF2-40B4-BE49-F238E27FC236}">
                  <a16:creationId xmlns:a16="http://schemas.microsoft.com/office/drawing/2014/main" id="{8138B0BB-D712-1407-73BC-A81AB95C4519}"/>
                </a:ext>
              </a:extLst>
            </p:cNvPr>
            <p:cNvCxnSpPr>
              <a:cxnSpLocks/>
            </p:cNvCxnSpPr>
            <p:nvPr/>
          </p:nvCxnSpPr>
          <p:spPr>
            <a:xfrm>
              <a:off x="6927601" y="5433394"/>
              <a:ext cx="843150" cy="644450"/>
            </a:xfrm>
            <a:prstGeom prst="straightConnector1">
              <a:avLst/>
            </a:prstGeom>
            <a:ln w="28575">
              <a:solidFill>
                <a:schemeClr val="tx1"/>
              </a:solidFill>
              <a:tailEnd type="none"/>
            </a:ln>
          </p:spPr>
          <p:style>
            <a:lnRef idx="1">
              <a:schemeClr val="dk1"/>
            </a:lnRef>
            <a:fillRef idx="0">
              <a:schemeClr val="dk1"/>
            </a:fillRef>
            <a:effectRef idx="0">
              <a:schemeClr val="dk1"/>
            </a:effectRef>
            <a:fontRef idx="minor">
              <a:schemeClr val="tx1"/>
            </a:fontRef>
          </p:style>
        </p:cxnSp>
      </p:grpSp>
      <p:grpSp>
        <p:nvGrpSpPr>
          <p:cNvPr id="52" name="群組 51">
            <a:extLst>
              <a:ext uri="{FF2B5EF4-FFF2-40B4-BE49-F238E27FC236}">
                <a16:creationId xmlns:a16="http://schemas.microsoft.com/office/drawing/2014/main" id="{7FA01837-5BE8-F931-0DE9-B8CED47D43B4}"/>
              </a:ext>
            </a:extLst>
          </p:cNvPr>
          <p:cNvGrpSpPr/>
          <p:nvPr/>
        </p:nvGrpSpPr>
        <p:grpSpPr>
          <a:xfrm>
            <a:off x="1923722" y="4851782"/>
            <a:ext cx="2390149" cy="1925634"/>
            <a:chOff x="1604313" y="4335706"/>
            <a:chExt cx="2185818" cy="2157169"/>
          </a:xfrm>
        </p:grpSpPr>
        <p:pic>
          <p:nvPicPr>
            <p:cNvPr id="26" name="圖形 25" descr="使用者 以實心填滿">
              <a:extLst>
                <a:ext uri="{FF2B5EF4-FFF2-40B4-BE49-F238E27FC236}">
                  <a16:creationId xmlns:a16="http://schemas.microsoft.com/office/drawing/2014/main" id="{04B820A1-5155-0478-B97D-A48169A41A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04313" y="5090672"/>
              <a:ext cx="604409" cy="670819"/>
            </a:xfrm>
            <a:prstGeom prst="rect">
              <a:avLst/>
            </a:prstGeom>
          </p:spPr>
        </p:pic>
        <p:pic>
          <p:nvPicPr>
            <p:cNvPr id="27" name="圖片 26">
              <a:extLst>
                <a:ext uri="{FF2B5EF4-FFF2-40B4-BE49-F238E27FC236}">
                  <a16:creationId xmlns:a16="http://schemas.microsoft.com/office/drawing/2014/main" id="{F8F58EF5-1665-B2D8-5B61-4E1B9B98164C}"/>
                </a:ext>
              </a:extLst>
            </p:cNvPr>
            <p:cNvPicPr>
              <a:picLocks noChangeAspect="1"/>
            </p:cNvPicPr>
            <p:nvPr/>
          </p:nvPicPr>
          <p:blipFill>
            <a:blip r:embed="rId5"/>
            <a:stretch>
              <a:fillRect/>
            </a:stretch>
          </p:blipFill>
          <p:spPr>
            <a:xfrm>
              <a:off x="3109906" y="4335706"/>
              <a:ext cx="680225" cy="754966"/>
            </a:xfrm>
            <a:prstGeom prst="rect">
              <a:avLst/>
            </a:prstGeom>
          </p:spPr>
        </p:pic>
        <p:cxnSp>
          <p:nvCxnSpPr>
            <p:cNvPr id="28" name="直線箭頭接點 27">
              <a:extLst>
                <a:ext uri="{FF2B5EF4-FFF2-40B4-BE49-F238E27FC236}">
                  <a16:creationId xmlns:a16="http://schemas.microsoft.com/office/drawing/2014/main" id="{4CC724FA-7EF0-BA71-38D8-780E3CE64D1E}"/>
                </a:ext>
              </a:extLst>
            </p:cNvPr>
            <p:cNvCxnSpPr>
              <a:cxnSpLocks/>
            </p:cNvCxnSpPr>
            <p:nvPr/>
          </p:nvCxnSpPr>
          <p:spPr>
            <a:xfrm flipV="1">
              <a:off x="2208722" y="4789092"/>
              <a:ext cx="793136" cy="63699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30" name="圖片 29">
              <a:extLst>
                <a:ext uri="{FF2B5EF4-FFF2-40B4-BE49-F238E27FC236}">
                  <a16:creationId xmlns:a16="http://schemas.microsoft.com/office/drawing/2014/main" id="{F9CB0EDC-5BE3-2EAA-5AB9-D5732081A14B}"/>
                </a:ext>
              </a:extLst>
            </p:cNvPr>
            <p:cNvPicPr>
              <a:picLocks noChangeAspect="1"/>
            </p:cNvPicPr>
            <p:nvPr/>
          </p:nvPicPr>
          <p:blipFill>
            <a:blip r:embed="rId6"/>
            <a:stretch>
              <a:fillRect/>
            </a:stretch>
          </p:blipFill>
          <p:spPr>
            <a:xfrm>
              <a:off x="3143291" y="5822056"/>
              <a:ext cx="604409" cy="670819"/>
            </a:xfrm>
            <a:prstGeom prst="rect">
              <a:avLst/>
            </a:prstGeom>
          </p:spPr>
        </p:pic>
        <p:cxnSp>
          <p:nvCxnSpPr>
            <p:cNvPr id="33" name="直線箭頭接點 32">
              <a:extLst>
                <a:ext uri="{FF2B5EF4-FFF2-40B4-BE49-F238E27FC236}">
                  <a16:creationId xmlns:a16="http://schemas.microsoft.com/office/drawing/2014/main" id="{0643D2CE-2854-CA07-05A3-6263DFAFE0D2}"/>
                </a:ext>
              </a:extLst>
            </p:cNvPr>
            <p:cNvCxnSpPr>
              <a:cxnSpLocks/>
            </p:cNvCxnSpPr>
            <p:nvPr/>
          </p:nvCxnSpPr>
          <p:spPr>
            <a:xfrm flipV="1">
              <a:off x="3413441" y="5188148"/>
              <a:ext cx="0" cy="633908"/>
            </a:xfrm>
            <a:prstGeom prst="straightConnector1">
              <a:avLst/>
            </a:prstGeom>
            <a:ln w="28575">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cxnSp>
          <p:nvCxnSpPr>
            <p:cNvPr id="50" name="直線箭頭接點 49">
              <a:extLst>
                <a:ext uri="{FF2B5EF4-FFF2-40B4-BE49-F238E27FC236}">
                  <a16:creationId xmlns:a16="http://schemas.microsoft.com/office/drawing/2014/main" id="{B8744A45-BDD8-D0E9-6890-8E50A1BC25E0}"/>
                </a:ext>
              </a:extLst>
            </p:cNvPr>
            <p:cNvCxnSpPr>
              <a:cxnSpLocks/>
            </p:cNvCxnSpPr>
            <p:nvPr/>
          </p:nvCxnSpPr>
          <p:spPr>
            <a:xfrm>
              <a:off x="2208722" y="5438429"/>
              <a:ext cx="843150" cy="64445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grpSp>
      <p:pic>
        <p:nvPicPr>
          <p:cNvPr id="56" name="圖形 55" descr="資料庫 以實心填滿">
            <a:extLst>
              <a:ext uri="{FF2B5EF4-FFF2-40B4-BE49-F238E27FC236}">
                <a16:creationId xmlns:a16="http://schemas.microsoft.com/office/drawing/2014/main" id="{59454464-9B72-C4C6-AC9C-043BE926C45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5049" y="3472240"/>
            <a:ext cx="975428" cy="1090232"/>
          </a:xfrm>
          <a:prstGeom prst="rect">
            <a:avLst/>
          </a:prstGeom>
        </p:spPr>
      </p:pic>
      <p:pic>
        <p:nvPicPr>
          <p:cNvPr id="57" name="圖形 56" descr="資料庫 以實心填滿">
            <a:extLst>
              <a:ext uri="{FF2B5EF4-FFF2-40B4-BE49-F238E27FC236}">
                <a16:creationId xmlns:a16="http://schemas.microsoft.com/office/drawing/2014/main" id="{00E4E799-F391-2E1C-A54C-8427D073BB3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22830" y="3429000"/>
            <a:ext cx="975428" cy="1090232"/>
          </a:xfrm>
          <a:prstGeom prst="rect">
            <a:avLst/>
          </a:prstGeom>
        </p:spPr>
      </p:pic>
      <p:pic>
        <p:nvPicPr>
          <p:cNvPr id="58" name="圖形 57" descr="資料庫 以實心填滿">
            <a:extLst>
              <a:ext uri="{FF2B5EF4-FFF2-40B4-BE49-F238E27FC236}">
                <a16:creationId xmlns:a16="http://schemas.microsoft.com/office/drawing/2014/main" id="{05DC230B-DAC8-0B7B-DCC1-241DB7EFF08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680822" y="4960407"/>
            <a:ext cx="708862" cy="792292"/>
          </a:xfrm>
          <a:prstGeom prst="rect">
            <a:avLst/>
          </a:prstGeom>
        </p:spPr>
      </p:pic>
      <p:pic>
        <p:nvPicPr>
          <p:cNvPr id="59" name="圖形 58" descr="資料庫 以實心填滿">
            <a:extLst>
              <a:ext uri="{FF2B5EF4-FFF2-40B4-BE49-F238E27FC236}">
                <a16:creationId xmlns:a16="http://schemas.microsoft.com/office/drawing/2014/main" id="{7729D2EF-0BB4-31ED-3E16-A388B492C1F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31978" y="6081861"/>
            <a:ext cx="708862" cy="792292"/>
          </a:xfrm>
          <a:prstGeom prst="rect">
            <a:avLst/>
          </a:prstGeom>
        </p:spPr>
      </p:pic>
      <p:pic>
        <p:nvPicPr>
          <p:cNvPr id="60" name="圖形 59" descr="資料庫 以實心填滿">
            <a:extLst>
              <a:ext uri="{FF2B5EF4-FFF2-40B4-BE49-F238E27FC236}">
                <a16:creationId xmlns:a16="http://schemas.microsoft.com/office/drawing/2014/main" id="{62DF88B8-D090-F16C-0D12-19C7ECBF07D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73952" y="4810139"/>
            <a:ext cx="708862" cy="792292"/>
          </a:xfrm>
          <a:prstGeom prst="rect">
            <a:avLst/>
          </a:prstGeom>
        </p:spPr>
      </p:pic>
      <p:cxnSp>
        <p:nvCxnSpPr>
          <p:cNvPr id="63" name="直線接點 62">
            <a:extLst>
              <a:ext uri="{FF2B5EF4-FFF2-40B4-BE49-F238E27FC236}">
                <a16:creationId xmlns:a16="http://schemas.microsoft.com/office/drawing/2014/main" id="{72BF9846-514E-6732-9944-9D8F3C6025F0}"/>
              </a:ext>
            </a:extLst>
          </p:cNvPr>
          <p:cNvCxnSpPr/>
          <p:nvPr/>
        </p:nvCxnSpPr>
        <p:spPr>
          <a:xfrm>
            <a:off x="4476902" y="4017356"/>
            <a:ext cx="621792" cy="0"/>
          </a:xfrm>
          <a:prstGeom prst="line">
            <a:avLst/>
          </a:prstGeom>
          <a:ln w="22225"/>
        </p:spPr>
        <p:style>
          <a:lnRef idx="1">
            <a:schemeClr val="accent3"/>
          </a:lnRef>
          <a:fillRef idx="0">
            <a:schemeClr val="accent3"/>
          </a:fillRef>
          <a:effectRef idx="0">
            <a:schemeClr val="accent3"/>
          </a:effectRef>
          <a:fontRef idx="minor">
            <a:schemeClr val="tx1"/>
          </a:fontRef>
        </p:style>
      </p:cxnSp>
      <p:cxnSp>
        <p:nvCxnSpPr>
          <p:cNvPr id="64" name="直線接點 63">
            <a:extLst>
              <a:ext uri="{FF2B5EF4-FFF2-40B4-BE49-F238E27FC236}">
                <a16:creationId xmlns:a16="http://schemas.microsoft.com/office/drawing/2014/main" id="{81C5A8B0-04A9-C70D-114A-83FB744B3261}"/>
              </a:ext>
            </a:extLst>
          </p:cNvPr>
          <p:cNvCxnSpPr/>
          <p:nvPr/>
        </p:nvCxnSpPr>
        <p:spPr>
          <a:xfrm>
            <a:off x="10176711" y="4073119"/>
            <a:ext cx="621792" cy="0"/>
          </a:xfrm>
          <a:prstGeom prst="line">
            <a:avLst/>
          </a:prstGeom>
          <a:ln w="22225"/>
        </p:spPr>
        <p:style>
          <a:lnRef idx="1">
            <a:schemeClr val="accent3"/>
          </a:lnRef>
          <a:fillRef idx="0">
            <a:schemeClr val="accent3"/>
          </a:fillRef>
          <a:effectRef idx="0">
            <a:schemeClr val="accent3"/>
          </a:effectRef>
          <a:fontRef idx="minor">
            <a:schemeClr val="tx1"/>
          </a:fontRef>
        </p:style>
      </p:cxnSp>
      <p:cxnSp>
        <p:nvCxnSpPr>
          <p:cNvPr id="65" name="直線接點 64">
            <a:extLst>
              <a:ext uri="{FF2B5EF4-FFF2-40B4-BE49-F238E27FC236}">
                <a16:creationId xmlns:a16="http://schemas.microsoft.com/office/drawing/2014/main" id="{F18E4ECD-6755-1718-DA35-7C059E3C0FBF}"/>
              </a:ext>
            </a:extLst>
          </p:cNvPr>
          <p:cNvCxnSpPr/>
          <p:nvPr/>
        </p:nvCxnSpPr>
        <p:spPr>
          <a:xfrm>
            <a:off x="4401038" y="5208027"/>
            <a:ext cx="621792" cy="0"/>
          </a:xfrm>
          <a:prstGeom prst="line">
            <a:avLst/>
          </a:prstGeom>
          <a:ln w="22225"/>
        </p:spPr>
        <p:style>
          <a:lnRef idx="1">
            <a:schemeClr val="accent3"/>
          </a:lnRef>
          <a:fillRef idx="0">
            <a:schemeClr val="accent3"/>
          </a:fillRef>
          <a:effectRef idx="0">
            <a:schemeClr val="accent3"/>
          </a:effectRef>
          <a:fontRef idx="minor">
            <a:schemeClr val="tx1"/>
          </a:fontRef>
        </p:style>
      </p:cxnSp>
      <p:cxnSp>
        <p:nvCxnSpPr>
          <p:cNvPr id="66" name="直線接點 65">
            <a:extLst>
              <a:ext uri="{FF2B5EF4-FFF2-40B4-BE49-F238E27FC236}">
                <a16:creationId xmlns:a16="http://schemas.microsoft.com/office/drawing/2014/main" id="{CCFADA80-3468-EE01-A5DF-2DAEA88BAC33}"/>
              </a:ext>
            </a:extLst>
          </p:cNvPr>
          <p:cNvCxnSpPr/>
          <p:nvPr/>
        </p:nvCxnSpPr>
        <p:spPr>
          <a:xfrm>
            <a:off x="4401038" y="6478007"/>
            <a:ext cx="621792" cy="0"/>
          </a:xfrm>
          <a:prstGeom prst="line">
            <a:avLst/>
          </a:prstGeom>
          <a:ln w="22225"/>
        </p:spPr>
        <p:style>
          <a:lnRef idx="1">
            <a:schemeClr val="accent3"/>
          </a:lnRef>
          <a:fillRef idx="0">
            <a:schemeClr val="accent3"/>
          </a:fillRef>
          <a:effectRef idx="0">
            <a:schemeClr val="accent3"/>
          </a:effectRef>
          <a:fontRef idx="minor">
            <a:schemeClr val="tx1"/>
          </a:fontRef>
        </p:style>
      </p:cxnSp>
      <p:cxnSp>
        <p:nvCxnSpPr>
          <p:cNvPr id="67" name="直線接點 66">
            <a:extLst>
              <a:ext uri="{FF2B5EF4-FFF2-40B4-BE49-F238E27FC236}">
                <a16:creationId xmlns:a16="http://schemas.microsoft.com/office/drawing/2014/main" id="{E005D386-6116-993F-8D1B-D7FB5FEDA5A2}"/>
              </a:ext>
            </a:extLst>
          </p:cNvPr>
          <p:cNvCxnSpPr/>
          <p:nvPr/>
        </p:nvCxnSpPr>
        <p:spPr>
          <a:xfrm>
            <a:off x="9104655" y="5406217"/>
            <a:ext cx="621792" cy="0"/>
          </a:xfrm>
          <a:prstGeom prst="line">
            <a:avLst/>
          </a:prstGeom>
          <a:ln w="22225"/>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73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D91A873-755D-73C4-CC61-057082F1A4A9}"/>
              </a:ext>
            </a:extLst>
          </p:cNvPr>
          <p:cNvSpPr>
            <a:spLocks noGrp="1"/>
          </p:cNvSpPr>
          <p:nvPr>
            <p:ph type="title"/>
          </p:nvPr>
        </p:nvSpPr>
        <p:spPr/>
        <p:txBody>
          <a:bodyPr/>
          <a:lstStyle/>
          <a:p>
            <a:r>
              <a:rPr kumimoji="1" lang="en-US" altLang="zh-TW" dirty="0"/>
              <a:t>Why Autonomous Identity</a:t>
            </a:r>
            <a:endParaRPr kumimoji="1" lang="zh-TW" altLang="en-US" dirty="0"/>
          </a:p>
        </p:txBody>
      </p:sp>
      <p:sp>
        <p:nvSpPr>
          <p:cNvPr id="3" name="內容版面配置區 2">
            <a:extLst>
              <a:ext uri="{FF2B5EF4-FFF2-40B4-BE49-F238E27FC236}">
                <a16:creationId xmlns:a16="http://schemas.microsoft.com/office/drawing/2014/main" id="{A9B64D9A-992B-36CC-39FD-EB728693242B}"/>
              </a:ext>
            </a:extLst>
          </p:cNvPr>
          <p:cNvSpPr>
            <a:spLocks noGrp="1"/>
          </p:cNvSpPr>
          <p:nvPr>
            <p:ph idx="1"/>
          </p:nvPr>
        </p:nvSpPr>
        <p:spPr/>
        <p:txBody>
          <a:bodyPr/>
          <a:lstStyle/>
          <a:p>
            <a:r>
              <a:rPr kumimoji="1" lang="en" altLang="zh-TW" dirty="0"/>
              <a:t>Our users are not forced to trust anyone.</a:t>
            </a:r>
          </a:p>
          <a:p>
            <a:r>
              <a:rPr kumimoji="1" lang="en" altLang="zh-TW" dirty="0"/>
              <a:t>The greatest value of the AID system is to keep users away from all the risks caused by trusting others.</a:t>
            </a:r>
          </a:p>
          <a:p>
            <a:pPr marL="0" indent="0">
              <a:buNone/>
            </a:pPr>
            <a:endParaRPr kumimoji="1" lang="en" altLang="zh-TW" dirty="0"/>
          </a:p>
        </p:txBody>
      </p:sp>
      <p:sp>
        <p:nvSpPr>
          <p:cNvPr id="4" name="日期版面配置區 3">
            <a:extLst>
              <a:ext uri="{FF2B5EF4-FFF2-40B4-BE49-F238E27FC236}">
                <a16:creationId xmlns:a16="http://schemas.microsoft.com/office/drawing/2014/main" id="{E4CEA54A-A9BA-C20D-8AD3-850A647CD3C4}"/>
              </a:ext>
            </a:extLst>
          </p:cNvPr>
          <p:cNvSpPr>
            <a:spLocks noGrp="1"/>
          </p:cNvSpPr>
          <p:nvPr>
            <p:ph type="dt" sz="half" idx="10"/>
          </p:nvPr>
        </p:nvSpPr>
        <p:spPr/>
        <p:txBody>
          <a:bodyPr/>
          <a:lstStyle/>
          <a:p>
            <a:fld id="{C8A79055-53EF-3E41-B7A7-AA3D7ADA2840}" type="datetime1">
              <a:rPr kumimoji="1" lang="zh-TW" altLang="en-US" smtClean="0"/>
              <a:t>2024/7/24</a:t>
            </a:fld>
            <a:endParaRPr kumimoji="1" lang="zh-TW" altLang="en-US"/>
          </a:p>
        </p:txBody>
      </p:sp>
      <p:sp>
        <p:nvSpPr>
          <p:cNvPr id="5" name="投影片編號版面配置區 4">
            <a:extLst>
              <a:ext uri="{FF2B5EF4-FFF2-40B4-BE49-F238E27FC236}">
                <a16:creationId xmlns:a16="http://schemas.microsoft.com/office/drawing/2014/main" id="{B2966CC3-4B35-5386-8675-3A3A02155394}"/>
              </a:ext>
            </a:extLst>
          </p:cNvPr>
          <p:cNvSpPr>
            <a:spLocks noGrp="1"/>
          </p:cNvSpPr>
          <p:nvPr>
            <p:ph type="sldNum" sz="quarter" idx="12"/>
          </p:nvPr>
        </p:nvSpPr>
        <p:spPr/>
        <p:txBody>
          <a:bodyPr/>
          <a:lstStyle/>
          <a:p>
            <a:fld id="{E276A625-21B3-FB41-BB06-6B52B0635B43}" type="slidenum">
              <a:rPr kumimoji="1" lang="zh-TW" altLang="en-US" smtClean="0"/>
              <a:t>6</a:t>
            </a:fld>
            <a:endParaRPr kumimoji="1" lang="zh-TW" altLang="en-US"/>
          </a:p>
        </p:txBody>
      </p:sp>
      <p:sp>
        <p:nvSpPr>
          <p:cNvPr id="11" name="文字方塊 10">
            <a:extLst>
              <a:ext uri="{FF2B5EF4-FFF2-40B4-BE49-F238E27FC236}">
                <a16:creationId xmlns:a16="http://schemas.microsoft.com/office/drawing/2014/main" id="{8A00E211-6A1D-6237-CBCE-B3BF667FB2CC}"/>
              </a:ext>
            </a:extLst>
          </p:cNvPr>
          <p:cNvSpPr txBox="1"/>
          <p:nvPr/>
        </p:nvSpPr>
        <p:spPr>
          <a:xfrm>
            <a:off x="7930896" y="5836306"/>
            <a:ext cx="893064" cy="523220"/>
          </a:xfrm>
          <a:prstGeom prst="rect">
            <a:avLst/>
          </a:prstGeom>
          <a:noFill/>
        </p:spPr>
        <p:txBody>
          <a:bodyPr wrap="square">
            <a:spAutoFit/>
          </a:bodyPr>
          <a:lstStyle/>
          <a:p>
            <a:r>
              <a:rPr lang="en" altLang="zh-TW" sz="2800" b="0" i="0" dirty="0">
                <a:solidFill>
                  <a:srgbClr val="050315"/>
                </a:solidFill>
                <a:effectLst/>
                <a:latin typeface="Source Sans 3"/>
                <a:hlinkClick r:id="rId3"/>
              </a:rPr>
              <a:t>ref</a:t>
            </a:r>
            <a:endParaRPr lang="zh-TW" altLang="en-US" sz="2800" dirty="0"/>
          </a:p>
        </p:txBody>
      </p:sp>
      <p:pic>
        <p:nvPicPr>
          <p:cNvPr id="12" name="圖片 11">
            <a:extLst>
              <a:ext uri="{FF2B5EF4-FFF2-40B4-BE49-F238E27FC236}">
                <a16:creationId xmlns:a16="http://schemas.microsoft.com/office/drawing/2014/main" id="{9A9F267D-C7D3-980A-4C89-6B403D6BF741}"/>
              </a:ext>
            </a:extLst>
          </p:cNvPr>
          <p:cNvPicPr>
            <a:picLocks noChangeAspect="1"/>
          </p:cNvPicPr>
          <p:nvPr/>
        </p:nvPicPr>
        <p:blipFill>
          <a:blip r:embed="rId4"/>
          <a:stretch>
            <a:fillRect/>
          </a:stretch>
        </p:blipFill>
        <p:spPr>
          <a:xfrm>
            <a:off x="3133344" y="3345934"/>
            <a:ext cx="4797552" cy="3010416"/>
          </a:xfrm>
          <a:prstGeom prst="rect">
            <a:avLst/>
          </a:prstGeom>
        </p:spPr>
      </p:pic>
      <p:sp>
        <p:nvSpPr>
          <p:cNvPr id="13" name="文字方塊 12">
            <a:extLst>
              <a:ext uri="{FF2B5EF4-FFF2-40B4-BE49-F238E27FC236}">
                <a16:creationId xmlns:a16="http://schemas.microsoft.com/office/drawing/2014/main" id="{FC233B14-7675-0F66-3005-F0850A0A4165}"/>
              </a:ext>
            </a:extLst>
          </p:cNvPr>
          <p:cNvSpPr txBox="1"/>
          <p:nvPr/>
        </p:nvSpPr>
        <p:spPr>
          <a:xfrm>
            <a:off x="8532850" y="5771575"/>
            <a:ext cx="3160802" cy="584775"/>
          </a:xfrm>
          <a:prstGeom prst="rect">
            <a:avLst/>
          </a:prstGeom>
          <a:noFill/>
        </p:spPr>
        <p:txBody>
          <a:bodyPr wrap="none" rtlCol="0">
            <a:spAutoFit/>
          </a:bodyPr>
          <a:lstStyle/>
          <a:p>
            <a:r>
              <a:rPr kumimoji="1" lang="en-US" altLang="zh-TW" sz="3200" dirty="0"/>
              <a:t>2030</a:t>
            </a:r>
            <a:r>
              <a:rPr kumimoji="1" lang="en-US" altLang="zh-TW" dirty="0"/>
              <a:t> : GDP </a:t>
            </a:r>
            <a:r>
              <a:rPr kumimoji="1" lang="en-US" altLang="zh-TW" sz="3200" dirty="0"/>
              <a:t>3%</a:t>
            </a:r>
            <a:r>
              <a:rPr kumimoji="1" lang="en-US" altLang="zh-TW" dirty="0"/>
              <a:t> to </a:t>
            </a:r>
            <a:r>
              <a:rPr kumimoji="1" lang="en-US" altLang="zh-TW" sz="3200" dirty="0"/>
              <a:t>13%</a:t>
            </a:r>
            <a:endParaRPr kumimoji="1" lang="zh-TW" altLang="en-US" dirty="0"/>
          </a:p>
        </p:txBody>
      </p:sp>
    </p:spTree>
    <p:extLst>
      <p:ext uri="{BB962C8B-B14F-4D97-AF65-F5344CB8AC3E}">
        <p14:creationId xmlns:p14="http://schemas.microsoft.com/office/powerpoint/2010/main" val="1751258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F87435-1E65-2874-FBFA-AFF1922BECE4}"/>
              </a:ext>
            </a:extLst>
          </p:cNvPr>
          <p:cNvSpPr>
            <a:spLocks noGrp="1"/>
          </p:cNvSpPr>
          <p:nvPr>
            <p:ph type="title"/>
          </p:nvPr>
        </p:nvSpPr>
        <p:spPr/>
        <p:txBody>
          <a:bodyPr/>
          <a:lstStyle/>
          <a:p>
            <a:r>
              <a:rPr kumimoji="1" lang="en-US" altLang="zh-TW" dirty="0"/>
              <a:t>Contribution</a:t>
            </a:r>
            <a:endParaRPr kumimoji="1" lang="zh-TW" altLang="en-US" dirty="0"/>
          </a:p>
        </p:txBody>
      </p:sp>
      <p:sp>
        <p:nvSpPr>
          <p:cNvPr id="3" name="文字版面配置區 2">
            <a:extLst>
              <a:ext uri="{FF2B5EF4-FFF2-40B4-BE49-F238E27FC236}">
                <a16:creationId xmlns:a16="http://schemas.microsoft.com/office/drawing/2014/main" id="{1ED869D5-7CF4-CA0A-4438-0A3F048ACBED}"/>
              </a:ext>
            </a:extLst>
          </p:cNvPr>
          <p:cNvSpPr>
            <a:spLocks noGrp="1"/>
          </p:cNvSpPr>
          <p:nvPr>
            <p:ph type="body" idx="1"/>
          </p:nvPr>
        </p:nvSpPr>
        <p:spPr/>
        <p:txBody>
          <a:bodyPr/>
          <a:lstStyle/>
          <a:p>
            <a:r>
              <a:rPr kumimoji="1" lang="zh-TW" altLang="en-US" dirty="0">
                <a:latin typeface="Heiti SC Medium" pitchFamily="2" charset="-128"/>
                <a:ea typeface="Heiti SC Medium" pitchFamily="2" charset="-128"/>
              </a:rPr>
              <a:t>主要貢獻</a:t>
            </a:r>
          </a:p>
        </p:txBody>
      </p:sp>
      <p:sp>
        <p:nvSpPr>
          <p:cNvPr id="4" name="日期版面配置區 3">
            <a:extLst>
              <a:ext uri="{FF2B5EF4-FFF2-40B4-BE49-F238E27FC236}">
                <a16:creationId xmlns:a16="http://schemas.microsoft.com/office/drawing/2014/main" id="{59EB87C9-0DFB-B162-F033-68AF0529AA69}"/>
              </a:ext>
            </a:extLst>
          </p:cNvPr>
          <p:cNvSpPr>
            <a:spLocks noGrp="1"/>
          </p:cNvSpPr>
          <p:nvPr>
            <p:ph type="dt" sz="half" idx="10"/>
          </p:nvPr>
        </p:nvSpPr>
        <p:spPr/>
        <p:txBody>
          <a:bodyPr/>
          <a:lstStyle/>
          <a:p>
            <a:fld id="{AB10E908-819D-3F4B-B625-76DC342F2009}" type="datetime1">
              <a:rPr kumimoji="1" lang="zh-TW" altLang="en-US" smtClean="0"/>
              <a:t>2024/7/24</a:t>
            </a:fld>
            <a:endParaRPr kumimoji="1" lang="zh-TW" altLang="en-US"/>
          </a:p>
        </p:txBody>
      </p:sp>
      <p:sp>
        <p:nvSpPr>
          <p:cNvPr id="5" name="投影片編號版面配置區 4">
            <a:extLst>
              <a:ext uri="{FF2B5EF4-FFF2-40B4-BE49-F238E27FC236}">
                <a16:creationId xmlns:a16="http://schemas.microsoft.com/office/drawing/2014/main" id="{9E5501B2-F9C2-7DBC-0878-CB7AA5047C23}"/>
              </a:ext>
            </a:extLst>
          </p:cNvPr>
          <p:cNvSpPr>
            <a:spLocks noGrp="1"/>
          </p:cNvSpPr>
          <p:nvPr>
            <p:ph type="sldNum" sz="quarter" idx="12"/>
          </p:nvPr>
        </p:nvSpPr>
        <p:spPr/>
        <p:txBody>
          <a:bodyPr/>
          <a:lstStyle/>
          <a:p>
            <a:fld id="{E276A625-21B3-FB41-BB06-6B52B0635B43}" type="slidenum">
              <a:rPr kumimoji="1" lang="zh-TW" altLang="en-US" smtClean="0"/>
              <a:t>7</a:t>
            </a:fld>
            <a:endParaRPr kumimoji="1" lang="zh-TW" altLang="en-US"/>
          </a:p>
        </p:txBody>
      </p:sp>
    </p:spTree>
    <p:extLst>
      <p:ext uri="{BB962C8B-B14F-4D97-AF65-F5344CB8AC3E}">
        <p14:creationId xmlns:p14="http://schemas.microsoft.com/office/powerpoint/2010/main" val="789388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40506-8FBE-EAC5-BAE6-FDC8CEFF53E2}"/>
              </a:ext>
            </a:extLst>
          </p:cNvPr>
          <p:cNvSpPr>
            <a:spLocks noGrp="1"/>
          </p:cNvSpPr>
          <p:nvPr>
            <p:ph type="title"/>
          </p:nvPr>
        </p:nvSpPr>
        <p:spPr/>
        <p:txBody>
          <a:bodyPr/>
          <a:lstStyle/>
          <a:p>
            <a:r>
              <a:rPr kumimoji="1" lang="en-US" altLang="zh-TW" dirty="0"/>
              <a:t>First Autonomous Identity</a:t>
            </a:r>
            <a:endParaRPr kumimoji="1" lang="zh-TW" altLang="en-US" dirty="0">
              <a:latin typeface="+mn-lt"/>
            </a:endParaRPr>
          </a:p>
        </p:txBody>
      </p:sp>
      <p:sp>
        <p:nvSpPr>
          <p:cNvPr id="4" name="日期版面配置區 3">
            <a:extLst>
              <a:ext uri="{FF2B5EF4-FFF2-40B4-BE49-F238E27FC236}">
                <a16:creationId xmlns:a16="http://schemas.microsoft.com/office/drawing/2014/main" id="{39F22E5A-5F75-8F58-1FA8-E29FCDC86006}"/>
              </a:ext>
            </a:extLst>
          </p:cNvPr>
          <p:cNvSpPr>
            <a:spLocks noGrp="1"/>
          </p:cNvSpPr>
          <p:nvPr>
            <p:ph type="dt" sz="half" idx="10"/>
          </p:nvPr>
        </p:nvSpPr>
        <p:spPr/>
        <p:txBody>
          <a:bodyPr/>
          <a:lstStyle/>
          <a:p>
            <a:fld id="{C8A79055-53EF-3E41-B7A7-AA3D7ADA2840}" type="datetime1">
              <a:rPr kumimoji="1" lang="zh-TW" altLang="en-US" smtClean="0"/>
              <a:t>2024/7/24</a:t>
            </a:fld>
            <a:endParaRPr kumimoji="1" lang="zh-TW" altLang="en-US"/>
          </a:p>
        </p:txBody>
      </p:sp>
      <p:sp>
        <p:nvSpPr>
          <p:cNvPr id="11" name="內容版面配置區 2">
            <a:extLst>
              <a:ext uri="{FF2B5EF4-FFF2-40B4-BE49-F238E27FC236}">
                <a16:creationId xmlns:a16="http://schemas.microsoft.com/office/drawing/2014/main" id="{C31EFF41-4799-0148-BFD8-03B26CC4C59B}"/>
              </a:ext>
            </a:extLst>
          </p:cNvPr>
          <p:cNvSpPr>
            <a:spLocks noGrp="1"/>
          </p:cNvSpPr>
          <p:nvPr>
            <p:ph idx="1"/>
          </p:nvPr>
        </p:nvSpPr>
        <p:spPr>
          <a:xfrm>
            <a:off x="838200" y="1825625"/>
            <a:ext cx="10515600" cy="4351338"/>
          </a:xfrm>
        </p:spPr>
        <p:txBody>
          <a:bodyPr/>
          <a:lstStyle/>
          <a:p>
            <a:r>
              <a:rPr kumimoji="1" lang="en-US" altLang="zh-TW" sz="1800" dirty="0" err="1"/>
              <a:t>Yuxuan</a:t>
            </a:r>
            <a:r>
              <a:rPr kumimoji="1" lang="en-US" altLang="zh-TW" sz="1800" dirty="0"/>
              <a:t>, Lin: </a:t>
            </a:r>
            <a:r>
              <a:rPr lang="en" altLang="zh-TW" sz="1800" u="sng" strike="noStrike" dirty="0">
                <a:solidFill>
                  <a:srgbClr val="212121"/>
                </a:solidFill>
                <a:effectLst/>
                <a:latin typeface="Arial" panose="020B0604020202020204" pitchFamily="34" charset="0"/>
              </a:rPr>
              <a:t>The Design and Implementation of Autonomous Identity for Social Network</a:t>
            </a:r>
          </a:p>
          <a:p>
            <a:r>
              <a:rPr kumimoji="1" lang="en" altLang="zh-TW" sz="1800" b="1" i="1" dirty="0">
                <a:solidFill>
                  <a:srgbClr val="212121"/>
                </a:solidFill>
                <a:latin typeface="Arial" panose="020B0604020202020204" pitchFamily="34" charset="0"/>
              </a:rPr>
              <a:t>We use a digital signature scheme to do authentication, and put the data in local machine, so that we can gain autonomy.</a:t>
            </a:r>
            <a:endParaRPr kumimoji="1" lang="en-US" altLang="zh-TW" dirty="0"/>
          </a:p>
        </p:txBody>
      </p:sp>
      <p:grpSp>
        <p:nvGrpSpPr>
          <p:cNvPr id="23" name="群組 22">
            <a:extLst>
              <a:ext uri="{FF2B5EF4-FFF2-40B4-BE49-F238E27FC236}">
                <a16:creationId xmlns:a16="http://schemas.microsoft.com/office/drawing/2014/main" id="{8D3937E6-E91D-502C-1B0A-D7361641493D}"/>
              </a:ext>
            </a:extLst>
          </p:cNvPr>
          <p:cNvGrpSpPr/>
          <p:nvPr/>
        </p:nvGrpSpPr>
        <p:grpSpPr>
          <a:xfrm>
            <a:off x="1091631" y="2655734"/>
            <a:ext cx="10400117" cy="3700616"/>
            <a:chOff x="1091631" y="2655734"/>
            <a:chExt cx="10400117" cy="3700616"/>
          </a:xfrm>
        </p:grpSpPr>
        <p:pic>
          <p:nvPicPr>
            <p:cNvPr id="6" name="圖形 5" descr="使用者 以實心填滿">
              <a:extLst>
                <a:ext uri="{FF2B5EF4-FFF2-40B4-BE49-F238E27FC236}">
                  <a16:creationId xmlns:a16="http://schemas.microsoft.com/office/drawing/2014/main" id="{B7D37574-DE8B-4386-C919-2F3AA5445A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26629" y="4699417"/>
              <a:ext cx="1313688" cy="1477546"/>
            </a:xfrm>
            <a:prstGeom prst="rect">
              <a:avLst/>
            </a:prstGeom>
          </p:spPr>
        </p:pic>
        <p:pic>
          <p:nvPicPr>
            <p:cNvPr id="9" name="圖片 8">
              <a:extLst>
                <a:ext uri="{FF2B5EF4-FFF2-40B4-BE49-F238E27FC236}">
                  <a16:creationId xmlns:a16="http://schemas.microsoft.com/office/drawing/2014/main" id="{BD0398F7-94C4-A451-2236-43C964ADB67F}"/>
                </a:ext>
              </a:extLst>
            </p:cNvPr>
            <p:cNvPicPr>
              <a:picLocks noChangeAspect="1"/>
            </p:cNvPicPr>
            <p:nvPr/>
          </p:nvPicPr>
          <p:blipFill>
            <a:blip r:embed="rId5"/>
            <a:stretch>
              <a:fillRect/>
            </a:stretch>
          </p:blipFill>
          <p:spPr>
            <a:xfrm>
              <a:off x="6096000" y="2655734"/>
              <a:ext cx="1358628" cy="1230988"/>
            </a:xfrm>
            <a:prstGeom prst="rect">
              <a:avLst/>
            </a:prstGeom>
          </p:spPr>
        </p:pic>
        <p:pic>
          <p:nvPicPr>
            <p:cNvPr id="12" name="圖片 11">
              <a:extLst>
                <a:ext uri="{FF2B5EF4-FFF2-40B4-BE49-F238E27FC236}">
                  <a16:creationId xmlns:a16="http://schemas.microsoft.com/office/drawing/2014/main" id="{8FBCC8D3-480A-13F6-75D4-E410A66C1B09}"/>
                </a:ext>
              </a:extLst>
            </p:cNvPr>
            <p:cNvPicPr>
              <a:picLocks noChangeAspect="1"/>
            </p:cNvPicPr>
            <p:nvPr/>
          </p:nvPicPr>
          <p:blipFill>
            <a:blip r:embed="rId6"/>
            <a:stretch>
              <a:fillRect/>
            </a:stretch>
          </p:blipFill>
          <p:spPr>
            <a:xfrm>
              <a:off x="9264007" y="4467625"/>
              <a:ext cx="1804447" cy="1804447"/>
            </a:xfrm>
            <a:prstGeom prst="rect">
              <a:avLst/>
            </a:prstGeom>
          </p:spPr>
        </p:pic>
        <p:sp>
          <p:nvSpPr>
            <p:cNvPr id="13" name="向右箭號 12">
              <a:extLst>
                <a:ext uri="{FF2B5EF4-FFF2-40B4-BE49-F238E27FC236}">
                  <a16:creationId xmlns:a16="http://schemas.microsoft.com/office/drawing/2014/main" id="{8C5A4009-8AC6-58E5-1170-16988FD048A9}"/>
                </a:ext>
              </a:extLst>
            </p:cNvPr>
            <p:cNvSpPr/>
            <p:nvPr/>
          </p:nvSpPr>
          <p:spPr>
            <a:xfrm>
              <a:off x="4224901" y="5304713"/>
              <a:ext cx="4837176" cy="266954"/>
            </a:xfrm>
            <a:prstGeom prst="rightArrow">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4" name="文字方塊 13">
              <a:extLst>
                <a:ext uri="{FF2B5EF4-FFF2-40B4-BE49-F238E27FC236}">
                  <a16:creationId xmlns:a16="http://schemas.microsoft.com/office/drawing/2014/main" id="{728079A4-4240-CA32-C3C5-BBD81FDD5111}"/>
                </a:ext>
              </a:extLst>
            </p:cNvPr>
            <p:cNvSpPr txBox="1"/>
            <p:nvPr/>
          </p:nvSpPr>
          <p:spPr>
            <a:xfrm>
              <a:off x="2826629" y="5987018"/>
              <a:ext cx="1343766" cy="369332"/>
            </a:xfrm>
            <a:prstGeom prst="rect">
              <a:avLst/>
            </a:prstGeom>
            <a:noFill/>
          </p:spPr>
          <p:txBody>
            <a:bodyPr wrap="none" rtlCol="0">
              <a:spAutoFit/>
            </a:bodyPr>
            <a:lstStyle/>
            <a:p>
              <a:r>
                <a:rPr kumimoji="1" lang="en-US" altLang="zh-TW" dirty="0"/>
                <a:t>Local Device</a:t>
              </a:r>
              <a:endParaRPr kumimoji="1" lang="zh-TW" altLang="en-US" dirty="0"/>
            </a:p>
          </p:txBody>
        </p:sp>
        <p:sp>
          <p:nvSpPr>
            <p:cNvPr id="15" name="文字方塊 14">
              <a:extLst>
                <a:ext uri="{FF2B5EF4-FFF2-40B4-BE49-F238E27FC236}">
                  <a16:creationId xmlns:a16="http://schemas.microsoft.com/office/drawing/2014/main" id="{CB6113BB-9EF3-D88A-F646-5668182A727B}"/>
                </a:ext>
              </a:extLst>
            </p:cNvPr>
            <p:cNvSpPr txBox="1"/>
            <p:nvPr/>
          </p:nvSpPr>
          <p:spPr>
            <a:xfrm>
              <a:off x="9586693" y="5971511"/>
              <a:ext cx="950004" cy="369332"/>
            </a:xfrm>
            <a:prstGeom prst="rect">
              <a:avLst/>
            </a:prstGeom>
            <a:noFill/>
          </p:spPr>
          <p:txBody>
            <a:bodyPr wrap="none" rtlCol="0">
              <a:spAutoFit/>
            </a:bodyPr>
            <a:lstStyle/>
            <a:p>
              <a:r>
                <a:rPr kumimoji="1" lang="en-US" altLang="zh-TW" dirty="0"/>
                <a:t>Website</a:t>
              </a:r>
              <a:endParaRPr kumimoji="1" lang="zh-TW" altLang="en-US" dirty="0"/>
            </a:p>
          </p:txBody>
        </p:sp>
        <p:sp>
          <p:nvSpPr>
            <p:cNvPr id="16" name="文字方塊 15">
              <a:extLst>
                <a:ext uri="{FF2B5EF4-FFF2-40B4-BE49-F238E27FC236}">
                  <a16:creationId xmlns:a16="http://schemas.microsoft.com/office/drawing/2014/main" id="{744AFB4E-A775-3BE6-769E-60FEEBAE2032}"/>
                </a:ext>
              </a:extLst>
            </p:cNvPr>
            <p:cNvSpPr txBox="1"/>
            <p:nvPr/>
          </p:nvSpPr>
          <p:spPr>
            <a:xfrm>
              <a:off x="6384443" y="5031226"/>
              <a:ext cx="745717" cy="369332"/>
            </a:xfrm>
            <a:prstGeom prst="rect">
              <a:avLst/>
            </a:prstGeom>
            <a:noFill/>
          </p:spPr>
          <p:txBody>
            <a:bodyPr wrap="none" rtlCol="0">
              <a:spAutoFit/>
            </a:bodyPr>
            <a:lstStyle/>
            <a:p>
              <a:r>
                <a:rPr kumimoji="1" lang="en-US" altLang="zh-TW" dirty="0"/>
                <a:t>2. AID</a:t>
              </a:r>
              <a:endParaRPr kumimoji="1" lang="zh-TW" altLang="en-US" dirty="0"/>
            </a:p>
          </p:txBody>
        </p:sp>
        <p:sp>
          <p:nvSpPr>
            <p:cNvPr id="20" name="文字方塊 19">
              <a:extLst>
                <a:ext uri="{FF2B5EF4-FFF2-40B4-BE49-F238E27FC236}">
                  <a16:creationId xmlns:a16="http://schemas.microsoft.com/office/drawing/2014/main" id="{E24C7CCD-8E76-71DA-1F23-DA657B290416}"/>
                </a:ext>
              </a:extLst>
            </p:cNvPr>
            <p:cNvSpPr txBox="1"/>
            <p:nvPr/>
          </p:nvSpPr>
          <p:spPr>
            <a:xfrm>
              <a:off x="5782483" y="5571667"/>
              <a:ext cx="1949636" cy="369332"/>
            </a:xfrm>
            <a:prstGeom prst="rect">
              <a:avLst/>
            </a:prstGeom>
            <a:noFill/>
          </p:spPr>
          <p:txBody>
            <a:bodyPr wrap="none" rtlCol="0">
              <a:spAutoFit/>
            </a:bodyPr>
            <a:lstStyle/>
            <a:p>
              <a:r>
                <a:rPr kumimoji="1" lang="en-US" altLang="zh-TW" dirty="0"/>
                <a:t>2. Digital Signature</a:t>
              </a:r>
              <a:endParaRPr kumimoji="1" lang="zh-TW" altLang="en-US" dirty="0"/>
            </a:p>
          </p:txBody>
        </p:sp>
        <p:sp>
          <p:nvSpPr>
            <p:cNvPr id="24" name="文字方塊 23">
              <a:extLst>
                <a:ext uri="{FF2B5EF4-FFF2-40B4-BE49-F238E27FC236}">
                  <a16:creationId xmlns:a16="http://schemas.microsoft.com/office/drawing/2014/main" id="{4A86CBCD-21B5-7600-4F40-3CDC9EF4AFCF}"/>
                </a:ext>
              </a:extLst>
            </p:cNvPr>
            <p:cNvSpPr txBox="1"/>
            <p:nvPr/>
          </p:nvSpPr>
          <p:spPr>
            <a:xfrm>
              <a:off x="6188358" y="3836993"/>
              <a:ext cx="1173911" cy="369332"/>
            </a:xfrm>
            <a:prstGeom prst="rect">
              <a:avLst/>
            </a:prstGeom>
            <a:noFill/>
          </p:spPr>
          <p:txBody>
            <a:bodyPr wrap="none" rtlCol="0">
              <a:spAutoFit/>
            </a:bodyPr>
            <a:lstStyle/>
            <a:p>
              <a:r>
                <a:rPr kumimoji="1" lang="en-US" altLang="zh-TW" dirty="0"/>
                <a:t>Aid Center</a:t>
              </a:r>
              <a:endParaRPr kumimoji="1" lang="zh-TW" altLang="en-US" dirty="0"/>
            </a:p>
          </p:txBody>
        </p:sp>
        <p:sp>
          <p:nvSpPr>
            <p:cNvPr id="25" name="向右箭號 24">
              <a:extLst>
                <a:ext uri="{FF2B5EF4-FFF2-40B4-BE49-F238E27FC236}">
                  <a16:creationId xmlns:a16="http://schemas.microsoft.com/office/drawing/2014/main" id="{9B41AACE-AD69-4BB0-70DA-51BF59614B10}"/>
                </a:ext>
              </a:extLst>
            </p:cNvPr>
            <p:cNvSpPr/>
            <p:nvPr/>
          </p:nvSpPr>
          <p:spPr>
            <a:xfrm rot="19984919">
              <a:off x="3755598" y="4314069"/>
              <a:ext cx="2599016" cy="266954"/>
            </a:xfrm>
            <a:prstGeom prst="rightArrow">
              <a:avLst>
                <a:gd name="adj1" fmla="val 50000"/>
                <a:gd name="adj2" fmla="val 50000"/>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9" name="向右箭號 28">
              <a:extLst>
                <a:ext uri="{FF2B5EF4-FFF2-40B4-BE49-F238E27FC236}">
                  <a16:creationId xmlns:a16="http://schemas.microsoft.com/office/drawing/2014/main" id="{3BE6E1F1-223E-322E-F974-B609954CA55D}"/>
                </a:ext>
              </a:extLst>
            </p:cNvPr>
            <p:cNvSpPr/>
            <p:nvPr/>
          </p:nvSpPr>
          <p:spPr>
            <a:xfrm rot="2025598">
              <a:off x="7367680" y="3870800"/>
              <a:ext cx="1865816" cy="293234"/>
            </a:xfrm>
            <a:prstGeom prst="rightArrow">
              <a:avLst>
                <a:gd name="adj1" fmla="val 50000"/>
                <a:gd name="adj2" fmla="val 50000"/>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1" name="文字方塊 30">
              <a:extLst>
                <a:ext uri="{FF2B5EF4-FFF2-40B4-BE49-F238E27FC236}">
                  <a16:creationId xmlns:a16="http://schemas.microsoft.com/office/drawing/2014/main" id="{27454316-331D-2CC9-B6B2-23BBF841B0FF}"/>
                </a:ext>
              </a:extLst>
            </p:cNvPr>
            <p:cNvSpPr txBox="1"/>
            <p:nvPr/>
          </p:nvSpPr>
          <p:spPr>
            <a:xfrm>
              <a:off x="8369418" y="3635988"/>
              <a:ext cx="3122330" cy="369332"/>
            </a:xfrm>
            <a:prstGeom prst="rect">
              <a:avLst/>
            </a:prstGeom>
            <a:noFill/>
          </p:spPr>
          <p:txBody>
            <a:bodyPr wrap="none" rtlCol="0">
              <a:spAutoFit/>
            </a:bodyPr>
            <a:lstStyle/>
            <a:p>
              <a:r>
                <a:rPr kumimoji="1" lang="en-US" altLang="zh-TW" dirty="0"/>
                <a:t>3. Public key (Searched by AID) </a:t>
              </a:r>
              <a:endParaRPr kumimoji="1" lang="zh-TW" altLang="en-US" dirty="0"/>
            </a:p>
          </p:txBody>
        </p:sp>
        <p:pic>
          <p:nvPicPr>
            <p:cNvPr id="3" name="圖形 2" descr="資料庫 以實心填滿">
              <a:extLst>
                <a:ext uri="{FF2B5EF4-FFF2-40B4-BE49-F238E27FC236}">
                  <a16:creationId xmlns:a16="http://schemas.microsoft.com/office/drawing/2014/main" id="{6AAC886C-6A25-9CEF-F2F5-9AD0C769FD7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1631" y="4934657"/>
              <a:ext cx="1063299" cy="1188445"/>
            </a:xfrm>
            <a:prstGeom prst="rect">
              <a:avLst/>
            </a:prstGeom>
          </p:spPr>
        </p:pic>
        <p:cxnSp>
          <p:nvCxnSpPr>
            <p:cNvPr id="5" name="直線接點 4">
              <a:extLst>
                <a:ext uri="{FF2B5EF4-FFF2-40B4-BE49-F238E27FC236}">
                  <a16:creationId xmlns:a16="http://schemas.microsoft.com/office/drawing/2014/main" id="{402017B8-60C6-E990-DA0B-534CD7BB89A5}"/>
                </a:ext>
              </a:extLst>
            </p:cNvPr>
            <p:cNvCxnSpPr/>
            <p:nvPr/>
          </p:nvCxnSpPr>
          <p:spPr>
            <a:xfrm>
              <a:off x="2154930" y="5571667"/>
              <a:ext cx="621792" cy="0"/>
            </a:xfrm>
            <a:prstGeom prst="line">
              <a:avLst/>
            </a:prstGeom>
            <a:ln w="22225"/>
          </p:spPr>
          <p:style>
            <a:lnRef idx="1">
              <a:schemeClr val="accent3"/>
            </a:lnRef>
            <a:fillRef idx="0">
              <a:schemeClr val="accent3"/>
            </a:fillRef>
            <a:effectRef idx="0">
              <a:schemeClr val="accent3"/>
            </a:effectRef>
            <a:fontRef idx="minor">
              <a:schemeClr val="tx1"/>
            </a:fontRef>
          </p:style>
        </p:cxnSp>
        <p:sp>
          <p:nvSpPr>
            <p:cNvPr id="7" name="文字方塊 6">
              <a:extLst>
                <a:ext uri="{FF2B5EF4-FFF2-40B4-BE49-F238E27FC236}">
                  <a16:creationId xmlns:a16="http://schemas.microsoft.com/office/drawing/2014/main" id="{2F04A028-A8BB-8E9D-54ED-1E9F8BC7AAEB}"/>
                </a:ext>
              </a:extLst>
            </p:cNvPr>
            <p:cNvSpPr txBox="1"/>
            <p:nvPr/>
          </p:nvSpPr>
          <p:spPr>
            <a:xfrm>
              <a:off x="3278261" y="3886722"/>
              <a:ext cx="1942263" cy="369332"/>
            </a:xfrm>
            <a:prstGeom prst="rect">
              <a:avLst/>
            </a:prstGeom>
            <a:noFill/>
          </p:spPr>
          <p:txBody>
            <a:bodyPr wrap="none" rtlCol="0">
              <a:spAutoFit/>
            </a:bodyPr>
            <a:lstStyle/>
            <a:p>
              <a:r>
                <a:rPr kumimoji="1" lang="en-US" altLang="zh-TW" dirty="0"/>
                <a:t>1. Public key</a:t>
              </a:r>
              <a:r>
                <a:rPr kumimoji="1" lang="zh-TW" altLang="en-US" dirty="0"/>
                <a:t> </a:t>
              </a:r>
              <a:r>
                <a:rPr kumimoji="1" lang="en-US" altLang="zh-TW" dirty="0"/>
                <a:t>&amp; AID</a:t>
              </a:r>
              <a:endParaRPr kumimoji="1" lang="zh-TW" altLang="en-US" dirty="0"/>
            </a:p>
          </p:txBody>
        </p:sp>
      </p:grpSp>
    </p:spTree>
    <p:extLst>
      <p:ext uri="{BB962C8B-B14F-4D97-AF65-F5344CB8AC3E}">
        <p14:creationId xmlns:p14="http://schemas.microsoft.com/office/powerpoint/2010/main" val="222058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40506-8FBE-EAC5-BAE6-FDC8CEFF53E2}"/>
              </a:ext>
            </a:extLst>
          </p:cNvPr>
          <p:cNvSpPr>
            <a:spLocks noGrp="1"/>
          </p:cNvSpPr>
          <p:nvPr>
            <p:ph type="title"/>
          </p:nvPr>
        </p:nvSpPr>
        <p:spPr/>
        <p:txBody>
          <a:bodyPr/>
          <a:lstStyle/>
          <a:p>
            <a:r>
              <a:rPr kumimoji="1" lang="en-US" altLang="zh-TW" dirty="0"/>
              <a:t>It's unnecessary or meaningless</a:t>
            </a:r>
            <a:endParaRPr kumimoji="1" lang="zh-TW" altLang="en-US" dirty="0">
              <a:latin typeface="+mn-lt"/>
            </a:endParaRPr>
          </a:p>
        </p:txBody>
      </p:sp>
      <p:sp>
        <p:nvSpPr>
          <p:cNvPr id="4" name="日期版面配置區 3">
            <a:extLst>
              <a:ext uri="{FF2B5EF4-FFF2-40B4-BE49-F238E27FC236}">
                <a16:creationId xmlns:a16="http://schemas.microsoft.com/office/drawing/2014/main" id="{39F22E5A-5F75-8F58-1FA8-E29FCDC86006}"/>
              </a:ext>
            </a:extLst>
          </p:cNvPr>
          <p:cNvSpPr>
            <a:spLocks noGrp="1"/>
          </p:cNvSpPr>
          <p:nvPr>
            <p:ph type="dt" sz="half" idx="10"/>
          </p:nvPr>
        </p:nvSpPr>
        <p:spPr/>
        <p:txBody>
          <a:bodyPr/>
          <a:lstStyle/>
          <a:p>
            <a:fld id="{C8A79055-53EF-3E41-B7A7-AA3D7ADA2840}" type="datetime1">
              <a:rPr kumimoji="1" lang="zh-TW" altLang="en-US" smtClean="0"/>
              <a:t>2024/7/24</a:t>
            </a:fld>
            <a:endParaRPr kumimoji="1" lang="zh-TW" altLang="en-US" dirty="0"/>
          </a:p>
        </p:txBody>
      </p:sp>
      <p:sp>
        <p:nvSpPr>
          <p:cNvPr id="11" name="內容版面配置區 2">
            <a:extLst>
              <a:ext uri="{FF2B5EF4-FFF2-40B4-BE49-F238E27FC236}">
                <a16:creationId xmlns:a16="http://schemas.microsoft.com/office/drawing/2014/main" id="{C31EFF41-4799-0148-BFD8-03B26CC4C59B}"/>
              </a:ext>
            </a:extLst>
          </p:cNvPr>
          <p:cNvSpPr>
            <a:spLocks noGrp="1"/>
          </p:cNvSpPr>
          <p:nvPr>
            <p:ph idx="1"/>
          </p:nvPr>
        </p:nvSpPr>
        <p:spPr>
          <a:xfrm>
            <a:off x="838200" y="1825625"/>
            <a:ext cx="10515600" cy="4351338"/>
          </a:xfrm>
        </p:spPr>
        <p:txBody>
          <a:bodyPr/>
          <a:lstStyle/>
          <a:p>
            <a:r>
              <a:rPr kumimoji="1" lang="en" altLang="zh-TW" sz="1800" b="1" dirty="0">
                <a:solidFill>
                  <a:srgbClr val="212121"/>
                </a:solidFill>
                <a:latin typeface="Arial" panose="020B0604020202020204" pitchFamily="34" charset="0"/>
              </a:rPr>
              <a:t>Static: </a:t>
            </a:r>
            <a:r>
              <a:rPr kumimoji="1" lang="en" altLang="zh-TW" sz="1800" dirty="0">
                <a:solidFill>
                  <a:srgbClr val="212121"/>
                </a:solidFill>
                <a:latin typeface="Arial" panose="020B0604020202020204" pitchFamily="34" charset="0"/>
              </a:rPr>
              <a:t>User device can load application and access local data directly. Aid is </a:t>
            </a:r>
            <a:r>
              <a:rPr kumimoji="1" lang="en" altLang="zh-TW" sz="1800" b="1" dirty="0">
                <a:solidFill>
                  <a:srgbClr val="212121"/>
                </a:solidFill>
                <a:latin typeface="Arial" panose="020B0604020202020204" pitchFamily="34" charset="0"/>
              </a:rPr>
              <a:t>unnecessary</a:t>
            </a:r>
          </a:p>
          <a:p>
            <a:r>
              <a:rPr kumimoji="1" lang="en" altLang="zh-TW" sz="1800" b="1" dirty="0">
                <a:solidFill>
                  <a:srgbClr val="212121"/>
                </a:solidFill>
                <a:latin typeface="Arial" panose="020B0604020202020204" pitchFamily="34" charset="0"/>
              </a:rPr>
              <a:t>Non-static: </a:t>
            </a:r>
            <a:r>
              <a:rPr kumimoji="1" lang="en" altLang="zh-TW" sz="1800" dirty="0">
                <a:solidFill>
                  <a:srgbClr val="212121"/>
                </a:solidFill>
                <a:latin typeface="Arial" panose="020B0604020202020204" pitchFamily="34" charset="0"/>
              </a:rPr>
              <a:t>There's no point in using a web app that doesn't allow you to communicate with other people.</a:t>
            </a:r>
          </a:p>
          <a:p>
            <a:r>
              <a:rPr kumimoji="1" lang="en-US" altLang="zh-TW" sz="1800" dirty="0"/>
              <a:t>Become a </a:t>
            </a:r>
            <a:r>
              <a:rPr kumimoji="1" lang="en-US" altLang="zh-TW" sz="1800" b="1" dirty="0"/>
              <a:t>service untrusted user</a:t>
            </a:r>
          </a:p>
        </p:txBody>
      </p:sp>
      <p:pic>
        <p:nvPicPr>
          <p:cNvPr id="6" name="圖形 5" descr="使用者 以實心填滿">
            <a:extLst>
              <a:ext uri="{FF2B5EF4-FFF2-40B4-BE49-F238E27FC236}">
                <a16:creationId xmlns:a16="http://schemas.microsoft.com/office/drawing/2014/main" id="{B7D37574-DE8B-4386-C919-2F3AA5445A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75331" y="4535537"/>
            <a:ext cx="1313688" cy="1477546"/>
          </a:xfrm>
          <a:prstGeom prst="rect">
            <a:avLst/>
          </a:prstGeom>
        </p:spPr>
      </p:pic>
      <p:pic>
        <p:nvPicPr>
          <p:cNvPr id="9" name="圖片 8">
            <a:extLst>
              <a:ext uri="{FF2B5EF4-FFF2-40B4-BE49-F238E27FC236}">
                <a16:creationId xmlns:a16="http://schemas.microsoft.com/office/drawing/2014/main" id="{BD0398F7-94C4-A451-2236-43C964ADB67F}"/>
              </a:ext>
            </a:extLst>
          </p:cNvPr>
          <p:cNvPicPr>
            <a:picLocks noChangeAspect="1"/>
          </p:cNvPicPr>
          <p:nvPr/>
        </p:nvPicPr>
        <p:blipFill>
          <a:blip r:embed="rId5"/>
          <a:stretch>
            <a:fillRect/>
          </a:stretch>
        </p:blipFill>
        <p:spPr>
          <a:xfrm>
            <a:off x="5544702" y="2491854"/>
            <a:ext cx="1358628" cy="1230988"/>
          </a:xfrm>
          <a:prstGeom prst="rect">
            <a:avLst/>
          </a:prstGeom>
        </p:spPr>
      </p:pic>
      <p:pic>
        <p:nvPicPr>
          <p:cNvPr id="12" name="圖片 11">
            <a:extLst>
              <a:ext uri="{FF2B5EF4-FFF2-40B4-BE49-F238E27FC236}">
                <a16:creationId xmlns:a16="http://schemas.microsoft.com/office/drawing/2014/main" id="{8FBCC8D3-480A-13F6-75D4-E410A66C1B09}"/>
              </a:ext>
            </a:extLst>
          </p:cNvPr>
          <p:cNvPicPr>
            <a:picLocks noChangeAspect="1"/>
          </p:cNvPicPr>
          <p:nvPr/>
        </p:nvPicPr>
        <p:blipFill>
          <a:blip r:embed="rId6"/>
          <a:stretch>
            <a:fillRect/>
          </a:stretch>
        </p:blipFill>
        <p:spPr>
          <a:xfrm>
            <a:off x="8712709" y="4303745"/>
            <a:ext cx="1804447" cy="1804447"/>
          </a:xfrm>
          <a:prstGeom prst="rect">
            <a:avLst/>
          </a:prstGeom>
        </p:spPr>
      </p:pic>
      <p:sp>
        <p:nvSpPr>
          <p:cNvPr id="13" name="向右箭號 12">
            <a:extLst>
              <a:ext uri="{FF2B5EF4-FFF2-40B4-BE49-F238E27FC236}">
                <a16:creationId xmlns:a16="http://schemas.microsoft.com/office/drawing/2014/main" id="{8C5A4009-8AC6-58E5-1170-16988FD048A9}"/>
              </a:ext>
            </a:extLst>
          </p:cNvPr>
          <p:cNvSpPr/>
          <p:nvPr/>
        </p:nvSpPr>
        <p:spPr>
          <a:xfrm>
            <a:off x="3673603" y="5140833"/>
            <a:ext cx="4837176" cy="266954"/>
          </a:xfrm>
          <a:prstGeom prst="rightArrow">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4" name="文字方塊 13">
            <a:extLst>
              <a:ext uri="{FF2B5EF4-FFF2-40B4-BE49-F238E27FC236}">
                <a16:creationId xmlns:a16="http://schemas.microsoft.com/office/drawing/2014/main" id="{728079A4-4240-CA32-C3C5-BBD81FDD5111}"/>
              </a:ext>
            </a:extLst>
          </p:cNvPr>
          <p:cNvSpPr txBox="1"/>
          <p:nvPr/>
        </p:nvSpPr>
        <p:spPr>
          <a:xfrm>
            <a:off x="2275331" y="5823138"/>
            <a:ext cx="1343766" cy="369332"/>
          </a:xfrm>
          <a:prstGeom prst="rect">
            <a:avLst/>
          </a:prstGeom>
          <a:noFill/>
        </p:spPr>
        <p:txBody>
          <a:bodyPr wrap="none" rtlCol="0">
            <a:spAutoFit/>
          </a:bodyPr>
          <a:lstStyle/>
          <a:p>
            <a:r>
              <a:rPr kumimoji="1" lang="en-US" altLang="zh-TW" dirty="0"/>
              <a:t>Local Device</a:t>
            </a:r>
            <a:endParaRPr kumimoji="1" lang="zh-TW" altLang="en-US" dirty="0"/>
          </a:p>
        </p:txBody>
      </p:sp>
      <p:sp>
        <p:nvSpPr>
          <p:cNvPr id="15" name="文字方塊 14">
            <a:extLst>
              <a:ext uri="{FF2B5EF4-FFF2-40B4-BE49-F238E27FC236}">
                <a16:creationId xmlns:a16="http://schemas.microsoft.com/office/drawing/2014/main" id="{CB6113BB-9EF3-D88A-F646-5668182A727B}"/>
              </a:ext>
            </a:extLst>
          </p:cNvPr>
          <p:cNvSpPr txBox="1"/>
          <p:nvPr/>
        </p:nvSpPr>
        <p:spPr>
          <a:xfrm>
            <a:off x="9035395" y="5807631"/>
            <a:ext cx="950004" cy="369332"/>
          </a:xfrm>
          <a:prstGeom prst="rect">
            <a:avLst/>
          </a:prstGeom>
          <a:noFill/>
        </p:spPr>
        <p:txBody>
          <a:bodyPr wrap="none" rtlCol="0">
            <a:spAutoFit/>
          </a:bodyPr>
          <a:lstStyle/>
          <a:p>
            <a:r>
              <a:rPr kumimoji="1" lang="en-US" altLang="zh-TW" dirty="0"/>
              <a:t>Website</a:t>
            </a:r>
            <a:endParaRPr kumimoji="1" lang="zh-TW" altLang="en-US" dirty="0"/>
          </a:p>
        </p:txBody>
      </p:sp>
      <p:sp>
        <p:nvSpPr>
          <p:cNvPr id="24" name="文字方塊 23">
            <a:extLst>
              <a:ext uri="{FF2B5EF4-FFF2-40B4-BE49-F238E27FC236}">
                <a16:creationId xmlns:a16="http://schemas.microsoft.com/office/drawing/2014/main" id="{4A86CBCD-21B5-7600-4F40-3CDC9EF4AFCF}"/>
              </a:ext>
            </a:extLst>
          </p:cNvPr>
          <p:cNvSpPr txBox="1"/>
          <p:nvPr/>
        </p:nvSpPr>
        <p:spPr>
          <a:xfrm>
            <a:off x="5637060" y="3673113"/>
            <a:ext cx="1173911" cy="369332"/>
          </a:xfrm>
          <a:prstGeom prst="rect">
            <a:avLst/>
          </a:prstGeom>
          <a:noFill/>
        </p:spPr>
        <p:txBody>
          <a:bodyPr wrap="none" rtlCol="0">
            <a:spAutoFit/>
          </a:bodyPr>
          <a:lstStyle/>
          <a:p>
            <a:r>
              <a:rPr kumimoji="1" lang="en-US" altLang="zh-TW" dirty="0"/>
              <a:t>Aid Center</a:t>
            </a:r>
            <a:endParaRPr kumimoji="1" lang="zh-TW" altLang="en-US" dirty="0"/>
          </a:p>
        </p:txBody>
      </p:sp>
      <p:sp>
        <p:nvSpPr>
          <p:cNvPr id="25" name="向右箭號 24">
            <a:extLst>
              <a:ext uri="{FF2B5EF4-FFF2-40B4-BE49-F238E27FC236}">
                <a16:creationId xmlns:a16="http://schemas.microsoft.com/office/drawing/2014/main" id="{9B41AACE-AD69-4BB0-70DA-51BF59614B10}"/>
              </a:ext>
            </a:extLst>
          </p:cNvPr>
          <p:cNvSpPr/>
          <p:nvPr/>
        </p:nvSpPr>
        <p:spPr>
          <a:xfrm rot="19984919">
            <a:off x="3151159" y="3929977"/>
            <a:ext cx="2599016" cy="266954"/>
          </a:xfrm>
          <a:prstGeom prst="rightArrow">
            <a:avLst>
              <a:gd name="adj1" fmla="val 50000"/>
              <a:gd name="adj2" fmla="val 50000"/>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9" name="向右箭號 28">
            <a:extLst>
              <a:ext uri="{FF2B5EF4-FFF2-40B4-BE49-F238E27FC236}">
                <a16:creationId xmlns:a16="http://schemas.microsoft.com/office/drawing/2014/main" id="{3BE6E1F1-223E-322E-F974-B609954CA55D}"/>
              </a:ext>
            </a:extLst>
          </p:cNvPr>
          <p:cNvSpPr/>
          <p:nvPr/>
        </p:nvSpPr>
        <p:spPr>
          <a:xfrm rot="2025598">
            <a:off x="6816382" y="3706920"/>
            <a:ext cx="1865816" cy="293234"/>
          </a:xfrm>
          <a:prstGeom prst="rightArrow">
            <a:avLst>
              <a:gd name="adj1" fmla="val 50000"/>
              <a:gd name="adj2" fmla="val 50000"/>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cxnSp>
        <p:nvCxnSpPr>
          <p:cNvPr id="34" name="直線接點 33">
            <a:extLst>
              <a:ext uri="{FF2B5EF4-FFF2-40B4-BE49-F238E27FC236}">
                <a16:creationId xmlns:a16="http://schemas.microsoft.com/office/drawing/2014/main" id="{430C7C05-6F13-65C0-853F-C28C05C4F209}"/>
              </a:ext>
            </a:extLst>
          </p:cNvPr>
          <p:cNvCxnSpPr/>
          <p:nvPr/>
        </p:nvCxnSpPr>
        <p:spPr>
          <a:xfrm flipV="1">
            <a:off x="6232634" y="4042445"/>
            <a:ext cx="0" cy="2548868"/>
          </a:xfrm>
          <a:prstGeom prst="line">
            <a:avLst/>
          </a:prstGeom>
          <a:ln w="41275">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36" name="圖形 35" descr="資料庫 以實心填滿">
            <a:extLst>
              <a:ext uri="{FF2B5EF4-FFF2-40B4-BE49-F238E27FC236}">
                <a16:creationId xmlns:a16="http://schemas.microsoft.com/office/drawing/2014/main" id="{FEE10BDA-6955-DC72-D4BD-802057C22F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74701" y="4634693"/>
            <a:ext cx="1063299" cy="1188445"/>
          </a:xfrm>
          <a:prstGeom prst="rect">
            <a:avLst/>
          </a:prstGeom>
        </p:spPr>
      </p:pic>
      <p:cxnSp>
        <p:nvCxnSpPr>
          <p:cNvPr id="40" name="直線接點 39">
            <a:extLst>
              <a:ext uri="{FF2B5EF4-FFF2-40B4-BE49-F238E27FC236}">
                <a16:creationId xmlns:a16="http://schemas.microsoft.com/office/drawing/2014/main" id="{26579761-FE6D-E64E-9D44-0F5BEF0DB348}"/>
              </a:ext>
            </a:extLst>
          </p:cNvPr>
          <p:cNvCxnSpPr>
            <a:cxnSpLocks/>
          </p:cNvCxnSpPr>
          <p:nvPr/>
        </p:nvCxnSpPr>
        <p:spPr>
          <a:xfrm>
            <a:off x="10347732" y="5232551"/>
            <a:ext cx="736305" cy="0"/>
          </a:xfrm>
          <a:prstGeom prst="line">
            <a:avLst/>
          </a:prstGeom>
          <a:ln w="22225"/>
        </p:spPr>
        <p:style>
          <a:lnRef idx="1">
            <a:schemeClr val="accent3"/>
          </a:lnRef>
          <a:fillRef idx="0">
            <a:schemeClr val="accent3"/>
          </a:fillRef>
          <a:effectRef idx="0">
            <a:schemeClr val="accent3"/>
          </a:effectRef>
          <a:fontRef idx="minor">
            <a:schemeClr val="tx1"/>
          </a:fontRef>
        </p:style>
      </p:cxnSp>
      <p:pic>
        <p:nvPicPr>
          <p:cNvPr id="51" name="圖形 50" descr="資料庫 以實心填滿">
            <a:extLst>
              <a:ext uri="{FF2B5EF4-FFF2-40B4-BE49-F238E27FC236}">
                <a16:creationId xmlns:a16="http://schemas.microsoft.com/office/drawing/2014/main" id="{43DC40E0-2CA3-FFB5-091F-1CE98F8C3C8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11545" y="4988518"/>
            <a:ext cx="1063299" cy="1188445"/>
          </a:xfrm>
          <a:prstGeom prst="rect">
            <a:avLst/>
          </a:prstGeom>
        </p:spPr>
      </p:pic>
      <p:cxnSp>
        <p:nvCxnSpPr>
          <p:cNvPr id="61" name="直線接點 60">
            <a:extLst>
              <a:ext uri="{FF2B5EF4-FFF2-40B4-BE49-F238E27FC236}">
                <a16:creationId xmlns:a16="http://schemas.microsoft.com/office/drawing/2014/main" id="{A8EFF689-02F1-FF76-483A-63527486C3F5}"/>
              </a:ext>
            </a:extLst>
          </p:cNvPr>
          <p:cNvCxnSpPr/>
          <p:nvPr/>
        </p:nvCxnSpPr>
        <p:spPr>
          <a:xfrm>
            <a:off x="1674844" y="5625528"/>
            <a:ext cx="621792" cy="0"/>
          </a:xfrm>
          <a:prstGeom prst="line">
            <a:avLst/>
          </a:prstGeom>
          <a:ln w="22225"/>
        </p:spPr>
        <p:style>
          <a:lnRef idx="1">
            <a:schemeClr val="accent3"/>
          </a:lnRef>
          <a:fillRef idx="0">
            <a:schemeClr val="accent3"/>
          </a:fillRef>
          <a:effectRef idx="0">
            <a:schemeClr val="accent3"/>
          </a:effectRef>
          <a:fontRef idx="minor">
            <a:schemeClr val="tx1"/>
          </a:fontRef>
        </p:style>
      </p:cxnSp>
      <p:sp>
        <p:nvSpPr>
          <p:cNvPr id="62" name="文字方塊 61">
            <a:extLst>
              <a:ext uri="{FF2B5EF4-FFF2-40B4-BE49-F238E27FC236}">
                <a16:creationId xmlns:a16="http://schemas.microsoft.com/office/drawing/2014/main" id="{1D1C99C1-062F-5797-F022-9A05F4B7A00E}"/>
              </a:ext>
            </a:extLst>
          </p:cNvPr>
          <p:cNvSpPr txBox="1"/>
          <p:nvPr/>
        </p:nvSpPr>
        <p:spPr>
          <a:xfrm>
            <a:off x="5041359" y="6188768"/>
            <a:ext cx="1006686" cy="369332"/>
          </a:xfrm>
          <a:prstGeom prst="rect">
            <a:avLst/>
          </a:prstGeom>
          <a:noFill/>
        </p:spPr>
        <p:txBody>
          <a:bodyPr wrap="none" rtlCol="0">
            <a:spAutoFit/>
          </a:bodyPr>
          <a:lstStyle/>
          <a:p>
            <a:r>
              <a:rPr kumimoji="1" lang="en-US" altLang="zh-TW" dirty="0"/>
              <a:t>frontend</a:t>
            </a:r>
            <a:endParaRPr kumimoji="1" lang="zh-TW" altLang="en-US" dirty="0"/>
          </a:p>
        </p:txBody>
      </p:sp>
      <p:sp>
        <p:nvSpPr>
          <p:cNvPr id="68" name="文字方塊 67">
            <a:extLst>
              <a:ext uri="{FF2B5EF4-FFF2-40B4-BE49-F238E27FC236}">
                <a16:creationId xmlns:a16="http://schemas.microsoft.com/office/drawing/2014/main" id="{C963E039-434A-70CD-60A7-52ED03857F39}"/>
              </a:ext>
            </a:extLst>
          </p:cNvPr>
          <p:cNvSpPr txBox="1"/>
          <p:nvPr/>
        </p:nvSpPr>
        <p:spPr>
          <a:xfrm>
            <a:off x="6417224" y="6177687"/>
            <a:ext cx="973921" cy="369332"/>
          </a:xfrm>
          <a:prstGeom prst="rect">
            <a:avLst/>
          </a:prstGeom>
          <a:noFill/>
        </p:spPr>
        <p:txBody>
          <a:bodyPr wrap="none" rtlCol="0">
            <a:spAutoFit/>
          </a:bodyPr>
          <a:lstStyle/>
          <a:p>
            <a:r>
              <a:rPr kumimoji="1" lang="en-US" altLang="zh-TW" dirty="0"/>
              <a:t>Backend</a:t>
            </a:r>
            <a:endParaRPr kumimoji="1" lang="zh-TW" altLang="en-US" dirty="0"/>
          </a:p>
        </p:txBody>
      </p:sp>
    </p:spTree>
    <p:extLst>
      <p:ext uri="{BB962C8B-B14F-4D97-AF65-F5344CB8AC3E}">
        <p14:creationId xmlns:p14="http://schemas.microsoft.com/office/powerpoint/2010/main" val="380855079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668</TotalTime>
  <Words>3525</Words>
  <Application>Microsoft Macintosh PowerPoint</Application>
  <PresentationFormat>寬螢幕</PresentationFormat>
  <Paragraphs>237</Paragraphs>
  <Slides>21</Slides>
  <Notes>18</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21</vt:i4>
      </vt:variant>
    </vt:vector>
  </HeadingPairs>
  <TitlesOfParts>
    <vt:vector size="31" baseType="lpstr">
      <vt:lpstr>HEITI SC MEDIUM</vt:lpstr>
      <vt:lpstr>HEITI SC MEDIUM</vt:lpstr>
      <vt:lpstr>Lota Grotesque</vt:lpstr>
      <vt:lpstr>Source Sans 3</vt:lpstr>
      <vt:lpstr>Arial</vt:lpstr>
      <vt:lpstr>Calibri</vt:lpstr>
      <vt:lpstr>Calibri Light</vt:lpstr>
      <vt:lpstr>Libre Baskerville</vt:lpstr>
      <vt:lpstr>Lora</vt:lpstr>
      <vt:lpstr>Office 佈景主題</vt:lpstr>
      <vt:lpstr>PowerPoint 簡報</vt:lpstr>
      <vt:lpstr>Motivation</vt:lpstr>
      <vt:lpstr>Digital Identity</vt:lpstr>
      <vt:lpstr>Google Login</vt:lpstr>
      <vt:lpstr>Trust Relationship Analysis</vt:lpstr>
      <vt:lpstr>Why Autonomous Identity</vt:lpstr>
      <vt:lpstr>Contribution</vt:lpstr>
      <vt:lpstr>First Autonomous Identity</vt:lpstr>
      <vt:lpstr>It's unnecessary or meaningless</vt:lpstr>
      <vt:lpstr>The website does not Trust the user</vt:lpstr>
      <vt:lpstr>My Contribution </vt:lpstr>
      <vt:lpstr>Receipt: Autonomous Certificate</vt:lpstr>
      <vt:lpstr>Background</vt:lpstr>
      <vt:lpstr>design philosophy</vt:lpstr>
      <vt:lpstr>philosophy</vt:lpstr>
      <vt:lpstr>Design</vt:lpstr>
      <vt:lpstr>Problems</vt:lpstr>
      <vt:lpstr>Freedom and Morality</vt:lpstr>
      <vt:lpstr>Freedom of Action</vt:lpstr>
      <vt:lpstr>Implement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Microsoft Office User</dc:creator>
  <cp:lastModifiedBy>Microsoft Office User</cp:lastModifiedBy>
  <cp:revision>50</cp:revision>
  <cp:lastPrinted>2024-07-24T15:28:57Z</cp:lastPrinted>
  <dcterms:created xsi:type="dcterms:W3CDTF">2024-07-24T06:41:41Z</dcterms:created>
  <dcterms:modified xsi:type="dcterms:W3CDTF">2024-07-24T17:50:18Z</dcterms:modified>
</cp:coreProperties>
</file>