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9005ce9c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9005ce9c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908dc655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908dc655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9005ce9c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9005ce9c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9005ce9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9005ce9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908dc655a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908dc655a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908dc655a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908dc655a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908dc655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908dc655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9005ce9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9005ce9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908dc655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908dc655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908dc655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908dc655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908dc655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908dc655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908dc655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908dc655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908dc655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908dc655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9005ce9c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9005ce9c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9005ce9c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9005ce9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/>
              <a:t>軟體工程設計 final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許庭瑋、陳君翰、洪世彬、劉玠均、楊昕叡、林俊佑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2023/1</a:t>
            </a:r>
            <a:r>
              <a:rPr lang="zh-TW" sz="1800">
                <a:highlight>
                  <a:srgbClr val="FFFFFF"/>
                </a:highlight>
              </a:rPr>
              <a:t>2/21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Act 1-3. Compose Abstract Behaviors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0970"/>
            <a:ext cx="9144003" cy="2995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of Current Design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setStrategy()</a:t>
            </a:r>
            <a:r>
              <a:rPr lang="zh-TW" sz="1600">
                <a:solidFill>
                  <a:schemeClr val="dk1"/>
                </a:solidFill>
              </a:rPr>
              <a:t>: When more different kinds of strategies are assigned to this system, we will have to open the system code and extend the if-else statements (Green Rectangle)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088" y="2062778"/>
            <a:ext cx="6683827" cy="27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Act 2-1. </a:t>
            </a:r>
            <a:r>
              <a:rPr lang="zh-TW"/>
              <a:t>Encapsulate What Varies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>
                <a:solidFill>
                  <a:schemeClr val="dk1"/>
                </a:solidFill>
              </a:rPr>
              <a:t>Create RankingStrategy in a static factory.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88" y="1898925"/>
            <a:ext cx="8072428" cy="1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Refactored design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44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Act 3-1. Encapsulate What Varies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4216"/>
            <a:ext cx="9143999" cy="247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Act 3-2. Abstract Common Behaviors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000" y="1152475"/>
            <a:ext cx="5476273" cy="39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Refactored design - chain of responsibility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3"/>
            <a:ext cx="9143998" cy="410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Initial Design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We are developing a </a:t>
            </a:r>
            <a:r>
              <a:rPr b="1" lang="zh-TW">
                <a:solidFill>
                  <a:schemeClr val="dk1"/>
                </a:solidFill>
              </a:rPr>
              <a:t>peer review system</a:t>
            </a:r>
            <a:r>
              <a:rPr lang="zh-TW">
                <a:solidFill>
                  <a:schemeClr val="dk1"/>
                </a:solidFill>
              </a:rPr>
              <a:t>. </a:t>
            </a:r>
            <a:r>
              <a:rPr b="1" lang="zh-TW">
                <a:solidFill>
                  <a:schemeClr val="dk1"/>
                </a:solidFill>
              </a:rPr>
              <a:t>Students</a:t>
            </a:r>
            <a:r>
              <a:rPr lang="zh-TW">
                <a:solidFill>
                  <a:schemeClr val="dk1"/>
                </a:solidFill>
              </a:rPr>
              <a:t> can </a:t>
            </a:r>
            <a:r>
              <a:rPr b="1" lang="zh-TW">
                <a:solidFill>
                  <a:schemeClr val="dk1"/>
                </a:solidFill>
              </a:rPr>
              <a:t>review</a:t>
            </a:r>
            <a:r>
              <a:rPr lang="zh-TW">
                <a:solidFill>
                  <a:schemeClr val="dk1"/>
                </a:solidFill>
              </a:rPr>
              <a:t> and </a:t>
            </a:r>
            <a:r>
              <a:rPr b="1" lang="zh-TW">
                <a:solidFill>
                  <a:schemeClr val="dk1"/>
                </a:solidFill>
              </a:rPr>
              <a:t>rank</a:t>
            </a:r>
            <a:r>
              <a:rPr lang="zh-TW">
                <a:solidFill>
                  <a:schemeClr val="dk1"/>
                </a:solidFill>
              </a:rPr>
              <a:t> other students’ homework.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204" cy="168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Initial Design (Cont.)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In general, each </a:t>
            </a:r>
            <a:r>
              <a:rPr b="1" lang="zh-TW">
                <a:solidFill>
                  <a:schemeClr val="dk1"/>
                </a:solidFill>
              </a:rPr>
              <a:t>assignment</a:t>
            </a:r>
            <a:r>
              <a:rPr lang="zh-TW">
                <a:solidFill>
                  <a:schemeClr val="dk1"/>
                </a:solidFill>
              </a:rPr>
              <a:t> is reviewed by </a:t>
            </a:r>
            <a:r>
              <a:rPr b="1" lang="zh-TW">
                <a:solidFill>
                  <a:srgbClr val="990000"/>
                </a:solidFill>
              </a:rPr>
              <a:t>3-5</a:t>
            </a:r>
            <a:r>
              <a:rPr lang="zh-TW">
                <a:solidFill>
                  <a:srgbClr val="990000"/>
                </a:solidFill>
              </a:rPr>
              <a:t> students</a:t>
            </a:r>
            <a:r>
              <a:rPr lang="zh-TW">
                <a:solidFill>
                  <a:schemeClr val="dk1"/>
                </a:solidFill>
              </a:rPr>
              <a:t> but can be </a:t>
            </a:r>
            <a:r>
              <a:rPr lang="zh-TW" u="sng">
                <a:solidFill>
                  <a:schemeClr val="dk1"/>
                </a:solidFill>
              </a:rPr>
              <a:t>set by the </a:t>
            </a:r>
            <a:r>
              <a:rPr b="1" lang="zh-TW" u="sng">
                <a:solidFill>
                  <a:schemeClr val="dk1"/>
                </a:solidFill>
              </a:rPr>
              <a:t>instructor</a:t>
            </a:r>
            <a:r>
              <a:rPr lang="zh-TW"/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3626"/>
            <a:ext cx="9144003" cy="290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Initial Design (Cont.)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To be more objectively, instructors are required to </a:t>
            </a:r>
            <a:r>
              <a:rPr b="1" lang="zh-TW" sz="1300">
                <a:solidFill>
                  <a:schemeClr val="dk1"/>
                </a:solidFill>
              </a:rPr>
              <a:t>design a ranking criterion called </a:t>
            </a:r>
            <a:r>
              <a:rPr b="1" lang="zh-TW" sz="1300">
                <a:solidFill>
                  <a:srgbClr val="0000CC"/>
                </a:solidFill>
              </a:rPr>
              <a:t>rubric </a:t>
            </a:r>
            <a:r>
              <a:rPr b="1" lang="zh-TW" sz="1300" u="sng">
                <a:solidFill>
                  <a:srgbClr val="0000CC"/>
                </a:solidFill>
              </a:rPr>
              <a:t>for each assignment</a:t>
            </a:r>
            <a:r>
              <a:rPr lang="zh-TW" sz="1300">
                <a:solidFill>
                  <a:schemeClr val="dk1"/>
                </a:solidFill>
              </a:rPr>
              <a:t>. A rubric includes one or more dimension</a:t>
            </a:r>
            <a:r>
              <a:rPr b="1" lang="zh-TW" sz="1300">
                <a:solidFill>
                  <a:schemeClr val="dk1"/>
                </a:solidFill>
              </a:rPr>
              <a:t>s</a:t>
            </a:r>
            <a:r>
              <a:rPr lang="zh-TW" sz="1300">
                <a:solidFill>
                  <a:schemeClr val="dk1"/>
                </a:solidFill>
              </a:rPr>
              <a:t> on which performance is rated, definitions that illustrate the attribute being measured, and a rating scale for each dimension.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Dimensions are generally referred to as </a:t>
            </a:r>
            <a:r>
              <a:rPr b="1" lang="zh-TW" sz="1300" u="sng">
                <a:solidFill>
                  <a:srgbClr val="990000"/>
                </a:solidFill>
              </a:rPr>
              <a:t>criteria</a:t>
            </a:r>
            <a:r>
              <a:rPr lang="zh-TW" sz="1300">
                <a:solidFill>
                  <a:schemeClr val="dk1"/>
                </a:solidFill>
              </a:rPr>
              <a:t>, the rating scale as </a:t>
            </a:r>
            <a:r>
              <a:rPr b="1" lang="zh-TW" sz="1300" u="sng">
                <a:solidFill>
                  <a:srgbClr val="990000"/>
                </a:solidFill>
              </a:rPr>
              <a:t>levels</a:t>
            </a:r>
            <a:r>
              <a:rPr lang="zh-TW" sz="1300">
                <a:solidFill>
                  <a:schemeClr val="dk1"/>
                </a:solidFill>
              </a:rPr>
              <a:t>, and definitions as </a:t>
            </a:r>
            <a:r>
              <a:rPr b="1" lang="zh-TW" sz="1300" u="sng">
                <a:solidFill>
                  <a:srgbClr val="990000"/>
                </a:solidFill>
              </a:rPr>
              <a:t>descriptors</a:t>
            </a:r>
            <a:r>
              <a:rPr lang="zh-TW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00" y="2144049"/>
            <a:ext cx="7930399" cy="28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Initial Design (Cont.)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After the peer review, the instructor can see </a:t>
            </a:r>
            <a:r>
              <a:rPr lang="zh-TW" sz="1300" u="sng">
                <a:solidFill>
                  <a:schemeClr val="dk1"/>
                </a:solidFill>
              </a:rPr>
              <a:t>the score of each student</a:t>
            </a:r>
            <a:r>
              <a:rPr lang="zh-TW" sz="1300">
                <a:solidFill>
                  <a:schemeClr val="dk1"/>
                </a:solidFill>
              </a:rPr>
              <a:t>, and </a:t>
            </a:r>
            <a:r>
              <a:rPr lang="zh-TW" sz="1300" u="sng">
                <a:solidFill>
                  <a:schemeClr val="dk1"/>
                </a:solidFill>
              </a:rPr>
              <a:t>the average in each criterion</a:t>
            </a:r>
            <a:r>
              <a:rPr lang="zh-TW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The score information can help the instructor understand the strength and weakness of each student.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2632"/>
            <a:ext cx="9144003" cy="309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Initial Design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1532"/>
            <a:ext cx="9144003" cy="309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Problems in Initial Design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600">
                <a:solidFill>
                  <a:schemeClr val="dk1"/>
                </a:solidFill>
              </a:rPr>
              <a:t>Function </a:t>
            </a:r>
            <a:r>
              <a:rPr lang="zh-TW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calculateScore()</a:t>
            </a:r>
            <a:r>
              <a:rPr lang="zh-TW" sz="1600">
                <a:solidFill>
                  <a:schemeClr val="dk1"/>
                </a:solidFill>
              </a:rPr>
              <a:t> v</a:t>
            </a:r>
            <a:r>
              <a:rPr lang="zh-TW" sz="1600">
                <a:solidFill>
                  <a:schemeClr val="dk1"/>
                </a:solidFill>
              </a:rPr>
              <a:t>iolates Open-Close Principle. If the grading rule (e.g., average) changes in the future, we need to modify the code.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600" y="1830575"/>
            <a:ext cx="6523351" cy="3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Act 1-1. Encapsulate What Varies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201" y="1194200"/>
            <a:ext cx="5817599" cy="353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Act 1-2. Abstract Common Behaviors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Abstract RankingStrategy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637" y="1775124"/>
            <a:ext cx="4018724" cy="279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