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embeddedFontLst>
    <p:embeddedFont>
      <p:font typeface="Roboto Mon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5A366C-5596-4491-B13A-F8CB48A4EAAD}">
  <a:tblStyle styleId="{955A366C-5596-4491-B13A-F8CB48A4E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8DD02DA-1562-406F-8A76-71D507A3288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ono-boldItalic.fntdata"/><Relationship Id="rId61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da05bc88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da05bc88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db25f63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db25f63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db25f63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db25f63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db25f63f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db25f63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da05bc88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da05bc88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da05bc88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da05bc88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da05bc88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da05bc88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da05bc88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da05bc88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da05bc88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da05bc88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da05bc88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da05bc88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852f91f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852f91f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da05bc88a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da05bc88a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da05bc88a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da05bc88a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da05bc8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da05bc8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852f91f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8852f91f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da05bc88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da05bc88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fae1845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4fae1845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da05bc88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da05bc88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da05bc8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da05bc8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da05bc8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da05bc8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1a0e9f2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1a0e9f2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da05bc88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da05bc88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2137c670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2137c670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2137c670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62137c670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2137c670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2137c670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2137c670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2137c670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852f91f4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852f91f4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e136c670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e136c67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e136c67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9e136c6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e136c670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e136c670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e136c670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e136c67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8852f91f4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8852f91f4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df6694b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df6694b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cd083ea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9cd083ea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9cd083ea7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9cd083ea7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9cd083ea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9cd083ea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cd083ea7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cd083ea7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9cd083ea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9cd083ea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9cd083ea7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9cd083ea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9cd083ea7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9cd083ea7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852f91f4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852f91f4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e3dbe90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8e3dbe90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8e3dbe90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8e3dbe90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df6694b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df6694b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1a0e9f2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1a0e9f2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62137c670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62137c670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2137c670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62137c670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df6694b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df6694b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f6694b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f6694b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df6694b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df6694b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df6694b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df6694b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pp.diagrams.net/#G1XEBwjFqkQSQdtJ4LL3hmNSLyQOwcpN4Z" TargetMode="External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file/d/1vuWWbaSZBOVn_pALePwn_mu0Q0ZsE3Ye/view?usp=sharing" TargetMode="External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rive.google.com/file/d/1paRHOi4KTRJ1UouWLWdFDZ6P-gpcnxzw/view?usp=sharing" TargetMode="External"/><Relationship Id="rId4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Relationship Id="rId4" Type="http://schemas.openxmlformats.org/officeDocument/2006/relationships/image" Target="../media/image4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leon1234858.notion.site/backup-8471887c73944e76a739261e0abf6ee6" TargetMode="External"/><Relationship Id="rId4" Type="http://schemas.openxmlformats.org/officeDocument/2006/relationships/image" Target="../media/image32.png"/><Relationship Id="rId5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軟體工程設計 W10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許庭瑋、陳君翰、洪世彬、劉玠均、楊昕叡、林俊佑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2023/11</a:t>
            </a:r>
            <a:r>
              <a:rPr lang="zh-TW" sz="1800">
                <a:highlight>
                  <a:srgbClr val="FFFFFF"/>
                </a:highlight>
              </a:rPr>
              <a:t>/23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HW2 - RTF Converter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init design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468275" y="1693375"/>
            <a:ext cx="4532400" cy="29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AutoNum type="arabicPeriod"/>
            </a:pPr>
            <a:r>
              <a:rPr lang="zh-TW" sz="1750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zh-TW" sz="1750">
                <a:solidFill>
                  <a:srgbClr val="FF0000"/>
                </a:solidFill>
                <a:highlight>
                  <a:srgbClr val="FFFFFF"/>
                </a:highlight>
              </a:rPr>
              <a:t>reader</a:t>
            </a:r>
            <a:r>
              <a:rPr lang="zh-TW" sz="1750">
                <a:solidFill>
                  <a:schemeClr val="dk1"/>
                </a:solidFill>
                <a:highlight>
                  <a:srgbClr val="FFFFFF"/>
                </a:highlight>
              </a:rPr>
              <a:t> for the Rich Text Format (RTF) document </a:t>
            </a:r>
            <a:r>
              <a:rPr lang="zh-TW" sz="1750">
                <a:solidFill>
                  <a:srgbClr val="FF0000"/>
                </a:solidFill>
                <a:highlight>
                  <a:srgbClr val="FFFFFF"/>
                </a:highlight>
              </a:rPr>
              <a:t>exchange</a:t>
            </a:r>
            <a:r>
              <a:rPr lang="zh-TW" sz="1750">
                <a:solidFill>
                  <a:schemeClr val="dk1"/>
                </a:solidFill>
                <a:highlight>
                  <a:srgbClr val="FFFFFF"/>
                </a:highlight>
              </a:rPr>
              <a:t> format should be able to convert </a:t>
            </a:r>
            <a:r>
              <a:rPr lang="zh-TW" sz="1750">
                <a:solidFill>
                  <a:srgbClr val="FF0000"/>
                </a:solidFill>
                <a:highlight>
                  <a:srgbClr val="FFFFFF"/>
                </a:highlight>
              </a:rPr>
              <a:t>RTF</a:t>
            </a:r>
            <a:r>
              <a:rPr lang="zh-TW" sz="1750">
                <a:solidFill>
                  <a:schemeClr val="dk1"/>
                </a:solidFill>
                <a:highlight>
                  <a:srgbClr val="FFFFFF"/>
                </a:highlight>
              </a:rPr>
              <a:t> to many </a:t>
            </a:r>
            <a:r>
              <a:rPr lang="zh-TW" sz="1750">
                <a:solidFill>
                  <a:srgbClr val="FF0000"/>
                </a:solidFill>
                <a:highlight>
                  <a:srgbClr val="FFFFFF"/>
                </a:highlight>
              </a:rPr>
              <a:t>different text formats</a:t>
            </a:r>
            <a:r>
              <a:rPr lang="zh-TW" sz="17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AutoNum type="arabicPeriod"/>
            </a:pPr>
            <a:r>
              <a:rPr lang="zh-TW" sz="1750">
                <a:solidFill>
                  <a:schemeClr val="dk1"/>
                </a:solidFill>
                <a:highlight>
                  <a:srgbClr val="FFFFFF"/>
                </a:highlight>
              </a:rPr>
              <a:t>The reader converts RTF documents into TeX text or into a text widget by </a:t>
            </a:r>
            <a:r>
              <a:rPr lang="zh-TW" sz="1750">
                <a:solidFill>
                  <a:srgbClr val="FF0000"/>
                </a:solidFill>
                <a:highlight>
                  <a:srgbClr val="FFFFFF"/>
                </a:highlight>
              </a:rPr>
              <a:t>recognizing different RTF tokens</a:t>
            </a:r>
            <a:r>
              <a:rPr lang="zh-TW" sz="1750">
                <a:solidFill>
                  <a:schemeClr val="dk1"/>
                </a:solidFill>
                <a:highlight>
                  <a:srgbClr val="FFFFFF"/>
                </a:highlight>
              </a:rPr>
              <a:t> (Character,Font Change and Paragraph).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75" y="1693375"/>
            <a:ext cx="4020476" cy="2812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HW2 - RTF Converter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封裝變化</a:t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409" y="1017725"/>
            <a:ext cx="5533715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762825" y="1744900"/>
            <a:ext cx="1481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classDiagram</a:t>
            </a:r>
            <a:endParaRPr b="1" sz="4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RTF_token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zh-TW" sz="400">
                <a:solidFill>
                  <a:srgbClr val="4B4B9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abstraction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C_token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F_token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P_token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RTF_token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&lt;|--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C_token</a:t>
            </a:r>
            <a:endParaRPr sz="400">
              <a:solidFill>
                <a:srgbClr val="A2288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RTF_token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&lt;|--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F_token</a:t>
            </a:r>
            <a:endParaRPr sz="400">
              <a:solidFill>
                <a:srgbClr val="A2288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RTF_token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&lt;|--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P_token</a:t>
            </a:r>
            <a:endParaRPr sz="400">
              <a:solidFill>
                <a:srgbClr val="A2288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zh-TW" sz="400">
                <a:solidFill>
                  <a:srgbClr val="4B4B9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abstraction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Tex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Widget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&lt;|--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Tex</a:t>
            </a:r>
            <a:endParaRPr sz="400">
              <a:solidFill>
                <a:srgbClr val="A2288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&lt;|--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Widget</a:t>
            </a:r>
            <a:endParaRPr sz="400">
              <a:solidFill>
                <a:srgbClr val="A2288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Reader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RTF_token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dependence</a:t>
            </a:r>
            <a:endParaRPr sz="400">
              <a:solidFill>
                <a:srgbClr val="A2288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Reader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Text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create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Reader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exchange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RTF_token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3006800" y="2290075"/>
            <a:ext cx="3587700" cy="2719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6722800" y="2290075"/>
            <a:ext cx="1980300" cy="2719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HW2 - RTF Converter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抽象物件與指派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1731025"/>
            <a:ext cx="30000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classDiagram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RTF_tokenTexConverter{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Reader &lt;|..  RTF_tokenTexConverter 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RTF_tokenWidgetConverter{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Reader &lt;|..  RTF_tokenWidgetConverter 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C_token{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F_token{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P_token{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RTF_token{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&lt;&lt;abstraction&gt;&gt;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 &lt;|-- C_token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 &lt;|-- F_token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 &lt;|-- P_token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Text 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&lt;&lt;abstraction&gt;&gt;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Tex{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Widget{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Text &lt;|-- Tex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Text &lt;|-- Widget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RTF_tokenWidgetConverter --&gt; RTF_token: dependence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RTF_tokenWidgetConverter --&gt; Text: create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RTF_tokenTexConverter --&gt; RTF_token: dependence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RTF_tokenTexConverter --&gt; Text: create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Reader{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&lt;&lt;interface&gt;&gt;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exchange(RTF_token[]) Text[]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850" y="663050"/>
            <a:ext cx="5246450" cy="439525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4721300" y="663050"/>
            <a:ext cx="4110900" cy="209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HW2 - RTF Converter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重構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11700" y="1731025"/>
            <a:ext cx="30000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classDiagram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RTF_tokenTexConverter{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Reader &lt;|..  RTF_tokenTexConverter 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RTF_tokenWidgetConverter{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Reader &lt;|..  RTF_tokenWidgetConverter 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C_token{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F_token{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P_token{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RTF_token{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&lt;&lt;abstraction&gt;&gt;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 &lt;|-- C_token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 &lt;|-- F_token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 &lt;|-- P_token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Text 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&lt;&lt;abstraction&gt;&gt;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Tex{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Widget{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Text &lt;|-- Tex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Text &lt;|-- Widget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RTF_tokenWidgetConverter --&gt; RTF_token: dependence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RTF_tokenWidgetConverter --&gt; Text: create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RTF_tokenTexConverter --&gt; RTF_token: dependence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RTF_tokenTexConverter --&gt; Text: create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class Reader{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&lt;&lt;interface&gt;&gt;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exchange(RTF_token[]) Text[]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3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700" y="876750"/>
            <a:ext cx="5485874" cy="409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899550" y="1158825"/>
            <a:ext cx="479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把轉換邏輯移入 converter, 簡化 token 抽象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HW3 - Chocolate Boiler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A </a:t>
            </a:r>
            <a:r>
              <a:rPr b="1" lang="zh-TW"/>
              <a:t>chocolate boiler</a:t>
            </a:r>
            <a:r>
              <a:rPr lang="zh-TW"/>
              <a:t> is used to </a:t>
            </a:r>
            <a:r>
              <a:rPr b="1" lang="zh-TW"/>
              <a:t>boil</a:t>
            </a:r>
            <a:r>
              <a:rPr lang="zh-TW"/>
              <a:t> chocolate.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1992950"/>
            <a:ext cx="52578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HW3 - Chocolate Boiler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Before boiling chocolate with the boiler, you have to </a:t>
            </a:r>
            <a:r>
              <a:rPr b="1" lang="zh-TW"/>
              <a:t>make sure that the boiler is now empty</a:t>
            </a:r>
            <a:r>
              <a:rPr lang="zh-TW"/>
              <a:t> and then </a:t>
            </a:r>
            <a:r>
              <a:rPr b="1" lang="zh-TW"/>
              <a:t>fill</a:t>
            </a:r>
            <a:r>
              <a:rPr lang="zh-TW"/>
              <a:t> chocolate in. Besides, you </a:t>
            </a:r>
            <a:r>
              <a:rPr b="1" lang="zh-TW"/>
              <a:t>can’t boil chocolate again while the chocolate has already been boiled</a:t>
            </a:r>
            <a:r>
              <a:rPr lang="zh-TW"/>
              <a:t>.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313" y="2289825"/>
            <a:ext cx="5009375" cy="269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HW3 - Chocolate Boiler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/>
              <a:t>After boiling</a:t>
            </a:r>
            <a:r>
              <a:rPr lang="zh-TW"/>
              <a:t>, </a:t>
            </a:r>
            <a:r>
              <a:rPr b="1" lang="zh-TW"/>
              <a:t>drain</a:t>
            </a:r>
            <a:r>
              <a:rPr lang="zh-TW"/>
              <a:t> out the boiled chocolate and </a:t>
            </a:r>
            <a:r>
              <a:rPr b="1" lang="zh-TW"/>
              <a:t>make the boiler empty again</a:t>
            </a:r>
            <a:r>
              <a:rPr lang="zh-TW"/>
              <a:t>.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859" y="1541350"/>
            <a:ext cx="4176275" cy="35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HW3 - Chocolate Boiler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In order to prevent some unexpected situation, it is </a:t>
            </a:r>
            <a:r>
              <a:rPr b="1" lang="zh-TW"/>
              <a:t>not allowed to have multiple instances of the chocolate boiler</a:t>
            </a:r>
            <a:r>
              <a:rPr lang="zh-TW"/>
              <a:t> in the system.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350" y="1860275"/>
            <a:ext cx="4101302" cy="31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HW3 - Chocolate Boiler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34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Encapsulation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Encapsulate the boolean flags to different state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350" y="78550"/>
            <a:ext cx="4804599" cy="49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HW3 - Chocolate Boiler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34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Create a BoilerState Interface</a:t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366" y="1164425"/>
            <a:ext cx="5320583" cy="28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HW3 - Chocolate Boiler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34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Delegation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Delegate actions of ChocolateBoiler to BoilerState</a:t>
            </a:r>
            <a:endParaRPr/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100" y="1170125"/>
            <a:ext cx="5032501" cy="308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HW3 - Chocolate Boiler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34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Add SetBoilerState for state change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675" y="968551"/>
            <a:ext cx="5257475" cy="372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Tracing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19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Weekly Code Tracing Progress</a:t>
            </a:r>
            <a:endParaRPr/>
          </a:p>
        </p:txBody>
      </p:sp>
      <p:graphicFrame>
        <p:nvGraphicFramePr>
          <p:cNvPr id="231" name="Google Shape;231;p35"/>
          <p:cNvGraphicFramePr/>
          <p:nvPr/>
        </p:nvGraphicFramePr>
        <p:xfrm>
          <a:off x="268900" y="90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{955A366C-5596-4491-B13A-F8CB48A4EAAD}</a:tableStyleId>
              </a:tblPr>
              <a:tblGrid>
                <a:gridCol w="1078975"/>
                <a:gridCol w="6560050"/>
                <a:gridCol w="967175"/>
              </a:tblGrid>
              <a:tr h="34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Part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LOC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30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1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許庭瑋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DataBufferUtils.java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楊昕叡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AnnotatedElementUtils.java, AnnotationAttributes.java, AnnotationAwareOrderComparator.java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477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劉玠均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type/filter/*.java, type/*Metadata.java (except Annotat*Metadata.java)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洪世彬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ReactiveAdapterRegistry.java, SerializableTypeWrapper.java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495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1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spring-core-aot, spring-core-cglib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陳君翰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673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</a:rPr>
                        <a:t>林俊佑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cglib.core.CodeEmitter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UML for this week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 sz="2100">
                <a:solidFill>
                  <a:schemeClr val="dk1"/>
                </a:solidFill>
              </a:rPr>
              <a:t>only one file: </a:t>
            </a:r>
            <a:r>
              <a:rPr lang="zh-TW" sz="2100">
                <a:solidFill>
                  <a:schemeClr val="dk1"/>
                </a:solidFill>
              </a:rPr>
              <a:t>DataBufferUtils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 sz="2100">
                <a:solidFill>
                  <a:schemeClr val="dk1"/>
                </a:solidFill>
              </a:rPr>
              <a:t>others are inner classes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full version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195" y="322975"/>
            <a:ext cx="76777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DataBufferUtils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Utility class for working with DataBuffer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readByteChannel:read a ReadableByteChannel into a Flux DataBuffers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readAsynchronousFileChannel: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read from path: open path, and use readAsynchronousFileChannel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read from Resource: if Resource is a file, use readAsynchronousFileChannel, or use readByteChannel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write: Write the given stream of DataBuffers to the given WritableByteChannel/OutputStream/AsynchronousFileChannel/Path…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takeUntilByteCount: read buffer from Publisher until readableByteCount() reachs given maxByteCount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skipUntilByteCount: slip buffer from Publisher until readableByteCount() reachs given maxByteCount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DataBufferUtils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retain: retain given PooledDataBuffer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touch: touch given TouchableDataBuffer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release: the most important function in DataBufferUtils. Because in core.io, only DataBufferUtils::release is called in other class. release buffers, if buffers are PooledDataBuffer, use release(). if buffers are CloseableDataBuffer, use close()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join: return a DataBuffer composed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 of joining together the given dataBuffers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775" y="-44550"/>
            <a:ext cx="5820374" cy="11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120" y="3190938"/>
            <a:ext cx="3506725" cy="10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DataBufferUtils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very interesting thing: an inner interface in a class!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2026228"/>
            <a:ext cx="5504825" cy="267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DataBufferUtils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there are many inner class in DataBufferUtils, some of them are implement or extend from Matcher to support different types of delimiter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CompositeMatcher: implements Matcher, supports searching for multiple delimiters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SingleByteMatcher: Matcher for a single byte delimiter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AbstractNestedMatcher: implements NestedMatcher (NestedMatcher extends Matcher)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many interface injection, like this one, DataBuffer is an interface, and there are many different types of DataBuffer which I have read in the last few weeks.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700" y="3375450"/>
            <a:ext cx="4178550" cy="177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24984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class diagram: 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00" u="sng">
                <a:solidFill>
                  <a:schemeClr val="hlink"/>
                </a:solidFill>
                <a:hlinkClick r:id="rId3"/>
              </a:rPr>
              <a:t>full version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500" y="1170125"/>
            <a:ext cx="6029099" cy="3092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Yes we can, but sometimes it’s not good or useful doing that way.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the FileViewer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Duplicating thick border will make it have multiple border lines, which could be a feature.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However, duplicating scroll bar will make the display look weird.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Coffee Shop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Duplicating any condiment are fine and possible. For example, double mocha.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Java I/O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duplicating FilterInputStream is not very helpful</a:t>
            </a:r>
            <a:r>
              <a:rPr lang="zh-TW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120"/>
              <a:t>HW0 - Can we add duplicate responsibilities in Decorator Pattern?</a:t>
            </a:r>
            <a:endParaRPr sz="21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public abstract class AnnotatedElementUtils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This class provide methods for finding annotations, meta-annotations, and repeatable annotations AnnotatedElements: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getMergedAnnotationAttributes(), getMergedAnnotation(), getAllMergedAnnotations(), getMergedRepeatableAnnotations(), findMergedAnnotationAttributes(), findMergedAnnotation(), findAllMergedAnnotations(), and findMergedRepeatableAnnotations()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8" name="Google Shape;288;p42"/>
          <p:cNvPicPr preferRelativeResize="0"/>
          <p:nvPr/>
        </p:nvPicPr>
        <p:blipFill rotWithShape="1">
          <a:blip r:embed="rId3">
            <a:alphaModFix/>
          </a:blip>
          <a:srcRect b="58879" l="40422" r="0" t="0"/>
          <a:stretch/>
        </p:blipFill>
        <p:spPr>
          <a:xfrm>
            <a:off x="5551950" y="0"/>
            <a:ext cx="3592050" cy="127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public abstract class AnnotatedElementUtils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Dependency injection is used in its inner class, which contains the annotations of interest. </a:t>
            </a:r>
            <a:endParaRPr/>
          </a:p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75" y="2571752"/>
            <a:ext cx="8032851" cy="190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public class AnnotationAttributes extends LinkedHashMap&lt;String, Object&gt;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This class acts as a map, but in fact it consists of many methods returning common Object types and they call the same method: getRequiredAttribute().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It avoid creating a map for every Object type.</a:t>
            </a:r>
            <a:endParaRPr/>
          </a:p>
        </p:txBody>
      </p:sp>
      <p:sp>
        <p:nvSpPr>
          <p:cNvPr id="303" name="Google Shape;30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04" name="Google Shape;3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38" y="3774675"/>
            <a:ext cx="8128726" cy="8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0" y="2745650"/>
            <a:ext cx="8894300" cy="81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public class AnnotationAwareOrderComparator extends OrderComparator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“Order” is used to prioritize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This class provide methods for getting order and sorting </a:t>
            </a:r>
            <a:r>
              <a:rPr lang="zh-TW"/>
              <a:t>objects</a:t>
            </a:r>
            <a:r>
              <a:rPr lang="zh-TW"/>
              <a:t> by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This class has no constructor and use a shared instance, Singleton pattern is used here. The reason may be that these methods are applicable to all annotation thus sharing an instance is enough and more efficient.</a:t>
            </a:r>
            <a:endParaRPr/>
          </a:p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0" y="3451350"/>
            <a:ext cx="8625751" cy="12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5"/>
          <p:cNvPicPr preferRelativeResize="0"/>
          <p:nvPr/>
        </p:nvPicPr>
        <p:blipFill rotWithShape="1">
          <a:blip r:embed="rId4">
            <a:alphaModFix/>
          </a:blip>
          <a:srcRect b="0" l="23604" r="39194" t="42578"/>
          <a:stretch/>
        </p:blipFill>
        <p:spPr>
          <a:xfrm>
            <a:off x="7521150" y="0"/>
            <a:ext cx="1622859" cy="1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 (type/*Metadata.java)</a:t>
            </a:r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311700" y="1152475"/>
            <a:ext cx="45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sz="1900">
                <a:solidFill>
                  <a:schemeClr val="dk1"/>
                </a:solidFill>
              </a:rPr>
              <a:t>Class diagram </a:t>
            </a:r>
            <a:r>
              <a:rPr lang="zh-TW" sz="1900" u="sng">
                <a:solidFill>
                  <a:schemeClr val="hlink"/>
                </a:solidFill>
                <a:hlinkClick r:id="rId3"/>
              </a:rPr>
              <a:t>full version</a:t>
            </a:r>
            <a:endParaRPr sz="19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sz="1900">
                <a:solidFill>
                  <a:schemeClr val="dk1"/>
                </a:solidFill>
              </a:rPr>
              <a:t>Define interfaces: </a:t>
            </a:r>
            <a:endParaRPr i="1"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900">
                <a:solidFill>
                  <a:srgbClr val="595959"/>
                </a:solidFill>
              </a:rPr>
              <a:t>  </a:t>
            </a:r>
            <a:r>
              <a:rPr i="1" lang="zh-TW" sz="1900">
                <a:solidFill>
                  <a:schemeClr val="dk1"/>
                </a:solidFill>
              </a:rPr>
              <a:t>- </a:t>
            </a:r>
            <a:r>
              <a:rPr lang="zh-TW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ClassMetadata</a:t>
            </a:r>
            <a:r>
              <a:rPr lang="zh-TW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  - </a:t>
            </a:r>
            <a:r>
              <a:rPr lang="zh-TW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MethodMetadata</a:t>
            </a:r>
            <a:r>
              <a:rPr lang="zh-TW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  - </a:t>
            </a:r>
            <a:r>
              <a:rPr lang="zh-TW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AnnotationMetadata</a:t>
            </a:r>
            <a:r>
              <a:rPr lang="zh-TW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for MetadataReaderFactory to read metadata by MetadataReader.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zh-TW" sz="1900">
                <a:solidFill>
                  <a:schemeClr val="dk1"/>
                </a:solidFill>
              </a:rPr>
              <a:t>This is a factory pattern.</a:t>
            </a:r>
            <a:r>
              <a:rPr lang="zh-TW" sz="1900">
                <a:solidFill>
                  <a:schemeClr val="dk1"/>
                </a:solidFill>
              </a:rPr>
              <a:t> It defines abstract metadata of a class, method, or annotation without loading their concrete class.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2" name="Google Shape;322;p46"/>
          <p:cNvSpPr txBox="1"/>
          <p:nvPr/>
        </p:nvSpPr>
        <p:spPr>
          <a:xfrm>
            <a:off x="4129425" y="1181325"/>
            <a:ext cx="519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23" name="Google Shape;32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699" y="527323"/>
            <a:ext cx="4040225" cy="419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 (type/*Metadata.java)</a:t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1152475"/>
            <a:ext cx="463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zh-TW" sz="1900">
                <a:solidFill>
                  <a:schemeClr val="dk1"/>
                </a:solidFill>
              </a:rPr>
              <a:t>C</a:t>
            </a:r>
            <a:r>
              <a:rPr lang="zh-TW" sz="1900">
                <a:solidFill>
                  <a:schemeClr val="dk1"/>
                </a:solidFill>
              </a:rPr>
              <a:t>oncrete classes </a:t>
            </a:r>
            <a:r>
              <a:rPr lang="zh-TW" sz="1900">
                <a:solidFill>
                  <a:schemeClr val="dk1"/>
                </a:solidFill>
              </a:rPr>
              <a:t>that implements abstract metadata (i.e., </a:t>
            </a:r>
            <a:r>
              <a:rPr lang="zh-TW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MethodMetadata</a:t>
            </a:r>
            <a:r>
              <a:rPr lang="zh-TW" sz="1900">
                <a:solidFill>
                  <a:schemeClr val="dk1"/>
                </a:solidFill>
              </a:rPr>
              <a:t> and </a:t>
            </a:r>
            <a:r>
              <a:rPr lang="zh-TW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AnnotationMetadata</a:t>
            </a:r>
            <a:r>
              <a:rPr lang="zh-TW" sz="1900">
                <a:solidFill>
                  <a:schemeClr val="dk1"/>
                </a:solidFill>
              </a:rPr>
              <a:t>)</a:t>
            </a:r>
            <a:r>
              <a:rPr lang="zh-TW" sz="1900">
                <a:solidFill>
                  <a:schemeClr val="dk1"/>
                </a:solidFill>
              </a:rPr>
              <a:t> are defined in classreading folder</a:t>
            </a:r>
            <a:r>
              <a:rPr lang="zh-TW" sz="1200">
                <a:solidFill>
                  <a:schemeClr val="dk1"/>
                </a:solidFill>
              </a:rPr>
              <a:t> (next week)</a:t>
            </a:r>
            <a:r>
              <a:rPr lang="zh-TW" sz="1900">
                <a:solidFill>
                  <a:schemeClr val="dk1"/>
                </a:solidFill>
              </a:rPr>
              <a:t>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zh-TW" sz="1900">
                <a:solidFill>
                  <a:schemeClr val="dk1"/>
                </a:solidFill>
              </a:rPr>
              <a:t>Hence, in runtime, client can access corresponding concrete metadata via reader factory without knowing the exact concrete classes.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31" name="Google Shape;3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899" y="537573"/>
            <a:ext cx="4040225" cy="419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劉玠均 (type/StandardClassMetadata.java)</a:t>
            </a:r>
            <a:endParaRPr/>
          </a:p>
        </p:txBody>
      </p:sp>
      <p:sp>
        <p:nvSpPr>
          <p:cNvPr id="337" name="Google Shape;337;p48"/>
          <p:cNvSpPr txBox="1"/>
          <p:nvPr>
            <p:ph idx="1" type="body"/>
          </p:nvPr>
        </p:nvSpPr>
        <p:spPr>
          <a:xfrm>
            <a:off x="311700" y="1152475"/>
            <a:ext cx="488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sz="1900">
                <a:solidFill>
                  <a:schemeClr val="dk1"/>
                </a:solidFill>
              </a:rPr>
              <a:t>Metadata encapsulates java.lang.Class functions. Getting their metadata by </a:t>
            </a:r>
            <a:r>
              <a:rPr lang="zh-TW" sz="1900">
                <a:solidFill>
                  <a:schemeClr val="dk1"/>
                </a:solidFill>
              </a:rPr>
              <a:t> </a:t>
            </a:r>
            <a:r>
              <a:rPr lang="zh-TW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.getName(). </a:t>
            </a:r>
            <a:r>
              <a:rPr lang="zh-TW" sz="1900">
                <a:solidFill>
                  <a:schemeClr val="dk1"/>
                </a:solidFill>
              </a:rPr>
              <a:t>The mapping is as follow:  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38" name="Google Shape;33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339" name="Google Shape;339;p48"/>
          <p:cNvGraphicFramePr/>
          <p:nvPr/>
        </p:nvGraphicFramePr>
        <p:xfrm>
          <a:off x="686325" y="250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{88DD02DA-1562-406F-8A76-71D507A3288A}</a:tableStyleId>
              </a:tblPr>
              <a:tblGrid>
                <a:gridCol w="1590675"/>
                <a:gridCol w="2543175"/>
              </a:tblGrid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StandardClassMetadata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java.lang.Class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getClassName()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getName()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getEnclosingClassName()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getEnclosingClass().getName()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getSuperClassName()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getSuperclass().getName()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getInterfaceNames()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getInterfaces(), for each getName()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getMemberClassNames()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getDeclaredClasses(), for each getName()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isInterface()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isInterface()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isAnnotation()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isAnnotation()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0" name="Google Shape;3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215" y="1022700"/>
            <a:ext cx="358493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 (filter/*.java)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sz="1900">
                <a:solidFill>
                  <a:schemeClr val="dk1"/>
                </a:solidFill>
              </a:rPr>
              <a:t>Type filters for Annotation, AssignableType, AspectJ, Regex.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8" name="Google Shape;3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14" y="1709475"/>
            <a:ext cx="6472575" cy="31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9"/>
          <p:cNvSpPr/>
          <p:nvPr/>
        </p:nvSpPr>
        <p:spPr>
          <a:xfrm>
            <a:off x="1627025" y="3813900"/>
            <a:ext cx="1478400" cy="849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 (filter/*.java)</a:t>
            </a:r>
            <a:endParaRPr/>
          </a:p>
        </p:txBody>
      </p:sp>
      <p:sp>
        <p:nvSpPr>
          <p:cNvPr id="355" name="Google Shape;355;p50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sz="1900">
                <a:solidFill>
                  <a:schemeClr val="dk1"/>
                </a:solidFill>
              </a:rPr>
              <a:t>Take AssignableTypeFilter for example, it’s </a:t>
            </a:r>
            <a:r>
              <a:rPr lang="zh-TW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match*()</a:t>
            </a:r>
            <a:r>
              <a:rPr lang="zh-TW" sz="1900">
                <a:solidFill>
                  <a:schemeClr val="dk1"/>
                </a:solidFill>
              </a:rPr>
              <a:t> functions use matchTargetType() to determine if the target type is assignable from or equals to the given type name.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56" name="Google Shape;35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57" name="Google Shape;35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2347463"/>
            <a:ext cx="62865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92400" y="1152475"/>
            <a:ext cx="281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This time, I am looking at two files, SerializableTypeWrapper and ReactiveAdapterRegistry.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On the right side is the UML diagram for ReactiveAdapterRegistry.</a:t>
            </a:r>
            <a:endParaRPr/>
          </a:p>
        </p:txBody>
      </p:sp>
      <p:sp>
        <p:nvSpPr>
          <p:cNvPr id="364" name="Google Shape;36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65" name="Google Shape;3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325" y="565488"/>
            <a:ext cx="6012827" cy="40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000" y="1017737"/>
            <a:ext cx="5707149" cy="392413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HW1 - GUI Application (Initial Design)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5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 GUI Application consists of various types of </a:t>
            </a:r>
            <a:r>
              <a:rPr b="1" lang="zh-TW" u="sng">
                <a:solidFill>
                  <a:schemeClr val="dk1"/>
                </a:solidFill>
              </a:rPr>
              <a:t>widgets</a:t>
            </a:r>
            <a:r>
              <a:rPr lang="zh-TW">
                <a:solidFill>
                  <a:schemeClr val="dk1"/>
                </a:solidFill>
              </a:rPr>
              <a:t> such as </a:t>
            </a:r>
            <a:r>
              <a:rPr b="1" lang="zh-TW">
                <a:solidFill>
                  <a:srgbClr val="0B5394"/>
                </a:solidFill>
              </a:rPr>
              <a:t>windows</a:t>
            </a:r>
            <a:r>
              <a:rPr lang="zh-TW"/>
              <a:t>, </a:t>
            </a:r>
            <a:r>
              <a:rPr b="1" lang="zh-TW">
                <a:solidFill>
                  <a:srgbClr val="0B5394"/>
                </a:solidFill>
              </a:rPr>
              <a:t>scroll bar</a:t>
            </a:r>
            <a:r>
              <a:rPr lang="zh-TW">
                <a:solidFill>
                  <a:schemeClr val="dk1"/>
                </a:solidFill>
              </a:rPr>
              <a:t>, and </a:t>
            </a:r>
            <a:r>
              <a:rPr b="1" lang="zh-TW">
                <a:solidFill>
                  <a:srgbClr val="0B5394"/>
                </a:solidFill>
              </a:rPr>
              <a:t>button</a:t>
            </a:r>
            <a:r>
              <a:rPr lang="zh-TW"/>
              <a:t>.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145400" y="1115525"/>
            <a:ext cx="345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ReactiveAdapterRegistry is mainly responsible for creating a global Adapter repository, allowing all developers in need of type conversion to find and use pre-written Adapters.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The diagram on the right shows some of the Adapters that are pre-registered.</a:t>
            </a:r>
            <a:endParaRPr/>
          </a:p>
        </p:txBody>
      </p:sp>
      <p:sp>
        <p:nvSpPr>
          <p:cNvPr id="372" name="Google Shape;37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73" name="Google Shape;3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900" y="1224911"/>
            <a:ext cx="5337776" cy="319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311700" y="1152475"/>
            <a:ext cx="372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Since ReactiveAdapterRegistry aims to create a global Adapter repository and avoids having multiple instances within the program, it adopts the Singleton Pattern.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The right side shows its implementation.</a:t>
            </a:r>
            <a:endParaRPr/>
          </a:p>
        </p:txBody>
      </p:sp>
      <p:sp>
        <p:nvSpPr>
          <p:cNvPr id="380" name="Google Shape;38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81" name="Google Shape;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900" y="671288"/>
            <a:ext cx="6425022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825" y="1373650"/>
            <a:ext cx="4987100" cy="305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388" name="Google Shape;388;p54"/>
          <p:cNvSpPr txBox="1"/>
          <p:nvPr>
            <p:ph idx="1" type="body"/>
          </p:nvPr>
        </p:nvSpPr>
        <p:spPr>
          <a:xfrm>
            <a:off x="311700" y="115247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Although it has "Adapter" in its name, it doesn't actually use the Adapter Pattern. The Adapter here is essentially used only for the purpose of type conversion.</a:t>
            </a:r>
            <a:endParaRPr/>
          </a:p>
        </p:txBody>
      </p:sp>
      <p:sp>
        <p:nvSpPr>
          <p:cNvPr id="389" name="Google Shape;38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0" name="Google Shape;390;p54"/>
          <p:cNvPicPr preferRelativeResize="0"/>
          <p:nvPr/>
        </p:nvPicPr>
        <p:blipFill rotWithShape="1">
          <a:blip r:embed="rId3">
            <a:alphaModFix/>
          </a:blip>
          <a:srcRect b="59288" l="5598" r="53115" t="0"/>
          <a:stretch/>
        </p:blipFill>
        <p:spPr>
          <a:xfrm>
            <a:off x="2605650" y="2236775"/>
            <a:ext cx="3687302" cy="242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396" name="Google Shape;39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I</a:t>
            </a:r>
            <a:r>
              <a:rPr lang="zh-TW"/>
              <a:t>n the case of EmptyCompletableFuture, the Null Object Pattern is employed.</a:t>
            </a:r>
            <a:endParaRPr/>
          </a:p>
        </p:txBody>
      </p:sp>
      <p:sp>
        <p:nvSpPr>
          <p:cNvPr id="397" name="Google Shape;39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8" name="Google Shape;3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87" y="1824300"/>
            <a:ext cx="8475026" cy="15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75" y="3600725"/>
            <a:ext cx="2414674" cy="13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405" name="Google Shape;405;p56"/>
          <p:cNvSpPr txBox="1"/>
          <p:nvPr>
            <p:ph idx="1" type="body"/>
          </p:nvPr>
        </p:nvSpPr>
        <p:spPr>
          <a:xfrm>
            <a:off x="311700" y="1152475"/>
            <a:ext cx="283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Next is the SerializableTypeWrapper, and on the right is its UML diagram. Similar to ReactiveAdapterRegistry, it also creates many inner classes to divide responsibilities.</a:t>
            </a:r>
            <a:endParaRPr/>
          </a:p>
        </p:txBody>
      </p:sp>
      <p:sp>
        <p:nvSpPr>
          <p:cNvPr id="406" name="Google Shape;40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07" name="Google Shape;40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725" y="1118875"/>
            <a:ext cx="5733949" cy="318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413" name="Google Shape;413;p57"/>
          <p:cNvSpPr txBox="1"/>
          <p:nvPr>
            <p:ph idx="1" type="body"/>
          </p:nvPr>
        </p:nvSpPr>
        <p:spPr>
          <a:xfrm>
            <a:off x="311700" y="1152475"/>
            <a:ext cx="32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SerializableTypeWrapper is primarily for internal framework use. Users pass in an object, and it can return a Type that can be serialized or its Proxy.</a:t>
            </a:r>
            <a:endParaRPr/>
          </a:p>
        </p:txBody>
      </p:sp>
      <p:sp>
        <p:nvSpPr>
          <p:cNvPr id="414" name="Google Shape;41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5" name="Google Shape;41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348" y="643925"/>
            <a:ext cx="5302998" cy="401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421" name="Google Shape;42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FieldTypeProvider, MethodParameterTypeProvider, and MethodInvokeTypeProvider correspond to three different contents within an object.</a:t>
            </a:r>
            <a:endParaRPr/>
          </a:p>
        </p:txBody>
      </p:sp>
      <p:sp>
        <p:nvSpPr>
          <p:cNvPr id="422" name="Google Shape;42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23" name="Google Shape;423;p58"/>
          <p:cNvPicPr preferRelativeResize="0"/>
          <p:nvPr/>
        </p:nvPicPr>
        <p:blipFill rotWithShape="1">
          <a:blip r:embed="rId3">
            <a:alphaModFix/>
          </a:blip>
          <a:srcRect b="6584" l="28861" r="0" t="38996"/>
          <a:stretch/>
        </p:blipFill>
        <p:spPr>
          <a:xfrm>
            <a:off x="2532400" y="2463950"/>
            <a:ext cx="4079201" cy="17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429" name="Google Shape;42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基本上就是個 Factory Pattern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Loader 是 Creator，Generator 是 Product</a:t>
            </a:r>
            <a:endParaRPr/>
          </a:p>
        </p:txBody>
      </p:sp>
      <p:sp>
        <p:nvSpPr>
          <p:cNvPr id="430" name="Google Shape;43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31" name="Google Shape;4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750" y="2141375"/>
            <a:ext cx="7022474" cy="28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437" name="Google Shape;43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ClassLoader.getGenerator() </a:t>
            </a:r>
            <a:r>
              <a:rPr lang="zh-TW"/>
              <a:t>會回傳一個新的 ClassGenerator</a:t>
            </a:r>
            <a:endParaRPr/>
          </a:p>
        </p:txBody>
      </p:sp>
      <p:sp>
        <p:nvSpPr>
          <p:cNvPr id="438" name="Google Shape;43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39" name="Google Shape;43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400" y="1824226"/>
            <a:ext cx="4083006" cy="8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425" y="2953302"/>
            <a:ext cx="5045650" cy="20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446" name="Google Shape;446;p61"/>
          <p:cNvSpPr txBox="1"/>
          <p:nvPr>
            <p:ph idx="1" type="body"/>
          </p:nvPr>
        </p:nvSpPr>
        <p:spPr>
          <a:xfrm>
            <a:off x="311700" y="1152475"/>
            <a:ext cx="524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一路繼承下來，但不同繼承的主要差異只是其中的 classVisitor，導致實際做事的 object 不同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有一點 Decorator 的味道，但應該是其他 pattern</a:t>
            </a:r>
            <a:endParaRPr/>
          </a:p>
        </p:txBody>
      </p:sp>
      <p:sp>
        <p:nvSpPr>
          <p:cNvPr id="447" name="Google Shape;44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48" name="Google Shape;44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275" y="140912"/>
            <a:ext cx="6478024" cy="4861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HW1 - GUI Application (Initial Design)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78900" y="1132275"/>
            <a:ext cx="838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 u="sng">
                <a:solidFill>
                  <a:schemeClr val="dk1"/>
                </a:solidFill>
              </a:rPr>
              <a:t>Each widget in the GUI application</a:t>
            </a:r>
            <a:r>
              <a:rPr lang="zh-TW" sz="1600">
                <a:solidFill>
                  <a:schemeClr val="dk1"/>
                </a:solidFill>
              </a:rPr>
              <a:t> has two or more implementations according to different look-and-feel standards, such as </a:t>
            </a:r>
            <a:r>
              <a:rPr b="1" lang="zh-TW" sz="1600">
                <a:solidFill>
                  <a:srgbClr val="38761D"/>
                </a:solidFill>
              </a:rPr>
              <a:t>Motif</a:t>
            </a:r>
            <a:r>
              <a:rPr lang="zh-TW" sz="1600">
                <a:solidFill>
                  <a:schemeClr val="dk1"/>
                </a:solidFill>
              </a:rPr>
              <a:t> and </a:t>
            </a:r>
            <a:r>
              <a:rPr b="1" lang="zh-TW" sz="1600">
                <a:solidFill>
                  <a:srgbClr val="38761D"/>
                </a:solidFill>
              </a:rPr>
              <a:t>Presentation Manager</a:t>
            </a:r>
            <a:r>
              <a:rPr lang="zh-TW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400" y="1746800"/>
            <a:ext cx="6995901" cy="301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50"/>
              <a:t>林俊佑</a:t>
            </a:r>
            <a:endParaRPr/>
          </a:p>
        </p:txBody>
      </p:sp>
      <p:sp>
        <p:nvSpPr>
          <p:cNvPr id="454" name="Google Shape;45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TW" sz="1135">
                <a:solidFill>
                  <a:schemeClr val="dk1"/>
                </a:solidFill>
              </a:rPr>
              <a:t>今天開始看調用 ASM API 的核心邏輯 CodeEmitter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TW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Signature</a:t>
            </a:r>
            <a:r>
              <a:rPr lang="zh-TW" sz="1135">
                <a:solidFill>
                  <a:schemeClr val="dk1"/>
                </a:solidFill>
              </a:rPr>
              <a:t> 可以拿來把 asm 取到 JVM 中變數的型別轉換成 java class 中的型別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TW" sz="1135">
                <a:solidFill>
                  <a:schemeClr val="dk1"/>
                </a:solidFill>
              </a:rPr>
              <a:t>ex: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TW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BOOLEAN_VALUE</a:t>
            </a:r>
            <a:endParaRPr sz="113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TW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CHAR_VALUE</a:t>
            </a:r>
            <a:endParaRPr sz="113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TW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LONG_VALUE</a:t>
            </a:r>
            <a:endParaRPr sz="113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TW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Constants.操作</a:t>
            </a:r>
            <a:r>
              <a:rPr lang="zh-TW" sz="1135">
                <a:solidFill>
                  <a:schemeClr val="dk1"/>
                </a:solidFill>
              </a:rPr>
              <a:t> 用 int 表示, 是 JVM 要用的操作符號代號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TW" sz="1135">
                <a:solidFill>
                  <a:schemeClr val="dk1"/>
                </a:solidFill>
              </a:rPr>
              <a:t>ex: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TW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EQ</a:t>
            </a:r>
            <a:r>
              <a:rPr lang="zh-TW" sz="1135">
                <a:solidFill>
                  <a:schemeClr val="dk1"/>
                </a:solidFill>
              </a:rPr>
              <a:t> = </a:t>
            </a:r>
            <a:r>
              <a:rPr lang="zh-TW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Constants.IFEQ</a:t>
            </a:r>
            <a:r>
              <a:rPr lang="zh-TW" sz="1135">
                <a:solidFill>
                  <a:schemeClr val="dk1"/>
                </a:solidFill>
              </a:rPr>
              <a:t> = 153 = if equal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TW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</a:t>
            </a:r>
            <a:r>
              <a:rPr lang="zh-TW" sz="1135">
                <a:solidFill>
                  <a:schemeClr val="dk1"/>
                </a:solidFill>
              </a:rPr>
              <a:t> = </a:t>
            </a:r>
            <a:r>
              <a:rPr lang="zh-TW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Constants.IFNE</a:t>
            </a:r>
            <a:r>
              <a:rPr lang="zh-TW" sz="1135">
                <a:solidFill>
                  <a:schemeClr val="dk1"/>
                </a:solidFill>
              </a:rPr>
              <a:t> = 154 = if not equal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zh-TW" sz="1135">
                <a:solidFill>
                  <a:schemeClr val="dk1"/>
                </a:solidFill>
              </a:rPr>
              <a:t>另外組合 </a:t>
            </a:r>
            <a:r>
              <a:rPr lang="zh-TW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ClassEmitter</a:t>
            </a:r>
            <a:r>
              <a:rPr lang="zh-TW" sz="1135">
                <a:solidFill>
                  <a:schemeClr val="dk1"/>
                </a:solidFill>
              </a:rPr>
              <a:t> 和 </a:t>
            </a:r>
            <a:r>
              <a:rPr lang="zh-TW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zh-TW" sz="1135">
                <a:solidFill>
                  <a:schemeClr val="dk1"/>
                </a:solidFill>
              </a:rPr>
              <a:t> 其中 State 用來存下當前狀態</a:t>
            </a:r>
            <a:endParaRPr sz="1729"/>
          </a:p>
        </p:txBody>
      </p:sp>
      <p:sp>
        <p:nvSpPr>
          <p:cNvPr id="455" name="Google Shape;45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56" name="Google Shape;4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150" y="794912"/>
            <a:ext cx="3451150" cy="38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311700" y="43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50"/>
              <a:t>林俊佑</a:t>
            </a:r>
            <a:endParaRPr/>
          </a:p>
        </p:txBody>
      </p:sp>
      <p:sp>
        <p:nvSpPr>
          <p:cNvPr id="462" name="Google Shape;46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接著大多數的函數都是對 JVM mapping 的 stack 操作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完整記錄參考我的筆</a:t>
            </a:r>
            <a:r>
              <a:rPr lang="zh-TW"/>
              <a:t>記：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https://leon1234858.notion.site/backup-8471887c73944e76a739261e0abf6ee6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64" name="Google Shape;46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50" y="2457112"/>
            <a:ext cx="5011049" cy="24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524" y="2427901"/>
            <a:ext cx="3564376" cy="25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50"/>
              <a:t>林俊佑</a:t>
            </a:r>
            <a:endParaRPr/>
          </a:p>
        </p:txBody>
      </p:sp>
      <p:sp>
        <p:nvSpPr>
          <p:cNvPr id="471" name="Google Shape;47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72" name="Google Shape;47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601" y="0"/>
            <a:ext cx="6344226" cy="29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4"/>
          <p:cNvSpPr txBox="1"/>
          <p:nvPr/>
        </p:nvSpPr>
        <p:spPr>
          <a:xfrm>
            <a:off x="271425" y="3039150"/>
            <a:ext cx="84039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其中雖然只有 MethodVisitor 是 asm package 但 CodeEmitter 大量相依於 asm 的物件且 MethodWriter 又是 asm package, 整個調用流程很混亂,在各個 package 跑來跑去, 於是我開始思考, 這是否是某種 design pattern, 基於這個概念傳達的資訊足以讓讀者了結其概念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最終, 我發現這類似 observer 模式, client 端 class Emittor 透過調用 CodeEmitter 讀寫其內部狀態存儲的 JVM stack Mapping, 不需要回傳。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MethodWriter 則在需要生成方法時被調用, CodeEmitter 被當 MethodWriter 把 stack mapping 到 method 傳出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HW1 - GUI Application - Encapsulate What Varies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78900" y="1132275"/>
            <a:ext cx="838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75" y="1509396"/>
            <a:ext cx="8688449" cy="320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275" y="1292387"/>
            <a:ext cx="4993827" cy="30961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HW1 - GUI Application - </a:t>
            </a:r>
            <a:r>
              <a:rPr lang="zh-TW"/>
              <a:t>Abstract Common Behavior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78900" y="1132275"/>
            <a:ext cx="838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Produce </a:t>
            </a:r>
            <a:r>
              <a:rPr lang="zh-TW">
                <a:solidFill>
                  <a:schemeClr val="dk1"/>
                </a:solidFill>
              </a:rPr>
              <a:t>PM widgets and Motif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widgets by their corresponding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factory.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HW1 - GUI Application - Abstract Common Behavior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789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Abstract window widgets, scroll bar widgets, and button widgets.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(break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Widget</a:t>
            </a:r>
            <a:r>
              <a:rPr lang="zh-TW">
                <a:solidFill>
                  <a:schemeClr val="dk1"/>
                </a:solidFill>
              </a:rPr>
              <a:t> into three classes)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3023"/>
            <a:ext cx="9144003" cy="243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HW1 - GUI Application - Delegate Abstract Behavior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475" y="1017727"/>
            <a:ext cx="7381048" cy="408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