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C92F6E-5095-4F10-AA1E-2EB160E43291}">
  <a:tblStyle styleId="{67C92F6E-5095-4F10-AA1E-2EB160E432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f9e0b976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f9e0b976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1" marL="914400" rtl="0" algn="l">
              <a:lnSpc>
                <a:spcPct val="115000"/>
              </a:lnSpc>
              <a:spcBef>
                <a:spcPts val="0"/>
              </a:spcBef>
              <a:spcAft>
                <a:spcPts val="0"/>
              </a:spcAft>
              <a:buClr>
                <a:schemeClr val="dk1"/>
              </a:buClr>
              <a:buSzPts val="2100"/>
              <a:buChar char="○"/>
            </a:pPr>
            <a:r>
              <a:rPr lang="zh-TW" sz="2100">
                <a:solidFill>
                  <a:schemeClr val="dk1"/>
                </a:solidFill>
              </a:rPr>
              <a:t>String Class is immutable</a:t>
            </a:r>
            <a:endParaRPr sz="21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f9e0b976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f9e0b976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1" marL="914400" rtl="0" algn="l">
              <a:lnSpc>
                <a:spcPct val="115000"/>
              </a:lnSpc>
              <a:spcBef>
                <a:spcPts val="0"/>
              </a:spcBef>
              <a:spcAft>
                <a:spcPts val="0"/>
              </a:spcAft>
              <a:buClr>
                <a:schemeClr val="dk1"/>
              </a:buClr>
              <a:buSzPts val="2100"/>
              <a:buChar char="○"/>
            </a:pPr>
            <a:r>
              <a:rPr lang="zh-TW" sz="2100">
                <a:solidFill>
                  <a:schemeClr val="dk1"/>
                </a:solidFill>
              </a:rPr>
              <a:t>String Class is immutable</a:t>
            </a:r>
            <a:endParaRPr sz="21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f9e0b976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f9e0b976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1" marL="914400" rtl="0" algn="l">
              <a:lnSpc>
                <a:spcPct val="115000"/>
              </a:lnSpc>
              <a:spcBef>
                <a:spcPts val="0"/>
              </a:spcBef>
              <a:spcAft>
                <a:spcPts val="0"/>
              </a:spcAft>
              <a:buClr>
                <a:schemeClr val="dk1"/>
              </a:buClr>
              <a:buSzPts val="2100"/>
              <a:buChar char="○"/>
            </a:pPr>
            <a:r>
              <a:rPr lang="zh-TW" sz="2100">
                <a:solidFill>
                  <a:schemeClr val="dk1"/>
                </a:solidFill>
              </a:rPr>
              <a:t>String Class is immutable</a:t>
            </a:r>
            <a:endParaRPr sz="21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f9e0b976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f9e0b976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1" marL="914400" rtl="0" algn="l">
              <a:lnSpc>
                <a:spcPct val="115000"/>
              </a:lnSpc>
              <a:spcBef>
                <a:spcPts val="0"/>
              </a:spcBef>
              <a:spcAft>
                <a:spcPts val="0"/>
              </a:spcAft>
              <a:buClr>
                <a:schemeClr val="dk1"/>
              </a:buClr>
              <a:buSzPts val="2100"/>
              <a:buChar char="○"/>
            </a:pPr>
            <a:r>
              <a:rPr lang="zh-TW" sz="2100">
                <a:solidFill>
                  <a:schemeClr val="dk1"/>
                </a:solidFill>
              </a:rPr>
              <a:t>String Class is immutable</a:t>
            </a:r>
            <a:endParaRPr sz="21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fc552b4f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fc552b4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1" marL="914400" rtl="0" algn="l">
              <a:lnSpc>
                <a:spcPct val="115000"/>
              </a:lnSpc>
              <a:spcBef>
                <a:spcPts val="0"/>
              </a:spcBef>
              <a:spcAft>
                <a:spcPts val="0"/>
              </a:spcAft>
              <a:buClr>
                <a:schemeClr val="dk1"/>
              </a:buClr>
              <a:buSzPts val="2100"/>
              <a:buChar char="○"/>
            </a:pPr>
            <a:r>
              <a:rPr lang="zh-TW" sz="2100">
                <a:solidFill>
                  <a:schemeClr val="dk1"/>
                </a:solidFill>
              </a:rPr>
              <a:t>String Class is immutable</a:t>
            </a:r>
            <a:endParaRPr sz="21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ff6b8ae5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ff6b8ae5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ff6b8ae5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ff6b8ae5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ff6b8ae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ff6b8ae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ff6b8ae5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ff6b8ae5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fc552b4f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fc552b4f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1" marL="914400" rtl="0" algn="l">
              <a:lnSpc>
                <a:spcPct val="115000"/>
              </a:lnSpc>
              <a:spcBef>
                <a:spcPts val="0"/>
              </a:spcBef>
              <a:spcAft>
                <a:spcPts val="0"/>
              </a:spcAft>
              <a:buClr>
                <a:schemeClr val="dk1"/>
              </a:buClr>
              <a:buSzPts val="2100"/>
              <a:buChar char="○"/>
            </a:pPr>
            <a:r>
              <a:rPr lang="zh-TW" sz="2100">
                <a:solidFill>
                  <a:schemeClr val="dk1"/>
                </a:solidFill>
              </a:rPr>
              <a:t>String Class is immutable</a:t>
            </a:r>
            <a:endParaRPr sz="21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e485832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e485832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267cbebe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267cbebe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267cbebe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267cbebe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267cbebe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267cbebe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852f91f4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8852f91f4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8852f91f4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8852f91f4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4fae1845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4fae1845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27c92e2a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27c92e2a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27c92e2a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27c92e2a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27c92e2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27c92e2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91a0e9f2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91a0e9f2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e485832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e485832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27c92e2a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627c92e2a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627c92e2ab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627c92e2a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27c92e2ab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27c92e2ab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8852f91f42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8852f91f42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01355c7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a01355c7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01355c78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01355c78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627c92e2ab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627c92e2ab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8852f91f4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8852f91f4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62436a70a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62436a70a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62436a70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62436a70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fc552b4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fc552b4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1" marL="914400" rtl="0" algn="l">
              <a:lnSpc>
                <a:spcPct val="115000"/>
              </a:lnSpc>
              <a:spcBef>
                <a:spcPts val="0"/>
              </a:spcBef>
              <a:spcAft>
                <a:spcPts val="0"/>
              </a:spcAft>
              <a:buClr>
                <a:schemeClr val="dk1"/>
              </a:buClr>
              <a:buSzPts val="2100"/>
              <a:buChar char="○"/>
            </a:pPr>
            <a:r>
              <a:rPr lang="zh-TW" sz="2100">
                <a:solidFill>
                  <a:schemeClr val="dk1"/>
                </a:solidFill>
              </a:rPr>
              <a:t>String Class is immutable</a:t>
            </a:r>
            <a:endParaRPr sz="21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62436a70a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62436a70a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8852f91f4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8852f91f4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6267cbebe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6267cbebe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91a0e9f2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91a0e9f2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9f9e0b9761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9f9e0b976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9f9e0b976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9f9e0b976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9f9e0b9761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9f9e0b9761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9f9e0b9761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9f9e0b9761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9f9e0b9761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9f9e0b9761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27c92e2ab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27c92e2ab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1" marL="914400" rtl="0" algn="l">
              <a:lnSpc>
                <a:spcPct val="115000"/>
              </a:lnSpc>
              <a:spcBef>
                <a:spcPts val="0"/>
              </a:spcBef>
              <a:spcAft>
                <a:spcPts val="0"/>
              </a:spcAft>
              <a:buClr>
                <a:schemeClr val="dk1"/>
              </a:buClr>
              <a:buSzPts val="2100"/>
              <a:buChar char="○"/>
            </a:pPr>
            <a:r>
              <a:rPr lang="zh-TW" sz="2100">
                <a:solidFill>
                  <a:schemeClr val="dk1"/>
                </a:solidFill>
              </a:rPr>
              <a:t>String Class is immutable</a:t>
            </a:r>
            <a:endParaRPr sz="21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fc552b4f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fc552b4f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1" marL="914400" rtl="0" algn="l">
              <a:lnSpc>
                <a:spcPct val="115000"/>
              </a:lnSpc>
              <a:spcBef>
                <a:spcPts val="0"/>
              </a:spcBef>
              <a:spcAft>
                <a:spcPts val="0"/>
              </a:spcAft>
              <a:buClr>
                <a:schemeClr val="dk1"/>
              </a:buClr>
              <a:buSzPts val="2100"/>
              <a:buChar char="○"/>
            </a:pPr>
            <a:r>
              <a:rPr lang="zh-TW" sz="2100">
                <a:solidFill>
                  <a:schemeClr val="dk1"/>
                </a:solidFill>
              </a:rPr>
              <a:t>String Class is immutable</a:t>
            </a:r>
            <a:endParaRPr sz="21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f9e0b976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f9e0b976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f9e0b976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f9e0b976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1" marL="914400" rtl="0" algn="l">
              <a:lnSpc>
                <a:spcPct val="115000"/>
              </a:lnSpc>
              <a:spcBef>
                <a:spcPts val="0"/>
              </a:spcBef>
              <a:spcAft>
                <a:spcPts val="0"/>
              </a:spcAft>
              <a:buClr>
                <a:schemeClr val="dk1"/>
              </a:buClr>
              <a:buSzPts val="2100"/>
              <a:buChar char="○"/>
            </a:pPr>
            <a:r>
              <a:rPr lang="zh-TW" sz="2100">
                <a:solidFill>
                  <a:schemeClr val="dk1"/>
                </a:solidFill>
              </a:rPr>
              <a:t>String Class is immutable</a:t>
            </a:r>
            <a:endParaRPr sz="21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fc552b4f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fc552b4f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1" marL="914400" rtl="0" algn="l">
              <a:lnSpc>
                <a:spcPct val="115000"/>
              </a:lnSpc>
              <a:spcBef>
                <a:spcPts val="0"/>
              </a:spcBef>
              <a:spcAft>
                <a:spcPts val="0"/>
              </a:spcAft>
              <a:buClr>
                <a:schemeClr val="dk1"/>
              </a:buClr>
              <a:buSzPts val="2100"/>
              <a:buChar char="○"/>
            </a:pPr>
            <a:r>
              <a:rPr lang="zh-TW" sz="2100">
                <a:solidFill>
                  <a:schemeClr val="dk1"/>
                </a:solidFill>
              </a:rPr>
              <a:t>String Class is immutable</a:t>
            </a:r>
            <a:endParaRPr sz="21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rive.google.com/file/d/1vuWWbaSZBOVn_pALePwn_mu0Q0ZsE3Ye/view?usp=sharing" TargetMode="Externa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rive.google.com/file/d/1B8soRnhoQCAyYBlgSlHsUNe5tOepuEwt/view?usp=drive_link" TargetMode="Externa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6.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5.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2.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docs.spring.io/spring-framework/reference/core/beans/introduction.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7.png"/><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leon1234858.notion.site/W11-a2d68b4c0ba946519bfbc97e73e5286d?pvs=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solidFill>
                  <a:srgbClr val="000000"/>
                </a:solidFill>
              </a:rPr>
              <a:t>軟體工程設計 W11</a:t>
            </a:r>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zh-TW" sz="1800">
                <a:solidFill>
                  <a:srgbClr val="000000"/>
                </a:solidFill>
                <a:highlight>
                  <a:srgbClr val="FFFFFF"/>
                </a:highlight>
              </a:rPr>
              <a:t>許庭瑋、陳君翰、洪世彬、劉玠均、楊昕叡、林俊佑</a:t>
            </a:r>
            <a:endParaRPr sz="1800">
              <a:solidFill>
                <a:srgbClr val="000000"/>
              </a:solidFill>
              <a:highlight>
                <a:srgbClr val="FFFFFF"/>
              </a:highlight>
            </a:endParaRPr>
          </a:p>
          <a:p>
            <a:pPr indent="0" lvl="0" marL="0" rtl="0" algn="ctr">
              <a:spcBef>
                <a:spcPts val="0"/>
              </a:spcBef>
              <a:spcAft>
                <a:spcPts val="0"/>
              </a:spcAft>
              <a:buNone/>
            </a:pPr>
            <a:r>
              <a:rPr lang="zh-TW" sz="1800">
                <a:solidFill>
                  <a:srgbClr val="000000"/>
                </a:solidFill>
                <a:highlight>
                  <a:srgbClr val="FFFFFF"/>
                </a:highlight>
              </a:rPr>
              <a:t>2023/11</a:t>
            </a:r>
            <a:r>
              <a:rPr lang="zh-TW" sz="1800">
                <a:highlight>
                  <a:srgbClr val="FFFFFF"/>
                </a:highlight>
              </a:rPr>
              <a:t>/30</a:t>
            </a:r>
            <a:endParaRPr sz="28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HW2 - Schema Capture System (Initial Design)</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chemeClr val="dk1"/>
              </a:buClr>
              <a:buSzPts val="1800"/>
              <a:buChar char="●"/>
            </a:pPr>
            <a:r>
              <a:rPr lang="zh-TW">
                <a:solidFill>
                  <a:schemeClr val="dk1"/>
                </a:solidFill>
              </a:rPr>
              <a:t>The user can group</a:t>
            </a:r>
            <a:r>
              <a:rPr b="1" lang="zh-TW">
                <a:solidFill>
                  <a:srgbClr val="0B5394"/>
                </a:solidFill>
              </a:rPr>
              <a:t> basic components</a:t>
            </a:r>
            <a:r>
              <a:rPr lang="zh-TW">
                <a:solidFill>
                  <a:schemeClr val="dk1"/>
                </a:solidFill>
              </a:rPr>
              <a:t> to form larger components, which in turn can be grouped to form still larger components.</a:t>
            </a:r>
            <a:endParaRPr>
              <a:solidFill>
                <a:schemeClr val="dk1"/>
              </a:solidFill>
            </a:endParaRPr>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26" name="Google Shape;126;p22"/>
          <p:cNvPicPr preferRelativeResize="0"/>
          <p:nvPr/>
        </p:nvPicPr>
        <p:blipFill>
          <a:blip r:embed="rId3">
            <a:alphaModFix/>
          </a:blip>
          <a:stretch>
            <a:fillRect/>
          </a:stretch>
        </p:blipFill>
        <p:spPr>
          <a:xfrm>
            <a:off x="1201350" y="1860872"/>
            <a:ext cx="7147399" cy="319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HW2 - </a:t>
            </a:r>
            <a:r>
              <a:rPr lang="zh-TW"/>
              <a:t>Encapsulate What Varies</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marR="0" rtl="0" algn="l">
              <a:lnSpc>
                <a:spcPct val="115000"/>
              </a:lnSpc>
              <a:spcBef>
                <a:spcPts val="0"/>
              </a:spcBef>
              <a:spcAft>
                <a:spcPts val="1200"/>
              </a:spcAft>
              <a:buNone/>
            </a:pPr>
            <a:r>
              <a:t/>
            </a:r>
            <a:endParaRPr>
              <a:solidFill>
                <a:schemeClr val="dk1"/>
              </a:solidFill>
            </a:endParaRPr>
          </a:p>
        </p:txBody>
      </p:sp>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34" name="Google Shape;134;p23"/>
          <p:cNvPicPr preferRelativeResize="0"/>
          <p:nvPr/>
        </p:nvPicPr>
        <p:blipFill>
          <a:blip r:embed="rId3">
            <a:alphaModFix/>
          </a:blip>
          <a:stretch>
            <a:fillRect/>
          </a:stretch>
        </p:blipFill>
        <p:spPr>
          <a:xfrm>
            <a:off x="1557573" y="1017725"/>
            <a:ext cx="6028849" cy="404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a:off x="927875" y="1017724"/>
            <a:ext cx="7776492" cy="3771226"/>
          </a:xfrm>
          <a:prstGeom prst="rect">
            <a:avLst/>
          </a:prstGeom>
          <a:noFill/>
          <a:ln>
            <a:noFill/>
          </a:ln>
        </p:spPr>
      </p:pic>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chemeClr val="dk1"/>
              </a:buClr>
              <a:buSzPts val="1800"/>
              <a:buChar char="●"/>
            </a:pPr>
            <a:r>
              <a:rPr lang="zh-TW">
                <a:solidFill>
                  <a:schemeClr val="dk1"/>
                </a:solidFill>
              </a:rPr>
              <a:t>Add interface </a:t>
            </a:r>
            <a:r>
              <a:rPr b="1" lang="zh-TW">
                <a:solidFill>
                  <a:schemeClr val="dk1"/>
                </a:solidFill>
              </a:rPr>
              <a:t>Component</a:t>
            </a:r>
            <a:endParaRPr>
              <a:solidFill>
                <a:schemeClr val="dk1"/>
              </a:solidFill>
            </a:endParaRPr>
          </a:p>
        </p:txBody>
      </p:sp>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HW2 - Abstract Common Behaviors</a:t>
            </a:r>
            <a:endParaRPr/>
          </a:p>
        </p:txBody>
      </p:sp>
      <p:sp>
        <p:nvSpPr>
          <p:cNvPr id="142" name="Google Shape;14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HW2 - </a:t>
            </a:r>
            <a:r>
              <a:rPr lang="zh-TW"/>
              <a:t>Delegate Abstract Behavior (Refactored Design)</a:t>
            </a:r>
            <a:endParaRPr/>
          </a:p>
        </p:txBody>
      </p:sp>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marR="0" rtl="0" algn="l">
              <a:lnSpc>
                <a:spcPct val="115000"/>
              </a:lnSpc>
              <a:spcBef>
                <a:spcPts val="0"/>
              </a:spcBef>
              <a:spcAft>
                <a:spcPts val="1200"/>
              </a:spcAft>
              <a:buNone/>
            </a:pPr>
            <a:r>
              <a:t/>
            </a:r>
            <a:endParaRPr>
              <a:solidFill>
                <a:schemeClr val="dk1"/>
              </a:solidFill>
            </a:endParaRPr>
          </a:p>
        </p:txBody>
      </p:sp>
      <p:sp>
        <p:nvSpPr>
          <p:cNvPr id="149" name="Google Shape;14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50" name="Google Shape;150;p25"/>
          <p:cNvPicPr preferRelativeResize="0"/>
          <p:nvPr/>
        </p:nvPicPr>
        <p:blipFill>
          <a:blip r:embed="rId3">
            <a:alphaModFix/>
          </a:blip>
          <a:stretch>
            <a:fillRect/>
          </a:stretch>
        </p:blipFill>
        <p:spPr>
          <a:xfrm>
            <a:off x="716838" y="1379077"/>
            <a:ext cx="7710324" cy="31898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HW3 - Email Handler</a:t>
            </a:r>
            <a:endParaRPr/>
          </a:p>
        </p:txBody>
      </p:sp>
      <p:sp>
        <p:nvSpPr>
          <p:cNvPr id="156" name="Google Shape;15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zh-TW">
                <a:solidFill>
                  <a:schemeClr val="dk1"/>
                </a:solidFill>
                <a:highlight>
                  <a:srgbClr val="FBFBFB"/>
                </a:highlight>
              </a:rPr>
              <a:t>An Email Handler for enterprise has ability to handle allreceived emails.</a:t>
            </a:r>
            <a:endParaRPr/>
          </a:p>
        </p:txBody>
      </p:sp>
      <p:sp>
        <p:nvSpPr>
          <p:cNvPr id="157" name="Google Shape;15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58" name="Google Shape;158;p26"/>
          <p:cNvPicPr preferRelativeResize="0"/>
          <p:nvPr/>
        </p:nvPicPr>
        <p:blipFill>
          <a:blip r:embed="rId3">
            <a:alphaModFix/>
          </a:blip>
          <a:stretch>
            <a:fillRect/>
          </a:stretch>
        </p:blipFill>
        <p:spPr>
          <a:xfrm>
            <a:off x="2281038" y="1840200"/>
            <a:ext cx="4581924" cy="3216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192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HW3 - Email Handler - Initial Design</a:t>
            </a:r>
            <a:endParaRPr/>
          </a:p>
          <a:p>
            <a:pPr indent="0" lvl="0" marL="0" rtl="0" algn="l">
              <a:spcBef>
                <a:spcPts val="0"/>
              </a:spcBef>
              <a:spcAft>
                <a:spcPts val="0"/>
              </a:spcAft>
              <a:buNone/>
            </a:pPr>
            <a:r>
              <a:t/>
            </a:r>
            <a:endParaRPr/>
          </a:p>
        </p:txBody>
      </p:sp>
      <p:sp>
        <p:nvSpPr>
          <p:cNvPr id="164" name="Google Shape;164;p27"/>
          <p:cNvSpPr txBox="1"/>
          <p:nvPr>
            <p:ph idx="1" type="body"/>
          </p:nvPr>
        </p:nvSpPr>
        <p:spPr>
          <a:xfrm>
            <a:off x="311700" y="765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The mail handling process of the Email Handler is as follows: </a:t>
            </a:r>
            <a:endParaRPr/>
          </a:p>
          <a:p>
            <a:pPr indent="-342900" lvl="1" marL="914400" rtl="0" algn="l">
              <a:spcBef>
                <a:spcPts val="0"/>
              </a:spcBef>
              <a:spcAft>
                <a:spcPts val="0"/>
              </a:spcAft>
              <a:buSzPts val="1800"/>
              <a:buChar char="○"/>
            </a:pPr>
            <a:r>
              <a:rPr lang="zh-TW" sz="1800"/>
              <a:t>If an email is a spam, it will be put in a spam box. </a:t>
            </a:r>
            <a:endParaRPr sz="1800"/>
          </a:p>
          <a:p>
            <a:pPr indent="-342900" lvl="1" marL="914400" rtl="0" algn="l">
              <a:spcBef>
                <a:spcPts val="0"/>
              </a:spcBef>
              <a:spcAft>
                <a:spcPts val="0"/>
              </a:spcAft>
              <a:buSzPts val="1800"/>
              <a:buChar char="○"/>
            </a:pPr>
            <a:r>
              <a:rPr lang="zh-TW" sz="1800"/>
              <a:t>If an email is a complaint mail rather than a spam, it will be forwarded to the legal department. </a:t>
            </a:r>
            <a:endParaRPr sz="1800"/>
          </a:p>
          <a:p>
            <a:pPr indent="-342900" lvl="1" marL="914400" rtl="0" algn="l">
              <a:spcBef>
                <a:spcPts val="0"/>
              </a:spcBef>
              <a:spcAft>
                <a:spcPts val="0"/>
              </a:spcAft>
              <a:buSzPts val="1800"/>
              <a:buChar char="○"/>
            </a:pPr>
            <a:r>
              <a:rPr lang="zh-TW" sz="1800"/>
              <a:t>If an email is a fan email, it will be forwarded to the CEO.</a:t>
            </a:r>
            <a:endParaRPr sz="1800"/>
          </a:p>
        </p:txBody>
      </p:sp>
      <p:sp>
        <p:nvSpPr>
          <p:cNvPr id="165" name="Google Shape;16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66" name="Google Shape;166;p27"/>
          <p:cNvPicPr preferRelativeResize="0"/>
          <p:nvPr/>
        </p:nvPicPr>
        <p:blipFill>
          <a:blip r:embed="rId3">
            <a:alphaModFix/>
          </a:blip>
          <a:stretch>
            <a:fillRect/>
          </a:stretch>
        </p:blipFill>
        <p:spPr>
          <a:xfrm>
            <a:off x="1301225" y="2486500"/>
            <a:ext cx="6162635" cy="2657001"/>
          </a:xfrm>
          <a:prstGeom prst="rect">
            <a:avLst/>
          </a:prstGeom>
          <a:noFill/>
          <a:ln>
            <a:noFill/>
          </a:ln>
        </p:spPr>
      </p:pic>
      <p:pic>
        <p:nvPicPr>
          <p:cNvPr id="167" name="Google Shape;167;p27"/>
          <p:cNvPicPr preferRelativeResize="0"/>
          <p:nvPr/>
        </p:nvPicPr>
        <p:blipFill>
          <a:blip r:embed="rId4">
            <a:alphaModFix/>
          </a:blip>
          <a:stretch>
            <a:fillRect/>
          </a:stretch>
        </p:blipFill>
        <p:spPr>
          <a:xfrm>
            <a:off x="108300" y="2671752"/>
            <a:ext cx="3721074" cy="4703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HW3 - Email Handler - Encapsulate What Varies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73" name="Google Shape;17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4" name="Google Shape;17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75" name="Google Shape;175;p28"/>
          <p:cNvPicPr preferRelativeResize="0"/>
          <p:nvPr/>
        </p:nvPicPr>
        <p:blipFill>
          <a:blip r:embed="rId3">
            <a:alphaModFix/>
          </a:blip>
          <a:stretch>
            <a:fillRect/>
          </a:stretch>
        </p:blipFill>
        <p:spPr>
          <a:xfrm>
            <a:off x="1175375" y="1017725"/>
            <a:ext cx="6793247" cy="3859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HW3 - Email Handler - Abstract Common Behaviors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81" name="Google Shape;18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2" name="Google Shape;18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83" name="Google Shape;183;p29"/>
          <p:cNvPicPr preferRelativeResize="0"/>
          <p:nvPr/>
        </p:nvPicPr>
        <p:blipFill>
          <a:blip r:embed="rId3">
            <a:alphaModFix/>
          </a:blip>
          <a:stretch>
            <a:fillRect/>
          </a:stretch>
        </p:blipFill>
        <p:spPr>
          <a:xfrm>
            <a:off x="1115513" y="1017725"/>
            <a:ext cx="6912966" cy="4125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HW3 - Email Handler - Delegation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89" name="Google Shape;18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0" name="Google Shape;19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91" name="Google Shape;191;p30"/>
          <p:cNvPicPr preferRelativeResize="0"/>
          <p:nvPr/>
        </p:nvPicPr>
        <p:blipFill>
          <a:blip r:embed="rId3">
            <a:alphaModFix/>
          </a:blip>
          <a:stretch>
            <a:fillRect/>
          </a:stretch>
        </p:blipFill>
        <p:spPr>
          <a:xfrm>
            <a:off x="512850" y="1017725"/>
            <a:ext cx="8118299" cy="4125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HW4 - window framework - initial design</a:t>
            </a:r>
            <a:endParaRPr/>
          </a:p>
        </p:txBody>
      </p:sp>
      <p:sp>
        <p:nvSpPr>
          <p:cNvPr id="197" name="Google Shape;19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zh-TW"/>
              <a:t>(XWindow, PMWindow) x (XWindow, PMWindow) = 4 different classes</a:t>
            </a:r>
            <a:endParaRPr/>
          </a:p>
        </p:txBody>
      </p:sp>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99" name="Google Shape;199;p31"/>
          <p:cNvPicPr preferRelativeResize="0"/>
          <p:nvPr/>
        </p:nvPicPr>
        <p:blipFill>
          <a:blip r:embed="rId3">
            <a:alphaModFix/>
          </a:blip>
          <a:stretch>
            <a:fillRect/>
          </a:stretch>
        </p:blipFill>
        <p:spPr>
          <a:xfrm>
            <a:off x="863363" y="1864538"/>
            <a:ext cx="7417277" cy="2908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Homework</a:t>
            </a:r>
            <a:endParaRPr/>
          </a:p>
        </p:txBody>
      </p:sp>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HW4 - window framework - encapsulation</a:t>
            </a:r>
            <a:endParaRPr/>
          </a:p>
        </p:txBody>
      </p:sp>
      <p:sp>
        <p:nvSpPr>
          <p:cNvPr id="205" name="Google Shape;20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6" name="Google Shape;20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07" name="Google Shape;207;p32"/>
          <p:cNvPicPr preferRelativeResize="0"/>
          <p:nvPr/>
        </p:nvPicPr>
        <p:blipFill>
          <a:blip r:embed="rId3">
            <a:alphaModFix/>
          </a:blip>
          <a:stretch>
            <a:fillRect/>
          </a:stretch>
        </p:blipFill>
        <p:spPr>
          <a:xfrm>
            <a:off x="152400" y="2018705"/>
            <a:ext cx="9144003" cy="141089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HW4 - window framework - abstraction</a:t>
            </a:r>
            <a:endParaRPr/>
          </a:p>
        </p:txBody>
      </p:sp>
      <p:sp>
        <p:nvSpPr>
          <p:cNvPr id="213" name="Google Shape;21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4" name="Google Shape;21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15" name="Google Shape;215;p33"/>
          <p:cNvPicPr preferRelativeResize="0"/>
          <p:nvPr/>
        </p:nvPicPr>
        <p:blipFill>
          <a:blip r:embed="rId3">
            <a:alphaModFix/>
          </a:blip>
          <a:stretch>
            <a:fillRect/>
          </a:stretch>
        </p:blipFill>
        <p:spPr>
          <a:xfrm>
            <a:off x="1001002" y="1152474"/>
            <a:ext cx="7142001" cy="3944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HW4 - </a:t>
            </a:r>
            <a:r>
              <a:rPr lang="zh-TW"/>
              <a:t>window framework - delegation</a:t>
            </a:r>
            <a:endParaRPr/>
          </a:p>
        </p:txBody>
      </p:sp>
      <p:sp>
        <p:nvSpPr>
          <p:cNvPr id="221" name="Google Shape;22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2" name="Google Shape;22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23" name="Google Shape;223;p34"/>
          <p:cNvPicPr preferRelativeResize="0"/>
          <p:nvPr/>
        </p:nvPicPr>
        <p:blipFill>
          <a:blip r:embed="rId3">
            <a:alphaModFix/>
          </a:blip>
          <a:stretch>
            <a:fillRect/>
          </a:stretch>
        </p:blipFill>
        <p:spPr>
          <a:xfrm>
            <a:off x="1306449" y="1152475"/>
            <a:ext cx="6531098" cy="3734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Code Tracing</a:t>
            </a:r>
            <a:endParaRPr/>
          </a:p>
        </p:txBody>
      </p:sp>
      <p:sp>
        <p:nvSpPr>
          <p:cNvPr id="229" name="Google Shape;229;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11700" y="197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Weekly Code Tracing Progress</a:t>
            </a:r>
            <a:endParaRPr/>
          </a:p>
        </p:txBody>
      </p:sp>
      <p:sp>
        <p:nvSpPr>
          <p:cNvPr id="235" name="Google Shape;235;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graphicFrame>
        <p:nvGraphicFramePr>
          <p:cNvPr id="236" name="Google Shape;236;p36"/>
          <p:cNvGraphicFramePr/>
          <p:nvPr/>
        </p:nvGraphicFramePr>
        <p:xfrm>
          <a:off x="268900" y="900550"/>
          <a:ext cx="3000000" cy="3000000"/>
        </p:xfrm>
        <a:graphic>
          <a:graphicData uri="http://schemas.openxmlformats.org/drawingml/2006/table">
            <a:tbl>
              <a:tblPr>
                <a:noFill/>
                <a:tableStyleId>{67C92F6E-5095-4F10-AA1E-2EB160E43291}</a:tableStyleId>
              </a:tblPr>
              <a:tblGrid>
                <a:gridCol w="1078975"/>
                <a:gridCol w="6560050"/>
                <a:gridCol w="967175"/>
              </a:tblGrid>
              <a:tr h="3441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zh-TW"/>
                        <a:t>Part</a:t>
                      </a:r>
                      <a:endParaRPr b="1"/>
                    </a:p>
                  </a:txBody>
                  <a:tcPr marT="91425" marB="91425" marR="91425" marL="91425"/>
                </a:tc>
                <a:tc>
                  <a:txBody>
                    <a:bodyPr/>
                    <a:lstStyle/>
                    <a:p>
                      <a:pPr indent="0" lvl="0" marL="0" rtl="0" algn="ctr">
                        <a:spcBef>
                          <a:spcPts val="0"/>
                        </a:spcBef>
                        <a:spcAft>
                          <a:spcPts val="0"/>
                        </a:spcAft>
                        <a:buNone/>
                      </a:pPr>
                      <a:r>
                        <a:rPr b="1" lang="zh-TW"/>
                        <a:t>LOC</a:t>
                      </a:r>
                      <a:endParaRPr b="1"/>
                    </a:p>
                  </a:txBody>
                  <a:tcPr marT="91425" marB="91425" marR="91425" marL="91425"/>
                </a:tc>
              </a:tr>
              <a:tr h="353050">
                <a:tc gridSpan="3">
                  <a:txBody>
                    <a:bodyPr/>
                    <a:lstStyle/>
                    <a:p>
                      <a:pPr indent="0" lvl="0" marL="0" rtl="0" algn="l">
                        <a:spcBef>
                          <a:spcPts val="0"/>
                        </a:spcBef>
                        <a:spcAft>
                          <a:spcPts val="0"/>
                        </a:spcAft>
                        <a:buNone/>
                      </a:pPr>
                      <a:r>
                        <a:rPr lang="zh-TW"/>
                        <a:t>  </a:t>
                      </a:r>
                      <a:r>
                        <a:rPr b="1" lang="zh-TW">
                          <a:solidFill>
                            <a:schemeClr val="lt1"/>
                          </a:solidFill>
                        </a:rPr>
                        <a:t>spring-core-core</a:t>
                      </a:r>
                      <a:endParaRPr b="1">
                        <a:solidFill>
                          <a:schemeClr val="lt1"/>
                        </a:solidFill>
                      </a:endParaRPr>
                    </a:p>
                  </a:txBody>
                  <a:tcPr marT="91425" marB="91425" marR="91425" marL="91425">
                    <a:solidFill>
                      <a:schemeClr val="dk2"/>
                    </a:solidFill>
                  </a:tcPr>
                </a:tc>
                <a:tc hMerge="1"/>
                <a:tc hMerge="1"/>
              </a:tr>
              <a:tr h="418150">
                <a:tc>
                  <a:txBody>
                    <a:bodyPr/>
                    <a:lstStyle/>
                    <a:p>
                      <a:pPr indent="0" lvl="0" marL="0" rtl="0" algn="ctr">
                        <a:spcBef>
                          <a:spcPts val="0"/>
                        </a:spcBef>
                        <a:spcAft>
                          <a:spcPts val="0"/>
                        </a:spcAft>
                        <a:buNone/>
                      </a:pPr>
                      <a:r>
                        <a:rPr lang="zh-TW"/>
                        <a:t>許庭瑋</a:t>
                      </a:r>
                      <a:endParaRPr/>
                    </a:p>
                  </a:txBody>
                  <a:tcPr marT="91425" marB="91425" marR="91425" marL="91425"/>
                </a:tc>
                <a:tc>
                  <a:txBody>
                    <a:bodyPr/>
                    <a:lstStyle/>
                    <a:p>
                      <a:pPr indent="0" lvl="0" marL="0" rtl="0" algn="l">
                        <a:spcBef>
                          <a:spcPts val="0"/>
                        </a:spcBef>
                        <a:spcAft>
                          <a:spcPts val="0"/>
                        </a:spcAft>
                        <a:buNone/>
                      </a:pPr>
                      <a:r>
                        <a:rPr lang="zh-TW"/>
                        <a:t>LimitedDataBufferList.java, DataBufferInputStream.java, DataBufferOutputStream.java, SpringFactoriesLoader.java</a:t>
                      </a:r>
                      <a:endParaRPr/>
                    </a:p>
                  </a:txBody>
                  <a:tcPr marT="91425" marB="91425" marR="91425" marL="91425" anchor="ctr"/>
                </a:tc>
                <a:tc>
                  <a:txBody>
                    <a:bodyPr/>
                    <a:lstStyle/>
                    <a:p>
                      <a:pPr indent="0" lvl="0" marL="0" rtl="0" algn="ctr">
                        <a:spcBef>
                          <a:spcPts val="0"/>
                        </a:spcBef>
                        <a:spcAft>
                          <a:spcPts val="0"/>
                        </a:spcAft>
                        <a:buNone/>
                      </a:pPr>
                      <a:r>
                        <a:rPr lang="zh-TW"/>
                        <a:t>505</a:t>
                      </a:r>
                      <a:endParaRPr/>
                    </a:p>
                  </a:txBody>
                  <a:tcPr marT="91425" marB="91425" marR="91425" marL="91425"/>
                </a:tc>
              </a:tr>
              <a:tr h="431175">
                <a:tc>
                  <a:txBody>
                    <a:bodyPr/>
                    <a:lstStyle/>
                    <a:p>
                      <a:pPr indent="0" lvl="0" marL="0" rtl="0" algn="ctr">
                        <a:spcBef>
                          <a:spcPts val="0"/>
                        </a:spcBef>
                        <a:spcAft>
                          <a:spcPts val="0"/>
                        </a:spcAft>
                        <a:buClr>
                          <a:schemeClr val="dk1"/>
                        </a:buClr>
                        <a:buSzPts val="1100"/>
                        <a:buFont typeface="Arial"/>
                        <a:buNone/>
                      </a:pPr>
                      <a:r>
                        <a:rPr lang="zh-TW">
                          <a:solidFill>
                            <a:schemeClr val="dk1"/>
                          </a:solidFill>
                        </a:rPr>
                        <a:t>楊昕叡</a:t>
                      </a:r>
                      <a:endParaRPr/>
                    </a:p>
                  </a:txBody>
                  <a:tcPr marT="91425" marB="91425" marR="91425" marL="91425"/>
                </a:tc>
                <a:tc>
                  <a:txBody>
                    <a:bodyPr/>
                    <a:lstStyle/>
                    <a:p>
                      <a:pPr indent="0" lvl="0" marL="0" rtl="0" algn="l">
                        <a:spcBef>
                          <a:spcPts val="0"/>
                        </a:spcBef>
                        <a:spcAft>
                          <a:spcPts val="0"/>
                        </a:spcAft>
                        <a:buNone/>
                      </a:pPr>
                      <a:r>
                        <a:rPr lang="zh-TW" sz="1600"/>
                        <a:t>AnnotationUtils.java</a:t>
                      </a:r>
                      <a:endParaRPr sz="16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a:t>504</a:t>
                      </a:r>
                      <a:endParaRPr/>
                    </a:p>
                  </a:txBody>
                  <a:tcPr marT="91425" marB="91425" marR="91425" marL="91425">
                    <a:lnB cap="flat" cmpd="sng" w="9525">
                      <a:solidFill>
                        <a:srgbClr val="9E9E9E"/>
                      </a:solidFill>
                      <a:prstDash val="solid"/>
                      <a:round/>
                      <a:headEnd len="sm" w="sm" type="none"/>
                      <a:tailEnd len="sm" w="sm" type="none"/>
                    </a:lnB>
                  </a:tcPr>
                </a:tc>
              </a:tr>
              <a:tr h="418125">
                <a:tc>
                  <a:txBody>
                    <a:bodyPr/>
                    <a:lstStyle/>
                    <a:p>
                      <a:pPr indent="0" lvl="0" marL="0" rtl="0" algn="ctr">
                        <a:spcBef>
                          <a:spcPts val="0"/>
                        </a:spcBef>
                        <a:spcAft>
                          <a:spcPts val="0"/>
                        </a:spcAft>
                        <a:buClr>
                          <a:srgbClr val="000000"/>
                        </a:buClr>
                        <a:buSzPts val="1100"/>
                        <a:buFont typeface="Arial"/>
                        <a:buNone/>
                      </a:pPr>
                      <a:r>
                        <a:rPr lang="zh-TW">
                          <a:solidFill>
                            <a:schemeClr val="dk1"/>
                          </a:solidFill>
                        </a:rPr>
                        <a:t>劉玠均</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zh-TW" sz="1300"/>
                        <a:t>type/classreading (</a:t>
                      </a:r>
                      <a:r>
                        <a:rPr lang="zh-TW" sz="1300"/>
                        <a:t>1/2</a:t>
                      </a:r>
                      <a:r>
                        <a:rPr lang="zh-TW" sz="1300"/>
                        <a:t>) , type/</a:t>
                      </a:r>
                      <a:r>
                        <a:rPr lang="zh-TW" sz="1300"/>
                        <a:t>StandardAnnotationMetadata, </a:t>
                      </a:r>
                      <a:r>
                        <a:rPr lang="zh-TW" sz="1300"/>
                        <a:t>StandardMethodMetadata</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a:t>491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6050">
                <a:tc>
                  <a:txBody>
                    <a:bodyPr/>
                    <a:lstStyle/>
                    <a:p>
                      <a:pPr indent="0" lvl="0" marL="0" rtl="0" algn="ctr">
                        <a:spcBef>
                          <a:spcPts val="0"/>
                        </a:spcBef>
                        <a:spcAft>
                          <a:spcPts val="0"/>
                        </a:spcAft>
                        <a:buClr>
                          <a:schemeClr val="dk1"/>
                        </a:buClr>
                        <a:buSzPts val="1100"/>
                        <a:buFont typeface="Arial"/>
                        <a:buNone/>
                      </a:pPr>
                      <a:r>
                        <a:rPr lang="zh-TW">
                          <a:solidFill>
                            <a:schemeClr val="dk1"/>
                          </a:solidFill>
                        </a:rPr>
                        <a:t>洪世彬</a:t>
                      </a:r>
                      <a:endParaRPr/>
                    </a:p>
                  </a:txBody>
                  <a:tcPr marT="91425" marB="91425" marR="91425" marL="91425">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zh-TW"/>
                        <a:t>GenericTypeResolver.java, CollectionFactory.java, Conventions.java</a:t>
                      </a:r>
                      <a:endParaRPr/>
                    </a:p>
                  </a:txBody>
                  <a:tcPr marT="91425" marB="91425" marR="91425" marL="91425" anchor="ctr">
                    <a:lnT cap="flat" cmpd="sng" w="9525">
                      <a:solidFill>
                        <a:srgbClr val="9E9E9E"/>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zh-TW"/>
                        <a:t>575</a:t>
                      </a:r>
                      <a:endParaRPr/>
                    </a:p>
                  </a:txBody>
                  <a:tcPr marT="91425" marB="91425" marR="91425" marL="91425">
                    <a:lnT cap="flat" cmpd="sng" w="9525">
                      <a:solidFill>
                        <a:srgbClr val="9E9E9E"/>
                      </a:solidFill>
                      <a:prstDash val="solid"/>
                      <a:round/>
                      <a:headEnd len="sm" w="sm" type="none"/>
                      <a:tailEnd len="sm" w="sm" type="none"/>
                    </a:lnT>
                    <a:lnB cap="flat" cmpd="sng" w="9525">
                      <a:solidFill>
                        <a:schemeClr val="dk2"/>
                      </a:solidFill>
                      <a:prstDash val="solid"/>
                      <a:round/>
                      <a:headEnd len="sm" w="sm" type="none"/>
                      <a:tailEnd len="sm" w="sm" type="none"/>
                    </a:lnB>
                  </a:tcPr>
                </a:tc>
              </a:tr>
              <a:tr h="370175">
                <a:tc gridSpan="3">
                  <a:txBody>
                    <a:bodyPr/>
                    <a:lstStyle/>
                    <a:p>
                      <a:pPr indent="0" lvl="0" marL="0" rtl="0" algn="l">
                        <a:spcBef>
                          <a:spcPts val="0"/>
                        </a:spcBef>
                        <a:spcAft>
                          <a:spcPts val="0"/>
                        </a:spcAft>
                        <a:buNone/>
                      </a:pPr>
                      <a:r>
                        <a:rPr b="1" lang="zh-TW">
                          <a:solidFill>
                            <a:schemeClr val="dk1"/>
                          </a:solidFill>
                        </a:rPr>
                        <a:t>  </a:t>
                      </a:r>
                      <a:r>
                        <a:rPr b="1" lang="zh-TW">
                          <a:solidFill>
                            <a:schemeClr val="lt1"/>
                          </a:solidFill>
                        </a:rPr>
                        <a:t>spring-core-aot, spring-core-cglib</a:t>
                      </a:r>
                      <a:endParaRPr b="1">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hMerge="1"/>
                <a:tc hMerge="1"/>
              </a:tr>
              <a:tr h="431175">
                <a:tc>
                  <a:txBody>
                    <a:bodyPr/>
                    <a:lstStyle/>
                    <a:p>
                      <a:pPr indent="0" lvl="0" marL="0" rtl="0" algn="ctr">
                        <a:spcBef>
                          <a:spcPts val="0"/>
                        </a:spcBef>
                        <a:spcAft>
                          <a:spcPts val="0"/>
                        </a:spcAft>
                        <a:buClr>
                          <a:srgbClr val="000000"/>
                        </a:buClr>
                        <a:buSzPts val="1100"/>
                        <a:buFont typeface="Arial"/>
                        <a:buNone/>
                      </a:pPr>
                      <a:r>
                        <a:rPr lang="zh-TW">
                          <a:solidFill>
                            <a:schemeClr val="dk1"/>
                          </a:solidFill>
                        </a:rPr>
                        <a:t>陳君翰</a:t>
                      </a:r>
                      <a:endParaRPr/>
                    </a:p>
                  </a:txBody>
                  <a:tcPr marT="91425" marB="91425" marR="91425"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zh-TW" sz="1200"/>
                        <a:t>org.springframework.cglib.transform (尾段) + </a:t>
                      </a:r>
                      <a:r>
                        <a:rPr lang="zh-TW" sz="1200">
                          <a:solidFill>
                            <a:schemeClr val="dk1"/>
                          </a:solidFill>
                        </a:rPr>
                        <a:t>org.springframework.cglib.transform.impl (開始)</a:t>
                      </a:r>
                      <a:endParaRPr sz="1200"/>
                    </a:p>
                  </a:txBody>
                  <a:tcPr marT="91425" marB="91425" marR="91425" marL="91425" anchor="ctr">
                    <a:lnT cap="flat" cmpd="sng" w="9525">
                      <a:solidFill>
                        <a:schemeClr val="dk2"/>
                      </a:solidFill>
                      <a:prstDash val="solid"/>
                      <a:round/>
                      <a:headEnd len="sm" w="sm" type="none"/>
                      <a:tailEnd len="sm" w="sm" type="none"/>
                    </a:lnT>
                  </a:tcPr>
                </a:tc>
                <a:tc>
                  <a:txBody>
                    <a:bodyPr/>
                    <a:lstStyle/>
                    <a:p>
                      <a:pPr indent="0" lvl="0" marL="0" rtl="0" algn="ctr">
                        <a:spcBef>
                          <a:spcPts val="0"/>
                        </a:spcBef>
                        <a:spcAft>
                          <a:spcPts val="0"/>
                        </a:spcAft>
                        <a:buNone/>
                      </a:pPr>
                      <a:r>
                        <a:rPr lang="zh-TW"/>
                        <a:t>432</a:t>
                      </a:r>
                      <a:endParaRPr/>
                    </a:p>
                  </a:txBody>
                  <a:tcPr marT="91425" marB="91425" marR="91425" marL="91425">
                    <a:lnT cap="flat" cmpd="sng" w="9525">
                      <a:solidFill>
                        <a:schemeClr val="dk2"/>
                      </a:solidFill>
                      <a:prstDash val="solid"/>
                      <a:round/>
                      <a:headEnd len="sm" w="sm" type="none"/>
                      <a:tailEnd len="sm" w="sm" type="none"/>
                    </a:lnT>
                  </a:tcPr>
                </a:tc>
              </a:tr>
              <a:tr h="392100">
                <a:tc>
                  <a:txBody>
                    <a:bodyPr/>
                    <a:lstStyle/>
                    <a:p>
                      <a:pPr indent="0" lvl="0" marL="0" rtl="0" algn="ctr">
                        <a:spcBef>
                          <a:spcPts val="0"/>
                        </a:spcBef>
                        <a:spcAft>
                          <a:spcPts val="0"/>
                        </a:spcAft>
                        <a:buClr>
                          <a:srgbClr val="000000"/>
                        </a:buClr>
                        <a:buSzPts val="1100"/>
                        <a:buFont typeface="Arial"/>
                        <a:buNone/>
                      </a:pPr>
                      <a:r>
                        <a:rPr lang="zh-TW">
                          <a:solidFill>
                            <a:srgbClr val="000000"/>
                          </a:solidFill>
                        </a:rPr>
                        <a:t>林俊佑</a:t>
                      </a:r>
                      <a:endParaRPr/>
                    </a:p>
                  </a:txBody>
                  <a:tcPr marT="91425" marB="91425" marR="91425" marL="91425"/>
                </a:tc>
                <a:tc>
                  <a:txBody>
                    <a:bodyPr/>
                    <a:lstStyle/>
                    <a:p>
                      <a:pPr indent="0" lvl="0" marL="0" rtl="0" algn="l">
                        <a:spcBef>
                          <a:spcPts val="0"/>
                        </a:spcBef>
                        <a:spcAft>
                          <a:spcPts val="0"/>
                        </a:spcAft>
                        <a:buNone/>
                      </a:pPr>
                      <a:r>
                        <a:rPr lang="zh-TW"/>
                        <a:t>CGLIB.BEAM.BeanGenerator + ImmutableBean</a:t>
                      </a:r>
                      <a:endParaRPr/>
                    </a:p>
                  </a:txBody>
                  <a:tcPr marT="91425" marB="91425" marR="91425" marL="91425" anchor="ctr"/>
                </a:tc>
                <a:tc>
                  <a:txBody>
                    <a:bodyPr/>
                    <a:lstStyle/>
                    <a:p>
                      <a:pPr indent="0" lvl="0" marL="0" rtl="0" algn="ctr">
                        <a:spcBef>
                          <a:spcPts val="0"/>
                        </a:spcBef>
                        <a:spcAft>
                          <a:spcPts val="0"/>
                        </a:spcAft>
                        <a:buNone/>
                      </a:pPr>
                      <a:r>
                        <a:rPr lang="zh-TW"/>
                        <a:t>407</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許庭瑋</a:t>
            </a:r>
            <a:endParaRPr/>
          </a:p>
        </p:txBody>
      </p:sp>
      <p:sp>
        <p:nvSpPr>
          <p:cNvPr id="242" name="Google Shape;242;p37"/>
          <p:cNvSpPr txBox="1"/>
          <p:nvPr>
            <p:ph idx="1" type="body"/>
          </p:nvPr>
        </p:nvSpPr>
        <p:spPr>
          <a:xfrm>
            <a:off x="311700" y="1152475"/>
            <a:ext cx="8520600" cy="3929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zh-TW" sz="2100">
                <a:solidFill>
                  <a:schemeClr val="dk1"/>
                </a:solidFill>
              </a:rPr>
              <a:t>DataBufferInputStream</a:t>
            </a:r>
            <a:endParaRPr sz="21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use interface DataBuffer</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An OutputStream that writes to a DataBuffer</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write: check if the stream is closed, ensure this stream can be written, then write</a:t>
            </a:r>
            <a:endParaRPr sz="1800">
              <a:solidFill>
                <a:schemeClr val="dk1"/>
              </a:solidFill>
            </a:endParaRPr>
          </a:p>
          <a:p>
            <a:pPr indent="-361950" lvl="0" marL="457200" rtl="0" algn="l">
              <a:spcBef>
                <a:spcPts val="0"/>
              </a:spcBef>
              <a:spcAft>
                <a:spcPts val="0"/>
              </a:spcAft>
              <a:buClr>
                <a:schemeClr val="dk1"/>
              </a:buClr>
              <a:buSzPts val="2100"/>
              <a:buChar char="●"/>
            </a:pPr>
            <a:r>
              <a:rPr lang="zh-TW" sz="2100">
                <a:solidFill>
                  <a:schemeClr val="dk1"/>
                </a:solidFill>
              </a:rPr>
              <a:t>DataBufferInputStream</a:t>
            </a:r>
            <a:endParaRPr sz="21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An InputStream that reads from a DataBuffer.</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read: </a:t>
            </a:r>
            <a:r>
              <a:rPr lang="zh-TW" sz="1800">
                <a:solidFill>
                  <a:schemeClr val="dk1"/>
                </a:solidFill>
              </a:rPr>
              <a:t>check if the stream is closed, ensure there is something to be read, then read</a:t>
            </a:r>
            <a:endParaRPr sz="2100">
              <a:solidFill>
                <a:schemeClr val="dk1"/>
              </a:solidFill>
            </a:endParaRPr>
          </a:p>
        </p:txBody>
      </p:sp>
      <p:sp>
        <p:nvSpPr>
          <p:cNvPr id="243" name="Google Shape;243;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許庭瑋</a:t>
            </a:r>
            <a:endParaRPr/>
          </a:p>
        </p:txBody>
      </p:sp>
      <p:sp>
        <p:nvSpPr>
          <p:cNvPr id="249" name="Google Shape;249;p38"/>
          <p:cNvSpPr txBox="1"/>
          <p:nvPr>
            <p:ph idx="1" type="body"/>
          </p:nvPr>
        </p:nvSpPr>
        <p:spPr>
          <a:xfrm>
            <a:off x="311700" y="1152475"/>
            <a:ext cx="8520600" cy="3929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zh-TW" sz="2100">
                <a:solidFill>
                  <a:schemeClr val="dk1"/>
                </a:solidFill>
              </a:rPr>
              <a:t>LimitedDataBufferList</a:t>
            </a:r>
            <a:endParaRPr sz="21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extends ArrayList&lt;DataBuffer&gt;, enforce a limit on the total number of bytes buffered.</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updateCount: check if total bytes exceed this.maxByteCount. If yes, throw DataBufferLimitException.</a:t>
            </a:r>
            <a:endParaRPr sz="1800">
              <a:solidFill>
                <a:schemeClr val="dk1"/>
              </a:solidFill>
            </a:endParaRPr>
          </a:p>
          <a:p>
            <a:pPr indent="-361950" lvl="0" marL="457200" rtl="0" algn="l">
              <a:spcBef>
                <a:spcPts val="0"/>
              </a:spcBef>
              <a:spcAft>
                <a:spcPts val="0"/>
              </a:spcAft>
              <a:buClr>
                <a:schemeClr val="dk1"/>
              </a:buClr>
              <a:buSzPts val="2100"/>
              <a:buChar char="●"/>
            </a:pPr>
            <a:r>
              <a:rPr lang="zh-TW" sz="2100">
                <a:solidFill>
                  <a:schemeClr val="dk1"/>
                </a:solidFill>
              </a:rPr>
              <a:t>SpringFactoriesLoader</a:t>
            </a:r>
            <a:endParaRPr sz="21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General purpose factory loading mechanism in Spring, important in using Spring Boot</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load: Load and instantiate the factory implementation. </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ArgumentResolver: Strategy for resolving constructor arguments based on their type</a:t>
            </a:r>
            <a:endParaRPr sz="1800">
              <a:solidFill>
                <a:schemeClr val="dk1"/>
              </a:solidFill>
            </a:endParaRPr>
          </a:p>
        </p:txBody>
      </p:sp>
      <p:sp>
        <p:nvSpPr>
          <p:cNvPr id="250" name="Google Shape;250;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許庭瑋</a:t>
            </a:r>
            <a:endParaRPr/>
          </a:p>
        </p:txBody>
      </p:sp>
      <p:sp>
        <p:nvSpPr>
          <p:cNvPr id="256" name="Google Shape;256;p39"/>
          <p:cNvSpPr txBox="1"/>
          <p:nvPr>
            <p:ph idx="1" type="body"/>
          </p:nvPr>
        </p:nvSpPr>
        <p:spPr>
          <a:xfrm>
            <a:off x="311700" y="1152475"/>
            <a:ext cx="8520600" cy="3929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zh-TW" sz="2100">
                <a:solidFill>
                  <a:schemeClr val="dk1"/>
                </a:solidFill>
              </a:rPr>
              <a:t>SpringFactoriesLoader</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ArgumentResolver: an interface, strategy for resolving constructor arguments based on their type</a:t>
            </a:r>
            <a:endParaRPr sz="1800">
              <a:solidFill>
                <a:schemeClr val="dk1"/>
              </a:solidFill>
            </a:endParaRPr>
          </a:p>
          <a:p>
            <a:pPr indent="-342900" lvl="2" marL="1371600" rtl="0" algn="l">
              <a:spcBef>
                <a:spcPts val="0"/>
              </a:spcBef>
              <a:spcAft>
                <a:spcPts val="0"/>
              </a:spcAft>
              <a:buClr>
                <a:schemeClr val="dk1"/>
              </a:buClr>
              <a:buSzPts val="1800"/>
              <a:buChar char="■"/>
            </a:pPr>
            <a:r>
              <a:rPr lang="zh-TW" sz="1800">
                <a:solidFill>
                  <a:schemeClr val="dk1"/>
                </a:solidFill>
              </a:rPr>
              <a:t>from: creates a new ArgumentResolver with specific type</a:t>
            </a:r>
            <a:endParaRPr sz="1800">
              <a:solidFill>
                <a:schemeClr val="dk1"/>
              </a:solidFill>
            </a:endParaRPr>
          </a:p>
          <a:p>
            <a:pPr indent="-342900" lvl="2" marL="1371600" rtl="0" algn="l">
              <a:spcBef>
                <a:spcPts val="0"/>
              </a:spcBef>
              <a:spcAft>
                <a:spcPts val="0"/>
              </a:spcAft>
              <a:buClr>
                <a:schemeClr val="dk1"/>
              </a:buClr>
              <a:buSzPts val="1800"/>
              <a:buChar char="■"/>
            </a:pPr>
            <a:r>
              <a:rPr lang="zh-TW" sz="1800">
                <a:solidFill>
                  <a:schemeClr val="dk1"/>
                </a:solidFill>
              </a:rPr>
              <a:t>and:  Create a new composed ArgumentResolver with specific argument</a:t>
            </a:r>
            <a:endParaRPr sz="1800">
              <a:solidFill>
                <a:schemeClr val="dk1"/>
              </a:solidFill>
            </a:endParaRPr>
          </a:p>
          <a:p>
            <a:pPr indent="-342900" lvl="2" marL="1371600" rtl="0" algn="l">
              <a:spcBef>
                <a:spcPts val="0"/>
              </a:spcBef>
              <a:spcAft>
                <a:spcPts val="0"/>
              </a:spcAft>
              <a:buClr>
                <a:schemeClr val="dk1"/>
              </a:buClr>
              <a:buSzPts val="1800"/>
              <a:buChar char="■"/>
            </a:pPr>
            <a:r>
              <a:rPr lang="zh-TW" sz="1800">
                <a:solidFill>
                  <a:schemeClr val="dk1"/>
                </a:solidFill>
              </a:rPr>
              <a:t>In fact, although many comments of function in ArgumentResolver said the method is Factory method, it is not Fatory pattern, because it doesn’t seperate those functions into another class.</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FailureHandler: an inner interface, handling a failure in SpringFactoriesLoader</a:t>
            </a:r>
            <a:endParaRPr sz="1800">
              <a:solidFill>
                <a:schemeClr val="dk1"/>
              </a:solidFill>
            </a:endParaRPr>
          </a:p>
        </p:txBody>
      </p:sp>
      <p:sp>
        <p:nvSpPr>
          <p:cNvPr id="257" name="Google Shape;25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58" name="Google Shape;258;p39"/>
          <p:cNvPicPr preferRelativeResize="0"/>
          <p:nvPr/>
        </p:nvPicPr>
        <p:blipFill>
          <a:blip r:embed="rId3">
            <a:alphaModFix/>
          </a:blip>
          <a:stretch>
            <a:fillRect/>
          </a:stretch>
        </p:blipFill>
        <p:spPr>
          <a:xfrm>
            <a:off x="3745900" y="80700"/>
            <a:ext cx="5275250" cy="1211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許庭瑋</a:t>
            </a:r>
            <a:endParaRPr/>
          </a:p>
        </p:txBody>
      </p:sp>
      <p:sp>
        <p:nvSpPr>
          <p:cNvPr id="264" name="Google Shape;264;p40"/>
          <p:cNvSpPr txBox="1"/>
          <p:nvPr>
            <p:ph idx="1" type="body"/>
          </p:nvPr>
        </p:nvSpPr>
        <p:spPr>
          <a:xfrm>
            <a:off x="311700" y="1152475"/>
            <a:ext cx="8520600" cy="3929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zh-TW" sz="2100">
                <a:solidFill>
                  <a:schemeClr val="dk1"/>
                </a:solidFill>
              </a:rPr>
              <a:t>SpringFactoriesLoader</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FactoryInstantiator: inner class, create the factory instance</a:t>
            </a:r>
            <a:endParaRPr sz="1800">
              <a:solidFill>
                <a:schemeClr val="dk1"/>
              </a:solidFill>
            </a:endParaRPr>
          </a:p>
          <a:p>
            <a:pPr indent="-342900" lvl="2" marL="1371600" rtl="0" algn="l">
              <a:spcBef>
                <a:spcPts val="0"/>
              </a:spcBef>
              <a:spcAft>
                <a:spcPts val="0"/>
              </a:spcAft>
              <a:buClr>
                <a:schemeClr val="dk1"/>
              </a:buClr>
              <a:buSzPts val="1800"/>
              <a:buChar char="■"/>
            </a:pPr>
            <a:r>
              <a:rPr lang="zh-TW" sz="1800">
                <a:solidFill>
                  <a:schemeClr val="dk1"/>
                </a:solidFill>
              </a:rPr>
              <a:t>resolveArgs: use ArgumentResolver.resolve to get args</a:t>
            </a:r>
            <a:endParaRPr sz="1800">
              <a:solidFill>
                <a:schemeClr val="dk1"/>
              </a:solidFill>
            </a:endParaRPr>
          </a:p>
          <a:p>
            <a:pPr indent="-342900" lvl="2" marL="1371600" rtl="0" algn="l">
              <a:spcBef>
                <a:spcPts val="0"/>
              </a:spcBef>
              <a:spcAft>
                <a:spcPts val="0"/>
              </a:spcAft>
              <a:buClr>
                <a:schemeClr val="dk1"/>
              </a:buClr>
              <a:buSzPts val="1800"/>
              <a:buChar char="■"/>
            </a:pPr>
            <a:r>
              <a:rPr lang="zh-TW" sz="1800">
                <a:solidFill>
                  <a:schemeClr val="dk1"/>
                </a:solidFill>
              </a:rPr>
              <a:t>instantiate: use resolveArgs to get args, and use Constructor.newInstance(args) to create new instance</a:t>
            </a:r>
            <a:endParaRPr sz="1800">
              <a:solidFill>
                <a:schemeClr val="dk1"/>
              </a:solidFill>
            </a:endParaRPr>
          </a:p>
          <a:p>
            <a:pPr indent="-361950" lvl="0" marL="457200" rtl="0" algn="l">
              <a:spcBef>
                <a:spcPts val="0"/>
              </a:spcBef>
              <a:spcAft>
                <a:spcPts val="0"/>
              </a:spcAft>
              <a:buClr>
                <a:schemeClr val="dk1"/>
              </a:buClr>
              <a:buSzPts val="2100"/>
              <a:buChar char="●"/>
            </a:pPr>
            <a:r>
              <a:rPr lang="zh-TW" sz="2100">
                <a:solidFill>
                  <a:schemeClr val="dk1"/>
                </a:solidFill>
              </a:rPr>
              <a:t>Diagram</a:t>
            </a:r>
            <a:endParaRPr>
              <a:solidFill>
                <a:schemeClr val="dk1"/>
              </a:solidFill>
            </a:endParaRPr>
          </a:p>
        </p:txBody>
      </p:sp>
      <p:sp>
        <p:nvSpPr>
          <p:cNvPr id="265" name="Google Shape;265;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66" name="Google Shape;266;p40"/>
          <p:cNvPicPr preferRelativeResize="0"/>
          <p:nvPr/>
        </p:nvPicPr>
        <p:blipFill>
          <a:blip r:embed="rId3">
            <a:alphaModFix/>
          </a:blip>
          <a:stretch>
            <a:fillRect/>
          </a:stretch>
        </p:blipFill>
        <p:spPr>
          <a:xfrm>
            <a:off x="3072750" y="3696231"/>
            <a:ext cx="4918374" cy="869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000"/>
              <a:buFont typeface="Arial"/>
              <a:buNone/>
            </a:pPr>
            <a:r>
              <a:rPr lang="zh-TW" sz="2750"/>
              <a:t>楊昕叡</a:t>
            </a:r>
            <a:endParaRPr/>
          </a:p>
        </p:txBody>
      </p:sp>
      <p:sp>
        <p:nvSpPr>
          <p:cNvPr id="272" name="Google Shape;272;p41"/>
          <p:cNvSpPr txBox="1"/>
          <p:nvPr>
            <p:ph idx="1" type="body"/>
          </p:nvPr>
        </p:nvSpPr>
        <p:spPr>
          <a:xfrm>
            <a:off x="311700" y="1152475"/>
            <a:ext cx="8520600" cy="392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zh-TW">
                <a:solidFill>
                  <a:schemeClr val="dk1"/>
                </a:solidFill>
              </a:rPr>
              <a:t>class diagram: </a:t>
            </a:r>
            <a:r>
              <a:rPr lang="zh-TW" u="sng">
                <a:solidFill>
                  <a:schemeClr val="hlink"/>
                </a:solidFill>
                <a:hlinkClick r:id="rId3"/>
              </a:rPr>
              <a:t>full version</a:t>
            </a:r>
            <a:endParaRPr>
              <a:solidFill>
                <a:schemeClr val="dk1"/>
              </a:solidFill>
            </a:endParaRPr>
          </a:p>
          <a:p>
            <a:pPr indent="0" lvl="0" marL="457200" rtl="0" algn="l">
              <a:spcBef>
                <a:spcPts val="1200"/>
              </a:spcBef>
              <a:spcAft>
                <a:spcPts val="0"/>
              </a:spcAft>
              <a:buNone/>
            </a:pPr>
            <a:r>
              <a:t/>
            </a:r>
            <a:endParaRPr sz="2100">
              <a:solidFill>
                <a:schemeClr val="dk1"/>
              </a:solidFill>
            </a:endParaRPr>
          </a:p>
          <a:p>
            <a:pPr indent="-361950" lvl="0" marL="457200" rtl="0" algn="l">
              <a:spcBef>
                <a:spcPts val="1200"/>
              </a:spcBef>
              <a:spcAft>
                <a:spcPts val="0"/>
              </a:spcAft>
              <a:buClr>
                <a:schemeClr val="dk1"/>
              </a:buClr>
              <a:buSzPts val="2100"/>
              <a:buChar char="●"/>
            </a:pPr>
            <a:r>
              <a:rPr b="1" lang="zh-TW"/>
              <a:t>public abstract class AnnotationUtils</a:t>
            </a:r>
            <a:endParaRPr b="1"/>
          </a:p>
          <a:p>
            <a:pPr indent="-361950" lvl="0" marL="457200" rtl="0" algn="l">
              <a:spcBef>
                <a:spcPts val="0"/>
              </a:spcBef>
              <a:spcAft>
                <a:spcPts val="0"/>
              </a:spcAft>
              <a:buClr>
                <a:schemeClr val="dk1"/>
              </a:buClr>
              <a:buSzPts val="2100"/>
              <a:buChar char="●"/>
            </a:pPr>
            <a:r>
              <a:rPr lang="zh-TW"/>
              <a:t>This class provides abundant utility methods for working with annotations. It seems that most operations about spring-core annotations can be accessed from here. In other words, this class composites other classes’ methods to provide utility methods, avoiding misuse of methods in those classes.</a:t>
            </a:r>
            <a:endParaRPr sz="2100">
              <a:solidFill>
                <a:schemeClr val="dk1"/>
              </a:solidFill>
            </a:endParaRPr>
          </a:p>
        </p:txBody>
      </p:sp>
      <p:sp>
        <p:nvSpPr>
          <p:cNvPr id="273" name="Google Shape;273;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74" name="Google Shape;274;p41"/>
          <p:cNvPicPr preferRelativeResize="0"/>
          <p:nvPr/>
        </p:nvPicPr>
        <p:blipFill>
          <a:blip r:embed="rId4">
            <a:alphaModFix/>
          </a:blip>
          <a:stretch>
            <a:fillRect/>
          </a:stretch>
        </p:blipFill>
        <p:spPr>
          <a:xfrm>
            <a:off x="6341375" y="0"/>
            <a:ext cx="2802625" cy="1997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HW 0-1</a:t>
            </a:r>
            <a:endParaRPr/>
          </a:p>
        </p:txBody>
      </p:sp>
      <p:sp>
        <p:nvSpPr>
          <p:cNvPr id="67" name="Google Shape;67;p15"/>
          <p:cNvSpPr txBox="1"/>
          <p:nvPr>
            <p:ph idx="1" type="body"/>
          </p:nvPr>
        </p:nvSpPr>
        <p:spPr>
          <a:xfrm>
            <a:off x="311700" y="1152475"/>
            <a:ext cx="8520600" cy="3929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zh-TW" sz="2100">
                <a:solidFill>
                  <a:schemeClr val="dk1"/>
                </a:solidFill>
              </a:rPr>
              <a:t>What is thread pool?</a:t>
            </a:r>
            <a:endParaRPr sz="2100">
              <a:solidFill>
                <a:schemeClr val="dk1"/>
              </a:solidFill>
            </a:endParaRPr>
          </a:p>
          <a:p>
            <a:pPr indent="-361950" lvl="1" marL="914400" rtl="0" algn="l">
              <a:spcBef>
                <a:spcPts val="0"/>
              </a:spcBef>
              <a:spcAft>
                <a:spcPts val="0"/>
              </a:spcAft>
              <a:buClr>
                <a:schemeClr val="dk1"/>
              </a:buClr>
              <a:buSzPts val="2100"/>
              <a:buChar char="○"/>
            </a:pPr>
            <a:r>
              <a:rPr lang="zh-TW" sz="1800">
                <a:solidFill>
                  <a:schemeClr val="dk1"/>
                </a:solidFill>
                <a:highlight>
                  <a:srgbClr val="FFFFFF"/>
                </a:highlight>
              </a:rPr>
              <a:t>A thread pool is a collection of threads that can be used to perform several tasks in the background without interrupting the main program.</a:t>
            </a:r>
            <a:r>
              <a:rPr lang="zh-TW" sz="1100">
                <a:solidFill>
                  <a:schemeClr val="dk1"/>
                </a:solidFill>
                <a:highlight>
                  <a:srgbClr val="FFFFFF"/>
                </a:highlight>
              </a:rPr>
              <a:t>	</a:t>
            </a:r>
            <a:endParaRPr sz="1100">
              <a:solidFill>
                <a:schemeClr val="dk1"/>
              </a:solidFill>
              <a:highlight>
                <a:srgbClr val="FFFFFF"/>
              </a:highlight>
            </a:endParaRPr>
          </a:p>
          <a:p>
            <a:pPr indent="-361950" lvl="0" marL="457200" marR="0" rtl="0" algn="l">
              <a:lnSpc>
                <a:spcPct val="115000"/>
              </a:lnSpc>
              <a:spcBef>
                <a:spcPts val="0"/>
              </a:spcBef>
              <a:spcAft>
                <a:spcPts val="0"/>
              </a:spcAft>
              <a:buClr>
                <a:schemeClr val="dk1"/>
              </a:buClr>
              <a:buSzPts val="2100"/>
              <a:buChar char="●"/>
            </a:pPr>
            <a:r>
              <a:rPr lang="zh-TW" sz="2100">
                <a:solidFill>
                  <a:schemeClr val="dk1"/>
                </a:solidFill>
              </a:rPr>
              <a:t>What’s the difference between thread pool and connection pool?</a:t>
            </a:r>
            <a:endParaRPr sz="2100">
              <a:solidFill>
                <a:schemeClr val="dk1"/>
              </a:solidFill>
            </a:endParaRPr>
          </a:p>
          <a:p>
            <a:pPr indent="-342900" lvl="1" marL="914400" marR="0" rtl="0" algn="l">
              <a:lnSpc>
                <a:spcPct val="115000"/>
              </a:lnSpc>
              <a:spcBef>
                <a:spcPts val="0"/>
              </a:spcBef>
              <a:spcAft>
                <a:spcPts val="0"/>
              </a:spcAft>
              <a:buClr>
                <a:schemeClr val="dk1"/>
              </a:buClr>
              <a:buSzPts val="1800"/>
              <a:buChar char="○"/>
            </a:pPr>
            <a:r>
              <a:rPr lang="zh-TW" sz="1800">
                <a:solidFill>
                  <a:schemeClr val="dk1"/>
                </a:solidFill>
              </a:rPr>
              <a:t>Both are pools, but different things in the pool. Thread in thread pool, </a:t>
            </a:r>
            <a:r>
              <a:rPr lang="zh-TW" sz="1800">
                <a:solidFill>
                  <a:schemeClr val="dk1"/>
                </a:solidFill>
              </a:rPr>
              <a:t>connection in connection pool. </a:t>
            </a:r>
            <a:endParaRPr sz="1800">
              <a:solidFill>
                <a:schemeClr val="dk1"/>
              </a:solidFill>
            </a:endParaRPr>
          </a:p>
          <a:p>
            <a:pPr indent="-342900" lvl="0" marL="457200" marR="0" rtl="0" algn="l">
              <a:lnSpc>
                <a:spcPct val="115000"/>
              </a:lnSpc>
              <a:spcBef>
                <a:spcPts val="0"/>
              </a:spcBef>
              <a:spcAft>
                <a:spcPts val="0"/>
              </a:spcAft>
              <a:buClr>
                <a:schemeClr val="dk1"/>
              </a:buClr>
              <a:buSzPts val="1800"/>
              <a:buChar char="●"/>
            </a:pPr>
            <a:r>
              <a:rPr lang="zh-TW" sz="2100">
                <a:solidFill>
                  <a:schemeClr val="dk1"/>
                </a:solidFill>
              </a:rPr>
              <a:t>Create a thread pool </a:t>
            </a:r>
            <a:endParaRPr sz="2100">
              <a:solidFill>
                <a:schemeClr val="dk1"/>
              </a:solidFill>
            </a:endParaRPr>
          </a:p>
          <a:p>
            <a:pPr indent="0" lvl="0" marL="457200" marR="0" rtl="0" algn="l">
              <a:lnSpc>
                <a:spcPct val="115000"/>
              </a:lnSpc>
              <a:spcBef>
                <a:spcPts val="1200"/>
              </a:spcBef>
              <a:spcAft>
                <a:spcPts val="1200"/>
              </a:spcAft>
              <a:buNone/>
            </a:pPr>
            <a:r>
              <a:rPr lang="zh-TW" sz="2100">
                <a:solidFill>
                  <a:schemeClr val="dk1"/>
                </a:solidFill>
              </a:rPr>
              <a:t>with Singleton Pattern.</a:t>
            </a:r>
            <a:endParaRPr sz="2100">
              <a:solidFill>
                <a:schemeClr val="dk1"/>
              </a:solidFill>
            </a:endParaRPr>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69" name="Google Shape;69;p15"/>
          <p:cNvPicPr preferRelativeResize="0"/>
          <p:nvPr/>
        </p:nvPicPr>
        <p:blipFill>
          <a:blip r:embed="rId3">
            <a:alphaModFix/>
          </a:blip>
          <a:stretch>
            <a:fillRect/>
          </a:stretch>
        </p:blipFill>
        <p:spPr>
          <a:xfrm>
            <a:off x="4728800" y="3136650"/>
            <a:ext cx="4103499" cy="1656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000"/>
              <a:buFont typeface="Arial"/>
              <a:buNone/>
            </a:pPr>
            <a:r>
              <a:rPr lang="zh-TW" sz="2750"/>
              <a:t>楊昕叡</a:t>
            </a:r>
            <a:endParaRPr/>
          </a:p>
          <a:p>
            <a:pPr indent="0" lvl="0" marL="0" rtl="0" algn="l">
              <a:spcBef>
                <a:spcPts val="0"/>
              </a:spcBef>
              <a:spcAft>
                <a:spcPts val="0"/>
              </a:spcAft>
              <a:buNone/>
            </a:pPr>
            <a:r>
              <a:t/>
            </a:r>
            <a:endParaRPr/>
          </a:p>
        </p:txBody>
      </p:sp>
      <p:sp>
        <p:nvSpPr>
          <p:cNvPr id="280" name="Google Shape;280;p42"/>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For example, getAnnotationAttributes() composite methods in MergedAnnotation to get a map of an annotation’s attributes and return it. </a:t>
            </a:r>
            <a:endParaRPr/>
          </a:p>
          <a:p>
            <a:pPr indent="0" lvl="0" marL="0" rtl="0" algn="l">
              <a:spcBef>
                <a:spcPts val="1200"/>
              </a:spcBef>
              <a:spcAft>
                <a:spcPts val="1200"/>
              </a:spcAft>
              <a:buNone/>
            </a:pPr>
            <a:r>
              <a:rPr lang="zh-TW"/>
              <a:t>This behavior is partly similar to builder pattern, but steps to construct and return are all inside a method here.</a:t>
            </a:r>
            <a:endParaRPr/>
          </a:p>
        </p:txBody>
      </p:sp>
      <p:sp>
        <p:nvSpPr>
          <p:cNvPr id="281" name="Google Shape;281;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82" name="Google Shape;282;p42"/>
          <p:cNvPicPr preferRelativeResize="0"/>
          <p:nvPr/>
        </p:nvPicPr>
        <p:blipFill>
          <a:blip r:embed="rId3">
            <a:alphaModFix/>
          </a:blip>
          <a:stretch>
            <a:fillRect/>
          </a:stretch>
        </p:blipFill>
        <p:spPr>
          <a:xfrm>
            <a:off x="824450" y="3112153"/>
            <a:ext cx="7495100" cy="203134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000"/>
              <a:buFont typeface="Arial"/>
              <a:buNone/>
            </a:pPr>
            <a:r>
              <a:rPr lang="zh-TW" sz="2750"/>
              <a:t>楊昕叡</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88" name="Google Shape;288;p43"/>
          <p:cNvSpPr txBox="1"/>
          <p:nvPr>
            <p:ph idx="1" type="body"/>
          </p:nvPr>
        </p:nvSpPr>
        <p:spPr>
          <a:xfrm>
            <a:off x="311700" y="1354713"/>
            <a:ext cx="8520600" cy="321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This two methods handle two types of exception. handlerIntrospectionFailure() calls rethrowAnnotationConfigurationException(), so they are a part of chain of responsibility.</a:t>
            </a:r>
            <a:endParaRPr/>
          </a:p>
        </p:txBody>
      </p:sp>
      <p:sp>
        <p:nvSpPr>
          <p:cNvPr id="289" name="Google Shape;289;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90" name="Google Shape;290;p43"/>
          <p:cNvPicPr preferRelativeResize="0"/>
          <p:nvPr/>
        </p:nvPicPr>
        <p:blipFill>
          <a:blip r:embed="rId3">
            <a:alphaModFix/>
          </a:blip>
          <a:stretch>
            <a:fillRect/>
          </a:stretch>
        </p:blipFill>
        <p:spPr>
          <a:xfrm>
            <a:off x="-9850" y="2397525"/>
            <a:ext cx="6497276" cy="2679350"/>
          </a:xfrm>
          <a:prstGeom prst="rect">
            <a:avLst/>
          </a:prstGeom>
          <a:noFill/>
          <a:ln>
            <a:noFill/>
          </a:ln>
        </p:spPr>
      </p:pic>
      <p:pic>
        <p:nvPicPr>
          <p:cNvPr id="291" name="Google Shape;291;p43"/>
          <p:cNvPicPr preferRelativeResize="0"/>
          <p:nvPr/>
        </p:nvPicPr>
        <p:blipFill>
          <a:blip r:embed="rId4">
            <a:alphaModFix/>
          </a:blip>
          <a:stretch>
            <a:fillRect/>
          </a:stretch>
        </p:blipFill>
        <p:spPr>
          <a:xfrm>
            <a:off x="2535250" y="0"/>
            <a:ext cx="6608751" cy="1262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000"/>
              <a:buFont typeface="Arial"/>
              <a:buNone/>
            </a:pPr>
            <a:r>
              <a:rPr lang="zh-TW" sz="2750"/>
              <a:t>楊昕叡</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97" name="Google Shape;29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isSynthesizedAnnotation() uses methods from a proxy class.</a:t>
            </a:r>
            <a:endParaRPr/>
          </a:p>
        </p:txBody>
      </p:sp>
      <p:sp>
        <p:nvSpPr>
          <p:cNvPr id="298" name="Google Shape;298;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99" name="Google Shape;299;p44"/>
          <p:cNvPicPr preferRelativeResize="0"/>
          <p:nvPr/>
        </p:nvPicPr>
        <p:blipFill>
          <a:blip r:embed="rId3">
            <a:alphaModFix/>
          </a:blip>
          <a:stretch>
            <a:fillRect/>
          </a:stretch>
        </p:blipFill>
        <p:spPr>
          <a:xfrm>
            <a:off x="0" y="2099071"/>
            <a:ext cx="9143998" cy="228090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劉玠均</a:t>
            </a:r>
            <a:endParaRPr/>
          </a:p>
        </p:txBody>
      </p:sp>
      <p:sp>
        <p:nvSpPr>
          <p:cNvPr id="305" name="Google Shape;305;p45"/>
          <p:cNvSpPr txBox="1"/>
          <p:nvPr>
            <p:ph idx="1" type="body"/>
          </p:nvPr>
        </p:nvSpPr>
        <p:spPr>
          <a:xfrm>
            <a:off x="311700" y="1152475"/>
            <a:ext cx="3641700" cy="3416400"/>
          </a:xfrm>
          <a:prstGeom prst="rect">
            <a:avLst/>
          </a:prstGeom>
        </p:spPr>
        <p:txBody>
          <a:bodyPr anchorCtr="0" anchor="t" bIns="91425" lIns="91425" spcFirstLastPara="1" rIns="91425" wrap="square" tIns="91425">
            <a:normAutofit/>
          </a:bodyPr>
          <a:lstStyle/>
          <a:p>
            <a:pPr indent="-368300" lvl="0" marL="457200" rtl="0" algn="l">
              <a:lnSpc>
                <a:spcPct val="100000"/>
              </a:lnSpc>
              <a:spcBef>
                <a:spcPts val="0"/>
              </a:spcBef>
              <a:spcAft>
                <a:spcPts val="0"/>
              </a:spcAft>
              <a:buClr>
                <a:schemeClr val="dk1"/>
              </a:buClr>
              <a:buSzPts val="2200"/>
              <a:buChar char="●"/>
            </a:pPr>
            <a:r>
              <a:rPr lang="zh-TW" sz="1900">
                <a:solidFill>
                  <a:schemeClr val="dk1"/>
                </a:solidFill>
              </a:rPr>
              <a:t>Class diagram </a:t>
            </a:r>
            <a:r>
              <a:rPr lang="zh-TW" sz="1900" u="sng">
                <a:solidFill>
                  <a:schemeClr val="hlink"/>
                </a:solidFill>
                <a:hlinkClick r:id="rId3"/>
              </a:rPr>
              <a:t>full version</a:t>
            </a:r>
            <a:endParaRPr sz="1900">
              <a:solidFill>
                <a:srgbClr val="980000"/>
              </a:solidFill>
            </a:endParaRPr>
          </a:p>
          <a:p>
            <a:pPr indent="-349250" lvl="0" marL="457200" rtl="0" algn="l">
              <a:lnSpc>
                <a:spcPct val="100000"/>
              </a:lnSpc>
              <a:spcBef>
                <a:spcPts val="0"/>
              </a:spcBef>
              <a:spcAft>
                <a:spcPts val="0"/>
              </a:spcAft>
              <a:buClr>
                <a:schemeClr val="dk1"/>
              </a:buClr>
              <a:buSzPts val="1900"/>
              <a:buChar char="●"/>
            </a:pPr>
            <a:r>
              <a:rPr lang="zh-TW" sz="1900">
                <a:solidFill>
                  <a:schemeClr val="dk1"/>
                </a:solidFill>
              </a:rPr>
              <a:t>In </a:t>
            </a:r>
            <a:r>
              <a:rPr lang="zh-TW" sz="1900">
                <a:solidFill>
                  <a:schemeClr val="dk1"/>
                </a:solidFill>
                <a:latin typeface="Courier New"/>
                <a:ea typeface="Courier New"/>
                <a:cs typeface="Courier New"/>
                <a:sym typeface="Courier New"/>
              </a:rPr>
              <a:t>type/classreading</a:t>
            </a:r>
            <a:r>
              <a:rPr lang="zh-TW" sz="1900">
                <a:solidFill>
                  <a:schemeClr val="dk1"/>
                </a:solidFill>
              </a:rPr>
              <a:t>, </a:t>
            </a:r>
            <a:r>
              <a:rPr lang="zh-TW" sz="1900">
                <a:solidFill>
                  <a:schemeClr val="dk1"/>
                </a:solidFill>
              </a:rPr>
              <a:t>t</a:t>
            </a:r>
            <a:r>
              <a:rPr lang="zh-TW" sz="1900">
                <a:solidFill>
                  <a:schemeClr val="dk1"/>
                </a:solidFill>
              </a:rPr>
              <a:t>here are two design patterns: </a:t>
            </a:r>
            <a:r>
              <a:rPr b="1" lang="zh-TW" sz="1900">
                <a:solidFill>
                  <a:schemeClr val="dk1"/>
                </a:solidFill>
              </a:rPr>
              <a:t>factory pattern</a:t>
            </a:r>
            <a:r>
              <a:rPr lang="zh-TW" sz="1900">
                <a:solidFill>
                  <a:schemeClr val="dk1"/>
                </a:solidFill>
              </a:rPr>
              <a:t> (red) and </a:t>
            </a:r>
            <a:r>
              <a:rPr b="1" lang="zh-TW" sz="1900">
                <a:solidFill>
                  <a:schemeClr val="dk1"/>
                </a:solidFill>
              </a:rPr>
              <a:t>visitor pattern</a:t>
            </a:r>
            <a:r>
              <a:rPr lang="zh-TW" sz="1900">
                <a:solidFill>
                  <a:schemeClr val="dk1"/>
                </a:solidFill>
              </a:rPr>
              <a:t> (yellow).</a:t>
            </a:r>
            <a:endParaRPr sz="1900">
              <a:solidFill>
                <a:schemeClr val="dk1"/>
              </a:solidFill>
            </a:endParaRPr>
          </a:p>
          <a:p>
            <a:pPr indent="0" lvl="0" marL="0" rtl="0" algn="l">
              <a:lnSpc>
                <a:spcPct val="100000"/>
              </a:lnSpc>
              <a:spcBef>
                <a:spcPts val="0"/>
              </a:spcBef>
              <a:spcAft>
                <a:spcPts val="0"/>
              </a:spcAft>
              <a:buNone/>
            </a:pPr>
            <a:r>
              <a:t/>
            </a:r>
            <a:endParaRPr sz="1900">
              <a:solidFill>
                <a:schemeClr val="dk1"/>
              </a:solidFill>
            </a:endParaRPr>
          </a:p>
          <a:p>
            <a:pPr indent="0" lvl="0" marL="0" rtl="0" algn="l">
              <a:lnSpc>
                <a:spcPct val="100000"/>
              </a:lnSpc>
              <a:spcBef>
                <a:spcPts val="0"/>
              </a:spcBef>
              <a:spcAft>
                <a:spcPts val="0"/>
              </a:spcAft>
              <a:buNone/>
            </a:pPr>
            <a:r>
              <a:t/>
            </a:r>
            <a:endParaRPr sz="1900">
              <a:solidFill>
                <a:schemeClr val="dk1"/>
              </a:solidFill>
            </a:endParaRPr>
          </a:p>
        </p:txBody>
      </p:sp>
      <p:sp>
        <p:nvSpPr>
          <p:cNvPr id="306" name="Google Shape;306;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307" name="Google Shape;307;p45"/>
          <p:cNvPicPr preferRelativeResize="0"/>
          <p:nvPr/>
        </p:nvPicPr>
        <p:blipFill>
          <a:blip r:embed="rId4">
            <a:alphaModFix/>
          </a:blip>
          <a:stretch>
            <a:fillRect/>
          </a:stretch>
        </p:blipFill>
        <p:spPr>
          <a:xfrm>
            <a:off x="3953450" y="648175"/>
            <a:ext cx="5109525" cy="45019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劉玠均</a:t>
            </a:r>
            <a:endParaRPr/>
          </a:p>
        </p:txBody>
      </p:sp>
      <p:sp>
        <p:nvSpPr>
          <p:cNvPr id="313" name="Google Shape;313;p46"/>
          <p:cNvSpPr txBox="1"/>
          <p:nvPr>
            <p:ph idx="1" type="body"/>
          </p:nvPr>
        </p:nvSpPr>
        <p:spPr>
          <a:xfrm>
            <a:off x="311700" y="1132275"/>
            <a:ext cx="8520600" cy="3416400"/>
          </a:xfrm>
          <a:prstGeom prst="rect">
            <a:avLst/>
          </a:prstGeom>
        </p:spPr>
        <p:txBody>
          <a:bodyPr anchorCtr="0" anchor="t" bIns="91425" lIns="91425" spcFirstLastPara="1" rIns="91425" wrap="square" tIns="91425">
            <a:normAutofit/>
          </a:bodyPr>
          <a:lstStyle/>
          <a:p>
            <a:pPr indent="-368300" lvl="0" marL="457200" rtl="0" algn="l">
              <a:lnSpc>
                <a:spcPct val="100000"/>
              </a:lnSpc>
              <a:spcBef>
                <a:spcPts val="0"/>
              </a:spcBef>
              <a:spcAft>
                <a:spcPts val="0"/>
              </a:spcAft>
              <a:buClr>
                <a:schemeClr val="dk1"/>
              </a:buClr>
              <a:buSzPts val="2200"/>
              <a:buChar char="●"/>
            </a:pPr>
            <a:r>
              <a:rPr b="1" lang="zh-TW" sz="1900">
                <a:solidFill>
                  <a:schemeClr val="dk1"/>
                </a:solidFill>
              </a:rPr>
              <a:t>Factory</a:t>
            </a:r>
            <a:r>
              <a:rPr b="1" lang="zh-TW" sz="1900">
                <a:solidFill>
                  <a:schemeClr val="dk1"/>
                </a:solidFill>
              </a:rPr>
              <a:t> Pattern</a:t>
            </a:r>
            <a:br>
              <a:rPr lang="zh-TW" sz="1900">
                <a:solidFill>
                  <a:schemeClr val="dk1"/>
                </a:solidFill>
              </a:rPr>
            </a:br>
            <a:r>
              <a:rPr lang="zh-TW" sz="1800">
                <a:solidFill>
                  <a:schemeClr val="dk1"/>
                </a:solidFill>
                <a:latin typeface="Courier New"/>
                <a:ea typeface="Courier New"/>
                <a:cs typeface="Courier New"/>
                <a:sym typeface="Courier New"/>
              </a:rPr>
              <a:t>SimpleMetadataReaderFactory</a:t>
            </a:r>
            <a:r>
              <a:rPr lang="zh-TW" sz="1900">
                <a:solidFill>
                  <a:schemeClr val="dk1"/>
                </a:solidFill>
              </a:rPr>
              <a:t> is a concrete factory </a:t>
            </a:r>
            <a:r>
              <a:rPr lang="zh-TW" sz="1900">
                <a:solidFill>
                  <a:schemeClr val="dk1"/>
                </a:solidFill>
              </a:rPr>
              <a:t>that allows users to get a new instance of </a:t>
            </a:r>
            <a:r>
              <a:rPr lang="zh-TW">
                <a:solidFill>
                  <a:schemeClr val="dk1"/>
                </a:solidFill>
                <a:latin typeface="Courier New"/>
                <a:ea typeface="Courier New"/>
                <a:cs typeface="Courier New"/>
                <a:sym typeface="Courier New"/>
              </a:rPr>
              <a:t>SimpleMetadataReader</a:t>
            </a:r>
            <a:r>
              <a:rPr lang="zh-TW" sz="1900">
                <a:solidFill>
                  <a:schemeClr val="dk1"/>
                </a:solidFill>
              </a:rPr>
              <a:t> via </a:t>
            </a:r>
            <a:r>
              <a:rPr lang="zh-TW" sz="1900">
                <a:solidFill>
                  <a:schemeClr val="dk1"/>
                </a:solidFill>
                <a:highlight>
                  <a:srgbClr val="E6B8AF"/>
                </a:highlight>
              </a:rPr>
              <a:t>getMetadataReader</a:t>
            </a:r>
            <a:r>
              <a:rPr lang="zh-TW" sz="1900">
                <a:solidFill>
                  <a:schemeClr val="dk1"/>
                </a:solidFill>
              </a:rPr>
              <a:t> function.</a:t>
            </a:r>
            <a:endParaRPr sz="1900">
              <a:solidFill>
                <a:schemeClr val="dk1"/>
              </a:solidFill>
            </a:endParaRPr>
          </a:p>
          <a:p>
            <a:pPr indent="0" lvl="0" marL="457200" rtl="0" algn="l">
              <a:lnSpc>
                <a:spcPct val="100000"/>
              </a:lnSpc>
              <a:spcBef>
                <a:spcPts val="0"/>
              </a:spcBef>
              <a:spcAft>
                <a:spcPts val="0"/>
              </a:spcAft>
              <a:buNone/>
            </a:pPr>
            <a:r>
              <a:t/>
            </a:r>
            <a:endParaRPr sz="1900">
              <a:solidFill>
                <a:schemeClr val="dk1"/>
              </a:solidFill>
            </a:endParaRPr>
          </a:p>
          <a:p>
            <a:pPr indent="0" lvl="0" marL="0" rtl="0" algn="l">
              <a:lnSpc>
                <a:spcPct val="100000"/>
              </a:lnSpc>
              <a:spcBef>
                <a:spcPts val="0"/>
              </a:spcBef>
              <a:spcAft>
                <a:spcPts val="0"/>
              </a:spcAft>
              <a:buNone/>
            </a:pPr>
            <a:r>
              <a:t/>
            </a:r>
            <a:endParaRPr sz="1900">
              <a:solidFill>
                <a:schemeClr val="dk1"/>
              </a:solidFill>
            </a:endParaRPr>
          </a:p>
        </p:txBody>
      </p:sp>
      <p:sp>
        <p:nvSpPr>
          <p:cNvPr id="314" name="Google Shape;314;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315" name="Google Shape;315;p46"/>
          <p:cNvPicPr preferRelativeResize="0"/>
          <p:nvPr/>
        </p:nvPicPr>
        <p:blipFill rotWithShape="1">
          <a:blip r:embed="rId3">
            <a:alphaModFix/>
          </a:blip>
          <a:srcRect b="25854" l="0" r="0" t="0"/>
          <a:stretch/>
        </p:blipFill>
        <p:spPr>
          <a:xfrm>
            <a:off x="776825" y="2532227"/>
            <a:ext cx="5839875" cy="5727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316" name="Google Shape;316;p46"/>
          <p:cNvPicPr preferRelativeResize="0"/>
          <p:nvPr/>
        </p:nvPicPr>
        <p:blipFill>
          <a:blip r:embed="rId4">
            <a:alphaModFix/>
          </a:blip>
          <a:stretch>
            <a:fillRect/>
          </a:stretch>
        </p:blipFill>
        <p:spPr>
          <a:xfrm>
            <a:off x="1359050" y="3182826"/>
            <a:ext cx="7784950" cy="1874000"/>
          </a:xfrm>
          <a:prstGeom prst="rect">
            <a:avLst/>
          </a:prstGeom>
          <a:noFill/>
          <a:ln>
            <a:noFill/>
          </a:ln>
        </p:spPr>
      </p:pic>
      <p:cxnSp>
        <p:nvCxnSpPr>
          <p:cNvPr id="317" name="Google Shape;317;p46"/>
          <p:cNvCxnSpPr/>
          <p:nvPr/>
        </p:nvCxnSpPr>
        <p:spPr>
          <a:xfrm flipH="1" rot="-5400000">
            <a:off x="372625" y="3788175"/>
            <a:ext cx="1683300" cy="316800"/>
          </a:xfrm>
          <a:prstGeom prst="curvedConnector3">
            <a:avLst>
              <a:gd fmla="val 85705" name="adj1"/>
            </a:avLst>
          </a:prstGeom>
          <a:noFill/>
          <a:ln cap="flat" cmpd="sng" w="9525">
            <a:solidFill>
              <a:srgbClr val="980000"/>
            </a:solidFill>
            <a:prstDash val="solid"/>
            <a:round/>
            <a:headEnd len="med" w="med" type="stealth"/>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劉玠均</a:t>
            </a:r>
            <a:endParaRPr/>
          </a:p>
        </p:txBody>
      </p:sp>
      <p:sp>
        <p:nvSpPr>
          <p:cNvPr id="323" name="Google Shape;323;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lnSpc>
                <a:spcPct val="100000"/>
              </a:lnSpc>
              <a:spcBef>
                <a:spcPts val="0"/>
              </a:spcBef>
              <a:spcAft>
                <a:spcPts val="0"/>
              </a:spcAft>
              <a:buClr>
                <a:schemeClr val="dk1"/>
              </a:buClr>
              <a:buSzPts val="1900"/>
              <a:buChar char="●"/>
            </a:pPr>
            <a:r>
              <a:rPr b="1" lang="zh-TW" sz="1900">
                <a:solidFill>
                  <a:schemeClr val="dk1"/>
                </a:solidFill>
              </a:rPr>
              <a:t>Visitor Pattern</a:t>
            </a:r>
            <a:br>
              <a:rPr b="1" lang="zh-TW" sz="1900">
                <a:solidFill>
                  <a:schemeClr val="dk1"/>
                </a:solidFill>
              </a:rPr>
            </a:br>
            <a:r>
              <a:rPr lang="zh-TW" sz="1800">
                <a:solidFill>
                  <a:schemeClr val="dk1"/>
                </a:solidFill>
                <a:latin typeface="Courier New"/>
                <a:ea typeface="Courier New"/>
                <a:cs typeface="Courier New"/>
                <a:sym typeface="Courier New"/>
              </a:rPr>
              <a:t>SimpleMethodMetadataReadingVisitor</a:t>
            </a:r>
            <a:r>
              <a:rPr lang="zh-TW" sz="1900">
                <a:solidFill>
                  <a:schemeClr val="dk1"/>
                </a:solidFill>
              </a:rPr>
              <a:t> can visit </a:t>
            </a:r>
            <a:r>
              <a:rPr b="1" lang="zh-TW" sz="1800">
                <a:solidFill>
                  <a:schemeClr val="dk1"/>
                </a:solidFill>
              </a:rPr>
              <a:t>SimpleMethodMetadata</a:t>
            </a:r>
            <a:r>
              <a:rPr lang="zh-TW" sz="1900">
                <a:solidFill>
                  <a:schemeClr val="dk1"/>
                </a:solidFill>
              </a:rPr>
              <a:t> through the accept function (see visitEnd()).</a:t>
            </a:r>
            <a:endParaRPr sz="1900">
              <a:solidFill>
                <a:schemeClr val="dk1"/>
              </a:solidFill>
            </a:endParaRPr>
          </a:p>
          <a:p>
            <a:pPr indent="0" lvl="0" marL="457200" rtl="0" algn="l">
              <a:lnSpc>
                <a:spcPct val="100000"/>
              </a:lnSpc>
              <a:spcBef>
                <a:spcPts val="0"/>
              </a:spcBef>
              <a:spcAft>
                <a:spcPts val="0"/>
              </a:spcAft>
              <a:buNone/>
            </a:pPr>
            <a:r>
              <a:t/>
            </a:r>
            <a:endParaRPr sz="1900">
              <a:solidFill>
                <a:schemeClr val="dk1"/>
              </a:solidFill>
            </a:endParaRPr>
          </a:p>
          <a:p>
            <a:pPr indent="0" lvl="0" marL="457200" rtl="0" algn="l">
              <a:lnSpc>
                <a:spcPct val="100000"/>
              </a:lnSpc>
              <a:spcBef>
                <a:spcPts val="0"/>
              </a:spcBef>
              <a:spcAft>
                <a:spcPts val="0"/>
              </a:spcAft>
              <a:buNone/>
            </a:pPr>
            <a:r>
              <a:t/>
            </a:r>
            <a:endParaRPr sz="1900">
              <a:solidFill>
                <a:schemeClr val="dk1"/>
              </a:solidFill>
            </a:endParaRPr>
          </a:p>
          <a:p>
            <a:pPr indent="0" lvl="0" marL="457200" rtl="0" algn="l">
              <a:lnSpc>
                <a:spcPct val="100000"/>
              </a:lnSpc>
              <a:spcBef>
                <a:spcPts val="0"/>
              </a:spcBef>
              <a:spcAft>
                <a:spcPts val="0"/>
              </a:spcAft>
              <a:buNone/>
            </a:pPr>
            <a:r>
              <a:t/>
            </a:r>
            <a:endParaRPr sz="1900">
              <a:solidFill>
                <a:schemeClr val="dk1"/>
              </a:solidFill>
            </a:endParaRPr>
          </a:p>
          <a:p>
            <a:pPr indent="0" lvl="0" marL="457200" rtl="0" algn="l">
              <a:lnSpc>
                <a:spcPct val="100000"/>
              </a:lnSpc>
              <a:spcBef>
                <a:spcPts val="0"/>
              </a:spcBef>
              <a:spcAft>
                <a:spcPts val="0"/>
              </a:spcAft>
              <a:buNone/>
            </a:pPr>
            <a:r>
              <a:t/>
            </a:r>
            <a:endParaRPr sz="1900">
              <a:solidFill>
                <a:schemeClr val="dk1"/>
              </a:solidFill>
            </a:endParaRPr>
          </a:p>
          <a:p>
            <a:pPr indent="0" lvl="0" marL="457200" rtl="0" algn="l">
              <a:lnSpc>
                <a:spcPct val="100000"/>
              </a:lnSpc>
              <a:spcBef>
                <a:spcPts val="0"/>
              </a:spcBef>
              <a:spcAft>
                <a:spcPts val="0"/>
              </a:spcAft>
              <a:buNone/>
            </a:pPr>
            <a:r>
              <a:t/>
            </a:r>
            <a:endParaRPr sz="1900">
              <a:solidFill>
                <a:schemeClr val="dk1"/>
              </a:solidFill>
            </a:endParaRPr>
          </a:p>
          <a:p>
            <a:pPr indent="0" lvl="0" marL="0" rtl="0" algn="l">
              <a:lnSpc>
                <a:spcPct val="100000"/>
              </a:lnSpc>
              <a:spcBef>
                <a:spcPts val="0"/>
              </a:spcBef>
              <a:spcAft>
                <a:spcPts val="0"/>
              </a:spcAft>
              <a:buNone/>
            </a:pPr>
            <a:r>
              <a:rPr lang="zh-TW" sz="1900">
                <a:solidFill>
                  <a:schemeClr val="dk1"/>
                </a:solidFill>
              </a:rPr>
              <a:t> </a:t>
            </a:r>
            <a:endParaRPr sz="1900">
              <a:solidFill>
                <a:schemeClr val="dk1"/>
              </a:solidFill>
            </a:endParaRPr>
          </a:p>
        </p:txBody>
      </p:sp>
      <p:sp>
        <p:nvSpPr>
          <p:cNvPr id="324" name="Google Shape;324;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325" name="Google Shape;325;p47"/>
          <p:cNvPicPr preferRelativeResize="0"/>
          <p:nvPr/>
        </p:nvPicPr>
        <p:blipFill rotWithShape="1">
          <a:blip r:embed="rId3">
            <a:alphaModFix/>
          </a:blip>
          <a:srcRect b="0" l="0" r="19028" t="0"/>
          <a:stretch/>
        </p:blipFill>
        <p:spPr>
          <a:xfrm>
            <a:off x="2881475" y="334050"/>
            <a:ext cx="5741452" cy="1046825"/>
          </a:xfrm>
          <a:prstGeom prst="rect">
            <a:avLst/>
          </a:prstGeom>
          <a:noFill/>
          <a:ln>
            <a:noFill/>
          </a:ln>
        </p:spPr>
      </p:pic>
      <p:pic>
        <p:nvPicPr>
          <p:cNvPr id="326" name="Google Shape;326;p47"/>
          <p:cNvPicPr preferRelativeResize="0"/>
          <p:nvPr/>
        </p:nvPicPr>
        <p:blipFill rotWithShape="1">
          <a:blip r:embed="rId4">
            <a:alphaModFix/>
          </a:blip>
          <a:srcRect b="3489" l="0" r="0" t="-3489"/>
          <a:stretch/>
        </p:blipFill>
        <p:spPr>
          <a:xfrm>
            <a:off x="843416" y="2272312"/>
            <a:ext cx="7457172" cy="22965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劉玠均</a:t>
            </a:r>
            <a:endParaRPr/>
          </a:p>
        </p:txBody>
      </p:sp>
      <p:sp>
        <p:nvSpPr>
          <p:cNvPr id="332" name="Google Shape;332;p48"/>
          <p:cNvSpPr txBox="1"/>
          <p:nvPr>
            <p:ph idx="1" type="body"/>
          </p:nvPr>
        </p:nvSpPr>
        <p:spPr>
          <a:xfrm>
            <a:off x="311700" y="1152475"/>
            <a:ext cx="5543700" cy="3416400"/>
          </a:xfrm>
          <a:prstGeom prst="rect">
            <a:avLst/>
          </a:prstGeom>
        </p:spPr>
        <p:txBody>
          <a:bodyPr anchorCtr="0" anchor="t" bIns="91425" lIns="91425" spcFirstLastPara="1" rIns="91425" wrap="square" tIns="91425">
            <a:normAutofit/>
          </a:bodyPr>
          <a:lstStyle/>
          <a:p>
            <a:pPr indent="-349250" lvl="0" marL="457200" rtl="0" algn="l">
              <a:lnSpc>
                <a:spcPct val="100000"/>
              </a:lnSpc>
              <a:spcBef>
                <a:spcPts val="0"/>
              </a:spcBef>
              <a:spcAft>
                <a:spcPts val="0"/>
              </a:spcAft>
              <a:buClr>
                <a:schemeClr val="dk1"/>
              </a:buClr>
              <a:buSzPts val="1900"/>
              <a:buChar char="●"/>
            </a:pPr>
            <a:r>
              <a:rPr b="1" lang="zh-TW" sz="1900">
                <a:solidFill>
                  <a:schemeClr val="dk1"/>
                </a:solidFill>
              </a:rPr>
              <a:t>Visitor Pattern (Cont.)</a:t>
            </a:r>
            <a:endParaRPr b="1" sz="1900">
              <a:solidFill>
                <a:schemeClr val="dk1"/>
              </a:solidFill>
            </a:endParaRPr>
          </a:p>
          <a:p>
            <a:pPr indent="-349250" lvl="1" marL="914400" rtl="0" algn="l">
              <a:lnSpc>
                <a:spcPct val="100000"/>
              </a:lnSpc>
              <a:spcBef>
                <a:spcPts val="0"/>
              </a:spcBef>
              <a:spcAft>
                <a:spcPts val="0"/>
              </a:spcAft>
              <a:buClr>
                <a:schemeClr val="dk1"/>
              </a:buClr>
              <a:buSzPts val="1900"/>
              <a:buChar char="○"/>
            </a:pPr>
            <a:r>
              <a:rPr lang="zh-TW" sz="1900">
                <a:solidFill>
                  <a:schemeClr val="dk1"/>
                </a:solidFill>
              </a:rPr>
              <a:t>However, for visiting </a:t>
            </a:r>
            <a:r>
              <a:rPr b="1" lang="zh-TW" sz="1900">
                <a:solidFill>
                  <a:schemeClr val="dk1"/>
                </a:solidFill>
              </a:rPr>
              <a:t>Annotations</a:t>
            </a:r>
            <a:r>
              <a:rPr lang="zh-TW" sz="1900">
                <a:solidFill>
                  <a:schemeClr val="dk1"/>
                </a:solidFill>
              </a:rPr>
              <a:t>, </a:t>
            </a:r>
            <a:br>
              <a:rPr lang="zh-TW" sz="1900">
                <a:solidFill>
                  <a:schemeClr val="dk1"/>
                </a:solidFill>
              </a:rPr>
            </a:br>
            <a:r>
              <a:rPr lang="zh-TW" sz="1900">
                <a:solidFill>
                  <a:schemeClr val="dk1"/>
                </a:solidFill>
              </a:rPr>
              <a:t>it is done by passing in Simple</a:t>
            </a:r>
            <a:r>
              <a:rPr lang="zh-TW" sz="1900" u="sng">
                <a:solidFill>
                  <a:schemeClr val="dk1"/>
                </a:solidFill>
              </a:rPr>
              <a:t>Annotation</a:t>
            </a:r>
            <a:r>
              <a:rPr lang="zh-TW" sz="1900">
                <a:solidFill>
                  <a:schemeClr val="dk1"/>
                </a:solidFill>
              </a:rPr>
              <a:t>MethodReadingVisitor to the accept function.</a:t>
            </a:r>
            <a:endParaRPr sz="1900">
              <a:solidFill>
                <a:schemeClr val="dk1"/>
              </a:solidFill>
            </a:endParaRPr>
          </a:p>
          <a:p>
            <a:pPr indent="-349250" lvl="1" marL="914400" rtl="0" algn="l">
              <a:lnSpc>
                <a:spcPct val="100000"/>
              </a:lnSpc>
              <a:spcBef>
                <a:spcPts val="0"/>
              </a:spcBef>
              <a:spcAft>
                <a:spcPts val="0"/>
              </a:spcAft>
              <a:buClr>
                <a:schemeClr val="dk1"/>
              </a:buClr>
              <a:buSzPts val="1900"/>
              <a:buChar char="○"/>
            </a:pPr>
            <a:r>
              <a:rPr lang="zh-TW" sz="1900">
                <a:solidFill>
                  <a:schemeClr val="dk1"/>
                </a:solidFill>
              </a:rPr>
              <a:t>In the code snippet below,</a:t>
            </a:r>
            <a:r>
              <a:rPr lang="zh-TW" sz="1800">
                <a:solidFill>
                  <a:schemeClr val="dk1"/>
                </a:solidFill>
              </a:rPr>
              <a:t> </a:t>
            </a:r>
            <a:br>
              <a:rPr lang="zh-TW" sz="1800">
                <a:solidFill>
                  <a:schemeClr val="dk1"/>
                </a:solidFill>
              </a:rPr>
            </a:br>
            <a:r>
              <a:rPr lang="zh-TW" sz="1600">
                <a:solidFill>
                  <a:schemeClr val="dk1"/>
                </a:solidFill>
                <a:latin typeface="Courier New"/>
                <a:ea typeface="Courier New"/>
                <a:cs typeface="Courier New"/>
                <a:sym typeface="Courier New"/>
              </a:rPr>
              <a:t>accept(visitor, …)</a:t>
            </a:r>
            <a:r>
              <a:rPr lang="zh-TW" sz="1800">
                <a:solidFill>
                  <a:schemeClr val="dk1"/>
                </a:solidFill>
              </a:rPr>
              <a:t>allows visitor to visit</a:t>
            </a:r>
            <a:br>
              <a:rPr lang="zh-TW" sz="1800">
                <a:solidFill>
                  <a:schemeClr val="dk1"/>
                </a:solidFill>
              </a:rPr>
            </a:br>
            <a:r>
              <a:rPr lang="zh-TW" sz="1800">
                <a:solidFill>
                  <a:schemeClr val="dk1"/>
                </a:solidFill>
              </a:rPr>
              <a:t>the resource through visit().</a:t>
            </a:r>
            <a:endParaRPr sz="2100">
              <a:solidFill>
                <a:schemeClr val="dk1"/>
              </a:solidFill>
            </a:endParaRPr>
          </a:p>
        </p:txBody>
      </p:sp>
      <p:sp>
        <p:nvSpPr>
          <p:cNvPr id="333" name="Google Shape;333;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334" name="Google Shape;334;p48"/>
          <p:cNvPicPr preferRelativeResize="0"/>
          <p:nvPr/>
        </p:nvPicPr>
        <p:blipFill>
          <a:blip r:embed="rId3">
            <a:alphaModFix/>
          </a:blip>
          <a:stretch>
            <a:fillRect/>
          </a:stretch>
        </p:blipFill>
        <p:spPr>
          <a:xfrm>
            <a:off x="623888" y="3698275"/>
            <a:ext cx="7896225" cy="1057275"/>
          </a:xfrm>
          <a:prstGeom prst="rect">
            <a:avLst/>
          </a:prstGeom>
          <a:noFill/>
          <a:ln>
            <a:noFill/>
          </a:ln>
        </p:spPr>
      </p:pic>
      <p:sp>
        <p:nvSpPr>
          <p:cNvPr id="335" name="Google Shape;335;p48"/>
          <p:cNvSpPr txBox="1"/>
          <p:nvPr/>
        </p:nvSpPr>
        <p:spPr>
          <a:xfrm>
            <a:off x="5018925" y="4111250"/>
            <a:ext cx="414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336" name="Google Shape;336;p48"/>
          <p:cNvPicPr preferRelativeResize="0"/>
          <p:nvPr/>
        </p:nvPicPr>
        <p:blipFill>
          <a:blip r:embed="rId4">
            <a:alphaModFix/>
          </a:blip>
          <a:stretch>
            <a:fillRect/>
          </a:stretch>
        </p:blipFill>
        <p:spPr>
          <a:xfrm>
            <a:off x="5622913" y="656100"/>
            <a:ext cx="3209376" cy="2768650"/>
          </a:xfrm>
          <a:prstGeom prst="rect">
            <a:avLst/>
          </a:prstGeom>
          <a:noFill/>
          <a:ln>
            <a:noFill/>
          </a:ln>
        </p:spPr>
      </p:pic>
      <p:sp>
        <p:nvSpPr>
          <p:cNvPr id="337" name="Google Shape;337;p48"/>
          <p:cNvSpPr txBox="1"/>
          <p:nvPr/>
        </p:nvSpPr>
        <p:spPr>
          <a:xfrm>
            <a:off x="5171325" y="4263650"/>
            <a:ext cx="414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洪世彬</a:t>
            </a:r>
            <a:endParaRPr/>
          </a:p>
        </p:txBody>
      </p:sp>
      <p:sp>
        <p:nvSpPr>
          <p:cNvPr id="343" name="Google Shape;343;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I attended three classes this week. They were not related to each other, so compared to the content of the previous weeks, it was relatively simpler.</a:t>
            </a:r>
            <a:endParaRPr/>
          </a:p>
        </p:txBody>
      </p:sp>
      <p:sp>
        <p:nvSpPr>
          <p:cNvPr id="344" name="Google Shape;344;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345" name="Google Shape;345;p49"/>
          <p:cNvPicPr preferRelativeResize="0"/>
          <p:nvPr/>
        </p:nvPicPr>
        <p:blipFill>
          <a:blip r:embed="rId3">
            <a:alphaModFix/>
          </a:blip>
          <a:stretch>
            <a:fillRect/>
          </a:stretch>
        </p:blipFill>
        <p:spPr>
          <a:xfrm>
            <a:off x="260088" y="2102175"/>
            <a:ext cx="8623826" cy="23432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洪世彬</a:t>
            </a:r>
            <a:endParaRPr/>
          </a:p>
        </p:txBody>
      </p:sp>
      <p:sp>
        <p:nvSpPr>
          <p:cNvPr id="351" name="Google Shape;351;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The first class is 'Conventions'. It mainly serves for internal purposes within the framework and allows various objects to be converted into string representations.</a:t>
            </a:r>
            <a:endParaRPr/>
          </a:p>
        </p:txBody>
      </p:sp>
      <p:sp>
        <p:nvSpPr>
          <p:cNvPr id="352" name="Google Shape;352;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353" name="Google Shape;353;p50"/>
          <p:cNvPicPr preferRelativeResize="0"/>
          <p:nvPr/>
        </p:nvPicPr>
        <p:blipFill>
          <a:blip r:embed="rId3">
            <a:alphaModFix/>
          </a:blip>
          <a:stretch>
            <a:fillRect/>
          </a:stretch>
        </p:blipFill>
        <p:spPr>
          <a:xfrm>
            <a:off x="1455180" y="2060471"/>
            <a:ext cx="6233632" cy="28077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洪世彬</a:t>
            </a:r>
            <a:endParaRPr/>
          </a:p>
        </p:txBody>
      </p:sp>
      <p:sp>
        <p:nvSpPr>
          <p:cNvPr id="359" name="Google Shape;359;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The second class is 'CollectionFactory', also used internally in the framework. It employs a static factory approach to enable developers to create instances of collections.</a:t>
            </a:r>
            <a:endParaRPr/>
          </a:p>
        </p:txBody>
      </p:sp>
      <p:sp>
        <p:nvSpPr>
          <p:cNvPr id="360" name="Google Shape;360;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361" name="Google Shape;361;p51"/>
          <p:cNvPicPr preferRelativeResize="0"/>
          <p:nvPr/>
        </p:nvPicPr>
        <p:blipFill>
          <a:blip r:embed="rId3">
            <a:alphaModFix/>
          </a:blip>
          <a:stretch>
            <a:fillRect/>
          </a:stretch>
        </p:blipFill>
        <p:spPr>
          <a:xfrm>
            <a:off x="77650" y="2747850"/>
            <a:ext cx="2620401" cy="1915375"/>
          </a:xfrm>
          <a:prstGeom prst="rect">
            <a:avLst/>
          </a:prstGeom>
          <a:noFill/>
          <a:ln>
            <a:noFill/>
          </a:ln>
        </p:spPr>
      </p:pic>
      <p:pic>
        <p:nvPicPr>
          <p:cNvPr id="362" name="Google Shape;362;p51"/>
          <p:cNvPicPr preferRelativeResize="0"/>
          <p:nvPr/>
        </p:nvPicPr>
        <p:blipFill>
          <a:blip r:embed="rId4">
            <a:alphaModFix/>
          </a:blip>
          <a:stretch>
            <a:fillRect/>
          </a:stretch>
        </p:blipFill>
        <p:spPr>
          <a:xfrm>
            <a:off x="2764525" y="1921875"/>
            <a:ext cx="6325475" cy="318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HW 0-2</a:t>
            </a:r>
            <a:endParaRPr/>
          </a:p>
        </p:txBody>
      </p:sp>
      <p:sp>
        <p:nvSpPr>
          <p:cNvPr id="75" name="Google Shape;75;p16"/>
          <p:cNvSpPr txBox="1"/>
          <p:nvPr>
            <p:ph idx="1" type="body"/>
          </p:nvPr>
        </p:nvSpPr>
        <p:spPr>
          <a:xfrm>
            <a:off x="311700" y="909950"/>
            <a:ext cx="8520600" cy="3972600"/>
          </a:xfrm>
          <a:prstGeom prst="rect">
            <a:avLst/>
          </a:prstGeom>
        </p:spPr>
        <p:txBody>
          <a:bodyPr anchorCtr="0" anchor="t" bIns="91425" lIns="91425" spcFirstLastPara="1" rIns="91425" wrap="square" tIns="91425">
            <a:normAutofit lnSpcReduction="20000"/>
          </a:bodyPr>
          <a:lstStyle/>
          <a:p>
            <a:pPr indent="-361950" lvl="0" marL="457200" marR="0" rtl="0" algn="l">
              <a:lnSpc>
                <a:spcPct val="115000"/>
              </a:lnSpc>
              <a:spcBef>
                <a:spcPts val="0"/>
              </a:spcBef>
              <a:spcAft>
                <a:spcPts val="0"/>
              </a:spcAft>
              <a:buClr>
                <a:schemeClr val="dk1"/>
              </a:buClr>
              <a:buSzPts val="2100"/>
              <a:buChar char="●"/>
            </a:pPr>
            <a:r>
              <a:rPr lang="zh-TW" sz="2100">
                <a:solidFill>
                  <a:schemeClr val="dk1"/>
                </a:solidFill>
              </a:rPr>
              <a:t>What’s an </a:t>
            </a:r>
            <a:r>
              <a:rPr b="1" lang="zh-TW" sz="2100">
                <a:solidFill>
                  <a:schemeClr val="dk1"/>
                </a:solidFill>
              </a:rPr>
              <a:t>immutable object</a:t>
            </a:r>
            <a:r>
              <a:rPr lang="zh-TW" sz="2100">
                <a:solidFill>
                  <a:schemeClr val="dk1"/>
                </a:solidFill>
              </a:rPr>
              <a:t>?</a:t>
            </a:r>
            <a:endParaRPr sz="2100">
              <a:solidFill>
                <a:schemeClr val="dk1"/>
              </a:solidFill>
            </a:endParaRPr>
          </a:p>
          <a:p>
            <a:pPr indent="-361950" lvl="1" marL="914400" marR="0" rtl="0" algn="l">
              <a:lnSpc>
                <a:spcPct val="115000"/>
              </a:lnSpc>
              <a:spcBef>
                <a:spcPts val="0"/>
              </a:spcBef>
              <a:spcAft>
                <a:spcPts val="0"/>
              </a:spcAft>
              <a:buClr>
                <a:schemeClr val="dk1"/>
              </a:buClr>
              <a:buSzPts val="2100"/>
              <a:buChar char="○"/>
            </a:pPr>
            <a:r>
              <a:rPr lang="zh-TW" sz="2100">
                <a:solidFill>
                  <a:schemeClr val="dk1"/>
                </a:solidFill>
              </a:rPr>
              <a:t>An immutable object is an object whose internal state remains constant after it has been entirely created. For example, String is immutable object in JAVA.</a:t>
            </a:r>
            <a:endParaRPr sz="2100">
              <a:solidFill>
                <a:schemeClr val="dk1"/>
              </a:solidFill>
            </a:endParaRPr>
          </a:p>
          <a:p>
            <a:pPr indent="0" lvl="0" marL="914400" marR="0" rtl="0" algn="l">
              <a:lnSpc>
                <a:spcPct val="115000"/>
              </a:lnSpc>
              <a:spcBef>
                <a:spcPts val="1200"/>
              </a:spcBef>
              <a:spcAft>
                <a:spcPts val="0"/>
              </a:spcAft>
              <a:buNone/>
            </a:pPr>
            <a:r>
              <a:t/>
            </a:r>
            <a:endParaRPr sz="2100">
              <a:solidFill>
                <a:schemeClr val="dk1"/>
              </a:solidFill>
            </a:endParaRPr>
          </a:p>
          <a:p>
            <a:pPr indent="-361950" lvl="0" marL="457200" marR="0" rtl="0" algn="l">
              <a:lnSpc>
                <a:spcPct val="115000"/>
              </a:lnSpc>
              <a:spcBef>
                <a:spcPts val="1200"/>
              </a:spcBef>
              <a:spcAft>
                <a:spcPts val="0"/>
              </a:spcAft>
              <a:buClr>
                <a:schemeClr val="dk1"/>
              </a:buClr>
              <a:buSzPts val="2100"/>
              <a:buChar char="●"/>
            </a:pPr>
            <a:r>
              <a:rPr lang="zh-TW" sz="2100">
                <a:solidFill>
                  <a:schemeClr val="dk1"/>
                </a:solidFill>
              </a:rPr>
              <a:t>Are </a:t>
            </a:r>
            <a:r>
              <a:rPr b="1" lang="zh-TW" sz="2100">
                <a:solidFill>
                  <a:schemeClr val="dk1"/>
                </a:solidFill>
              </a:rPr>
              <a:t>methods</a:t>
            </a:r>
            <a:r>
              <a:rPr lang="zh-TW" sz="2100">
                <a:solidFill>
                  <a:schemeClr val="dk1"/>
                </a:solidFill>
              </a:rPr>
              <a:t> in Java mutable or immutable by default?</a:t>
            </a:r>
            <a:endParaRPr sz="2100">
              <a:solidFill>
                <a:schemeClr val="dk1"/>
              </a:solidFill>
            </a:endParaRPr>
          </a:p>
          <a:p>
            <a:pPr indent="-361950" lvl="1" marL="914400" marR="0" rtl="0" algn="l">
              <a:lnSpc>
                <a:spcPct val="115000"/>
              </a:lnSpc>
              <a:spcBef>
                <a:spcPts val="0"/>
              </a:spcBef>
              <a:spcAft>
                <a:spcPts val="0"/>
              </a:spcAft>
              <a:buClr>
                <a:schemeClr val="dk1"/>
              </a:buClr>
              <a:buSzPts val="2100"/>
              <a:buChar char="○"/>
            </a:pPr>
            <a:r>
              <a:rPr lang="zh-TW" sz="2100">
                <a:solidFill>
                  <a:schemeClr val="dk1"/>
                </a:solidFill>
              </a:rPr>
              <a:t>The Method is by default overrideable by subclasses unless the final keyword is added. </a:t>
            </a:r>
            <a:endParaRPr sz="2100">
              <a:solidFill>
                <a:schemeClr val="dk1"/>
              </a:solidFill>
            </a:endParaRPr>
          </a:p>
          <a:p>
            <a:pPr indent="-361950" lvl="1" marL="914400" marR="0" rtl="0" algn="l">
              <a:lnSpc>
                <a:spcPct val="115000"/>
              </a:lnSpc>
              <a:spcBef>
                <a:spcPts val="0"/>
              </a:spcBef>
              <a:spcAft>
                <a:spcPts val="0"/>
              </a:spcAft>
              <a:buClr>
                <a:schemeClr val="dk1"/>
              </a:buClr>
              <a:buSzPts val="2100"/>
              <a:buChar char="○"/>
            </a:pPr>
            <a:r>
              <a:rPr lang="zh-TW" sz="2100">
                <a:solidFill>
                  <a:schemeClr val="dk1"/>
                </a:solidFill>
              </a:rPr>
              <a:t>However, we did not find any mention of an 'immutable method'. We are uncertain whether the question refers to the act of overriding in this context.</a:t>
            </a:r>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洪世彬</a:t>
            </a:r>
            <a:endParaRPr/>
          </a:p>
        </p:txBody>
      </p:sp>
      <p:sp>
        <p:nvSpPr>
          <p:cNvPr id="368" name="Google Shape;368;p52"/>
          <p:cNvSpPr txBox="1"/>
          <p:nvPr>
            <p:ph idx="1" type="body"/>
          </p:nvPr>
        </p:nvSpPr>
        <p:spPr>
          <a:xfrm>
            <a:off x="311700" y="943050"/>
            <a:ext cx="400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The last one is 'GenericTypeResolver', primarily used within the framework as well. The class internally invokes the functionalities provided by 'ResolvableType', allowing developers to more conveniently obtain the generic type defined in a class or function.</a:t>
            </a:r>
            <a:endParaRPr/>
          </a:p>
        </p:txBody>
      </p:sp>
      <p:sp>
        <p:nvSpPr>
          <p:cNvPr id="369" name="Google Shape;36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370" name="Google Shape;370;p52"/>
          <p:cNvPicPr preferRelativeResize="0"/>
          <p:nvPr/>
        </p:nvPicPr>
        <p:blipFill>
          <a:blip r:embed="rId3">
            <a:alphaModFix/>
          </a:blip>
          <a:stretch>
            <a:fillRect/>
          </a:stretch>
        </p:blipFill>
        <p:spPr>
          <a:xfrm>
            <a:off x="4501602" y="118150"/>
            <a:ext cx="4519551" cy="3365251"/>
          </a:xfrm>
          <a:prstGeom prst="rect">
            <a:avLst/>
          </a:prstGeom>
          <a:noFill/>
          <a:ln>
            <a:noFill/>
          </a:ln>
        </p:spPr>
      </p:pic>
      <p:pic>
        <p:nvPicPr>
          <p:cNvPr id="371" name="Google Shape;371;p52"/>
          <p:cNvPicPr preferRelativeResize="0"/>
          <p:nvPr/>
        </p:nvPicPr>
        <p:blipFill>
          <a:blip r:embed="rId4">
            <a:alphaModFix/>
          </a:blip>
          <a:stretch>
            <a:fillRect/>
          </a:stretch>
        </p:blipFill>
        <p:spPr>
          <a:xfrm>
            <a:off x="3240100" y="3688425"/>
            <a:ext cx="5781051" cy="1368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陳君翰</a:t>
            </a:r>
            <a:endParaRPr/>
          </a:p>
        </p:txBody>
      </p:sp>
      <p:sp>
        <p:nvSpPr>
          <p:cNvPr id="377" name="Google Shape;377;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把許多既有的class (classVisitor, ClassTransformer, MethodVisitor, FieldVisitor)延伸出去，變成 tree structure </a:t>
            </a:r>
            <a:endParaRPr/>
          </a:p>
        </p:txBody>
      </p:sp>
      <p:sp>
        <p:nvSpPr>
          <p:cNvPr id="378" name="Google Shape;378;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379" name="Google Shape;379;p53"/>
          <p:cNvPicPr preferRelativeResize="0"/>
          <p:nvPr/>
        </p:nvPicPr>
        <p:blipFill>
          <a:blip r:embed="rId3">
            <a:alphaModFix/>
          </a:blip>
          <a:stretch>
            <a:fillRect/>
          </a:stretch>
        </p:blipFill>
        <p:spPr>
          <a:xfrm>
            <a:off x="3335050" y="1869600"/>
            <a:ext cx="4874875" cy="31872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陳君翰</a:t>
            </a:r>
            <a:endParaRPr/>
          </a:p>
        </p:txBody>
      </p:sp>
      <p:sp>
        <p:nvSpPr>
          <p:cNvPr id="385" name="Google Shape;38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implementation 的 interface，</a:t>
            </a:r>
            <a:r>
              <a:rPr lang="zh-TW"/>
              <a:t>目前許多 interface 看起來應該並沒有太多作用</a:t>
            </a:r>
            <a:endParaRPr/>
          </a:p>
          <a:p>
            <a:pPr indent="0" lvl="0" marL="0" rtl="0" algn="l">
              <a:spcBef>
                <a:spcPts val="1200"/>
              </a:spcBef>
              <a:spcAft>
                <a:spcPts val="1200"/>
              </a:spcAft>
              <a:buNone/>
            </a:pPr>
            <a:r>
              <a:rPr lang="zh-TW"/>
              <a:t>下週有許多關於 ClassEmitterTransformer 的子類別需要閱讀，難度將會大幅提高</a:t>
            </a:r>
            <a:endParaRPr/>
          </a:p>
        </p:txBody>
      </p:sp>
      <p:sp>
        <p:nvSpPr>
          <p:cNvPr id="386" name="Google Shape;386;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387" name="Google Shape;387;p54"/>
          <p:cNvPicPr preferRelativeResize="0"/>
          <p:nvPr/>
        </p:nvPicPr>
        <p:blipFill>
          <a:blip r:embed="rId3">
            <a:alphaModFix/>
          </a:blip>
          <a:stretch>
            <a:fillRect/>
          </a:stretch>
        </p:blipFill>
        <p:spPr>
          <a:xfrm>
            <a:off x="2195975" y="2065525"/>
            <a:ext cx="6033725" cy="35471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2750"/>
              <a:t>林俊佑</a:t>
            </a:r>
            <a:endParaRPr/>
          </a:p>
        </p:txBody>
      </p:sp>
      <p:sp>
        <p:nvSpPr>
          <p:cNvPr id="393" name="Google Shape;393;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94" name="Google Shape;394;p55"/>
          <p:cNvSpPr txBox="1"/>
          <p:nvPr/>
        </p:nvSpPr>
        <p:spPr>
          <a:xfrm>
            <a:off x="1799550" y="1544400"/>
            <a:ext cx="5754600" cy="21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zh-TW" sz="1100">
                <a:solidFill>
                  <a:schemeClr val="dk1"/>
                </a:solidFill>
              </a:rPr>
              <a:t>開始閱讀 beam package</a:t>
            </a:r>
            <a:endParaRPr sz="1100">
              <a:solidFill>
                <a:schemeClr val="dk1"/>
              </a:solidFill>
            </a:endParaRPr>
          </a:p>
          <a:p>
            <a:pPr indent="0" lvl="0" marL="0" rtl="0" algn="l">
              <a:lnSpc>
                <a:spcPct val="115000"/>
              </a:lnSpc>
              <a:spcBef>
                <a:spcPts val="1200"/>
              </a:spcBef>
              <a:spcAft>
                <a:spcPts val="0"/>
              </a:spcAft>
              <a:buNone/>
            </a:pPr>
            <a:r>
              <a:rPr lang="zh-TW" sz="1100">
                <a:solidFill>
                  <a:schemeClr val="dk1"/>
                </a:solidFill>
              </a:rPr>
              <a:t>首先透過閱讀官方文件初步了解名詞定義</a:t>
            </a:r>
            <a:endParaRPr sz="1100">
              <a:solidFill>
                <a:schemeClr val="dk1"/>
              </a:solidFill>
            </a:endParaRPr>
          </a:p>
          <a:p>
            <a:pPr indent="0" lvl="0" marL="0" rtl="0" algn="l">
              <a:lnSpc>
                <a:spcPct val="115000"/>
              </a:lnSpc>
              <a:spcBef>
                <a:spcPts val="1200"/>
              </a:spcBef>
              <a:spcAft>
                <a:spcPts val="0"/>
              </a:spcAft>
              <a:buNone/>
            </a:pPr>
            <a:r>
              <a:rPr lang="zh-TW" sz="1100" u="sng">
                <a:solidFill>
                  <a:schemeClr val="hlink"/>
                </a:solidFill>
                <a:hlinkClick r:id="rId3"/>
              </a:rPr>
              <a:t>Introduction to the Spring IoC Container and Beans :: Spring Framework</a:t>
            </a:r>
            <a:endParaRPr sz="1100" u="sng">
              <a:solidFill>
                <a:schemeClr val="hlink"/>
              </a:solidFill>
            </a:endParaRPr>
          </a:p>
          <a:p>
            <a:pPr indent="0" lvl="0" marL="0" rtl="0" algn="l">
              <a:lnSpc>
                <a:spcPct val="115000"/>
              </a:lnSpc>
              <a:spcBef>
                <a:spcPts val="1200"/>
              </a:spcBef>
              <a:spcAft>
                <a:spcPts val="0"/>
              </a:spcAft>
              <a:buNone/>
            </a:pPr>
            <a:r>
              <a:rPr lang="zh-TW" sz="1100">
                <a:solidFill>
                  <a:schemeClr val="dk1"/>
                </a:solidFill>
              </a:rPr>
              <a:t>結論</a:t>
            </a:r>
            <a:endParaRPr sz="1100">
              <a:solidFill>
                <a:schemeClr val="dk1"/>
              </a:solidFill>
            </a:endParaRPr>
          </a:p>
          <a:p>
            <a:pPr indent="0" lvl="0" marL="0" rtl="0" algn="l">
              <a:lnSpc>
                <a:spcPct val="115000"/>
              </a:lnSpc>
              <a:spcBef>
                <a:spcPts val="1200"/>
              </a:spcBef>
              <a:spcAft>
                <a:spcPts val="1200"/>
              </a:spcAft>
              <a:buNone/>
            </a:pPr>
            <a:r>
              <a:rPr lang="zh-TW" sz="1100">
                <a:solidFill>
                  <a:schemeClr val="dk1"/>
                </a:solidFill>
              </a:rPr>
              <a:t>Bean 的概念類似 C# MVC 的依賴注入，可以用在統一初始化物件後在想使用的地方引入, 只要有完成物件註冊。該事先初始化的物件稱為 Bean, 而維護 Bean 依賴注入的部分稱為 IoC 容器。</a:t>
            </a:r>
            <a:endParaRPr sz="11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2750"/>
              <a:t>林俊佑</a:t>
            </a:r>
            <a:endParaRPr/>
          </a:p>
        </p:txBody>
      </p:sp>
      <p:sp>
        <p:nvSpPr>
          <p:cNvPr id="400" name="Google Shape;400;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Bean</a:t>
            </a:r>
            <a:endParaRPr/>
          </a:p>
        </p:txBody>
      </p:sp>
      <p:sp>
        <p:nvSpPr>
          <p:cNvPr id="401" name="Google Shape;401;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402" name="Google Shape;402;p56"/>
          <p:cNvPicPr preferRelativeResize="0"/>
          <p:nvPr/>
        </p:nvPicPr>
        <p:blipFill>
          <a:blip r:embed="rId3">
            <a:alphaModFix/>
          </a:blip>
          <a:stretch>
            <a:fillRect/>
          </a:stretch>
        </p:blipFill>
        <p:spPr>
          <a:xfrm>
            <a:off x="1219200" y="1169988"/>
            <a:ext cx="6705600" cy="33813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2750"/>
              <a:t>林俊佑</a:t>
            </a:r>
            <a:endParaRPr/>
          </a:p>
        </p:txBody>
      </p:sp>
      <p:sp>
        <p:nvSpPr>
          <p:cNvPr id="408" name="Google Shape;408;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409" name="Google Shape;409;p57"/>
          <p:cNvPicPr preferRelativeResize="0"/>
          <p:nvPr/>
        </p:nvPicPr>
        <p:blipFill>
          <a:blip r:embed="rId3">
            <a:alphaModFix/>
          </a:blip>
          <a:stretch>
            <a:fillRect/>
          </a:stretch>
        </p:blipFill>
        <p:spPr>
          <a:xfrm>
            <a:off x="2791300" y="1017725"/>
            <a:ext cx="4425641" cy="3820975"/>
          </a:xfrm>
          <a:prstGeom prst="rect">
            <a:avLst/>
          </a:prstGeom>
          <a:noFill/>
          <a:ln>
            <a:noFill/>
          </a:ln>
        </p:spPr>
      </p:pic>
      <p:sp>
        <p:nvSpPr>
          <p:cNvPr id="410" name="Google Shape;410;p57"/>
          <p:cNvSpPr txBox="1"/>
          <p:nvPr/>
        </p:nvSpPr>
        <p:spPr>
          <a:xfrm>
            <a:off x="2791300" y="500525"/>
            <a:ext cx="386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rPr>
              <a:t>調用範例</a:t>
            </a:r>
            <a:endParaRPr sz="180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2750"/>
              <a:t>林俊佑</a:t>
            </a:r>
            <a:endParaRPr/>
          </a:p>
        </p:txBody>
      </p:sp>
      <p:sp>
        <p:nvSpPr>
          <p:cNvPr id="416" name="Google Shape;416;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417" name="Google Shape;417;p58"/>
          <p:cNvPicPr preferRelativeResize="0"/>
          <p:nvPr/>
        </p:nvPicPr>
        <p:blipFill>
          <a:blip r:embed="rId3">
            <a:alphaModFix/>
          </a:blip>
          <a:stretch>
            <a:fillRect/>
          </a:stretch>
        </p:blipFill>
        <p:spPr>
          <a:xfrm>
            <a:off x="1557338" y="2177350"/>
            <a:ext cx="6029325" cy="1419225"/>
          </a:xfrm>
          <a:prstGeom prst="rect">
            <a:avLst/>
          </a:prstGeom>
          <a:noFill/>
          <a:ln>
            <a:noFill/>
          </a:ln>
        </p:spPr>
      </p:pic>
      <p:sp>
        <p:nvSpPr>
          <p:cNvPr id="418" name="Google Shape;418;p58"/>
          <p:cNvSpPr txBox="1"/>
          <p:nvPr/>
        </p:nvSpPr>
        <p:spPr>
          <a:xfrm>
            <a:off x="1523725" y="1192150"/>
            <a:ext cx="60294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dk1"/>
                </a:solidFill>
              </a:rPr>
              <a:t>從 </a:t>
            </a:r>
            <a:r>
              <a:rPr lang="zh-TW" sz="1150">
                <a:solidFill>
                  <a:srgbClr val="EB5757"/>
                </a:solidFill>
                <a:latin typeface="Courier New"/>
                <a:ea typeface="Courier New"/>
                <a:cs typeface="Courier New"/>
                <a:sym typeface="Courier New"/>
              </a:rPr>
              <a:t>public class BeanGenerator extends AbstractClassGenerator</a:t>
            </a:r>
            <a:r>
              <a:rPr lang="zh-TW" sz="1300">
                <a:solidFill>
                  <a:schemeClr val="dk1"/>
                </a:solidFill>
              </a:rPr>
              <a:t> 可以看到其繼承的對象，該類對象可以說是 CGLIB 的核心，Proxy 中的服務入口 </a:t>
            </a:r>
            <a:r>
              <a:rPr lang="zh-TW" sz="1150">
                <a:solidFill>
                  <a:srgbClr val="EB5757"/>
                </a:solidFill>
                <a:latin typeface="Courier New"/>
                <a:ea typeface="Courier New"/>
                <a:cs typeface="Courier New"/>
                <a:sym typeface="Courier New"/>
              </a:rPr>
              <a:t>Enhencer</a:t>
            </a:r>
            <a:r>
              <a:rPr lang="zh-TW" sz="1300">
                <a:solidFill>
                  <a:schemeClr val="dk1"/>
                </a:solidFill>
              </a:rPr>
              <a:t> 就是該對象的繼承, 所以可以理解該類別的定位也是作為動態產生 class 的核心邏輯物件。不過是目標從一般 class 改成針對 Bean。</a:t>
            </a:r>
            <a:endParaRPr sz="1600"/>
          </a:p>
        </p:txBody>
      </p:sp>
      <p:sp>
        <p:nvSpPr>
          <p:cNvPr id="419" name="Google Shape;419;p58"/>
          <p:cNvSpPr txBox="1"/>
          <p:nvPr/>
        </p:nvSpPr>
        <p:spPr>
          <a:xfrm>
            <a:off x="1557350" y="3596575"/>
            <a:ext cx="602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可以看到使用 static 創建了共用的 KEY_FACTORY , 且該 KEY_FACTORY 為介面, 所以在應該存在不同種的工廠。但這裡使用 Bean 用的</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林俊佑</a:t>
            </a:r>
            <a:endParaRPr/>
          </a:p>
        </p:txBody>
      </p:sp>
      <p:sp>
        <p:nvSpPr>
          <p:cNvPr id="425" name="Google Shape;425;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426" name="Google Shape;426;p59"/>
          <p:cNvPicPr preferRelativeResize="0"/>
          <p:nvPr/>
        </p:nvPicPr>
        <p:blipFill>
          <a:blip r:embed="rId3">
            <a:alphaModFix/>
          </a:blip>
          <a:stretch>
            <a:fillRect/>
          </a:stretch>
        </p:blipFill>
        <p:spPr>
          <a:xfrm>
            <a:off x="311700" y="1170125"/>
            <a:ext cx="4016492" cy="3820974"/>
          </a:xfrm>
          <a:prstGeom prst="rect">
            <a:avLst/>
          </a:prstGeom>
          <a:noFill/>
          <a:ln>
            <a:noFill/>
          </a:ln>
        </p:spPr>
      </p:pic>
      <p:pic>
        <p:nvPicPr>
          <p:cNvPr id="427" name="Google Shape;427;p59"/>
          <p:cNvPicPr preferRelativeResize="0"/>
          <p:nvPr/>
        </p:nvPicPr>
        <p:blipFill>
          <a:blip r:embed="rId4">
            <a:alphaModFix/>
          </a:blip>
          <a:stretch>
            <a:fillRect/>
          </a:stretch>
        </p:blipFill>
        <p:spPr>
          <a:xfrm>
            <a:off x="5015175" y="76700"/>
            <a:ext cx="3501193" cy="49144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林</a:t>
            </a:r>
            <a:r>
              <a:rPr lang="zh-TW"/>
              <a:t>俊佑</a:t>
            </a:r>
            <a:endParaRPr/>
          </a:p>
        </p:txBody>
      </p:sp>
      <p:sp>
        <p:nvSpPr>
          <p:cNvPr id="433" name="Google Shape;433;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434" name="Google Shape;434;p60"/>
          <p:cNvSpPr txBox="1"/>
          <p:nvPr/>
        </p:nvSpPr>
        <p:spPr>
          <a:xfrm>
            <a:off x="1077000" y="2406575"/>
            <a:ext cx="69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u="sng">
                <a:solidFill>
                  <a:schemeClr val="hlink"/>
                </a:solidFill>
                <a:hlinkClick r:id="rId3"/>
              </a:rPr>
              <a:t>https://leon1234858.notion.site/W11-a2d68b4c0ba946519bfbc97e73e5286d?pvs=4</a:t>
            </a:r>
            <a:endParaRPr/>
          </a:p>
        </p:txBody>
      </p:sp>
      <p:sp>
        <p:nvSpPr>
          <p:cNvPr id="435" name="Google Shape;435;p60"/>
          <p:cNvSpPr txBox="1"/>
          <p:nvPr/>
        </p:nvSpPr>
        <p:spPr>
          <a:xfrm>
            <a:off x="2638200" y="1944875"/>
            <a:ext cx="3867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800">
                <a:solidFill>
                  <a:schemeClr val="dk2"/>
                </a:solidFill>
              </a:rPr>
              <a:t>完整 trace code 紀錄</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170025" y="143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HW 0-2</a:t>
            </a:r>
            <a:endParaRPr/>
          </a:p>
        </p:txBody>
      </p:sp>
      <p:sp>
        <p:nvSpPr>
          <p:cNvPr id="82" name="Google Shape;82;p17"/>
          <p:cNvSpPr txBox="1"/>
          <p:nvPr>
            <p:ph idx="1" type="body"/>
          </p:nvPr>
        </p:nvSpPr>
        <p:spPr>
          <a:xfrm>
            <a:off x="71475" y="653525"/>
            <a:ext cx="8520600" cy="3416400"/>
          </a:xfrm>
          <a:prstGeom prst="rect">
            <a:avLst/>
          </a:prstGeom>
        </p:spPr>
        <p:txBody>
          <a:bodyPr anchorCtr="0" anchor="t" bIns="91425" lIns="91425" spcFirstLastPara="1" rIns="91425" wrap="square" tIns="91425">
            <a:normAutofit/>
          </a:bodyPr>
          <a:lstStyle/>
          <a:p>
            <a:pPr indent="-361950" lvl="0" marL="457200" marR="0" rtl="0" algn="l">
              <a:lnSpc>
                <a:spcPct val="115000"/>
              </a:lnSpc>
              <a:spcBef>
                <a:spcPts val="0"/>
              </a:spcBef>
              <a:spcAft>
                <a:spcPts val="0"/>
              </a:spcAft>
              <a:buClr>
                <a:schemeClr val="dk1"/>
              </a:buClr>
              <a:buSzPts val="2100"/>
              <a:buChar char="●"/>
            </a:pPr>
            <a:r>
              <a:rPr lang="zh-TW" sz="2100">
                <a:solidFill>
                  <a:schemeClr val="dk1"/>
                </a:solidFill>
              </a:rPr>
              <a:t>Create immutable objects with Builder pattern.</a:t>
            </a:r>
            <a:endParaRPr/>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84" name="Google Shape;84;p17"/>
          <p:cNvPicPr preferRelativeResize="0"/>
          <p:nvPr/>
        </p:nvPicPr>
        <p:blipFill>
          <a:blip r:embed="rId3">
            <a:alphaModFix/>
          </a:blip>
          <a:stretch>
            <a:fillRect/>
          </a:stretch>
        </p:blipFill>
        <p:spPr>
          <a:xfrm>
            <a:off x="5445575" y="2347573"/>
            <a:ext cx="2814825" cy="2577550"/>
          </a:xfrm>
          <a:prstGeom prst="rect">
            <a:avLst/>
          </a:prstGeom>
          <a:noFill/>
          <a:ln>
            <a:noFill/>
          </a:ln>
        </p:spPr>
      </p:pic>
      <p:pic>
        <p:nvPicPr>
          <p:cNvPr id="85" name="Google Shape;85;p17"/>
          <p:cNvPicPr preferRelativeResize="0"/>
          <p:nvPr/>
        </p:nvPicPr>
        <p:blipFill>
          <a:blip r:embed="rId4">
            <a:alphaModFix/>
          </a:blip>
          <a:stretch>
            <a:fillRect/>
          </a:stretch>
        </p:blipFill>
        <p:spPr>
          <a:xfrm>
            <a:off x="267650" y="1415575"/>
            <a:ext cx="4713101" cy="3460250"/>
          </a:xfrm>
          <a:prstGeom prst="rect">
            <a:avLst/>
          </a:prstGeom>
          <a:noFill/>
          <a:ln>
            <a:noFill/>
          </a:ln>
        </p:spPr>
      </p:pic>
      <p:pic>
        <p:nvPicPr>
          <p:cNvPr id="86" name="Google Shape;86;p17"/>
          <p:cNvPicPr preferRelativeResize="0"/>
          <p:nvPr/>
        </p:nvPicPr>
        <p:blipFill>
          <a:blip r:embed="rId5">
            <a:alphaModFix/>
          </a:blip>
          <a:stretch>
            <a:fillRect/>
          </a:stretch>
        </p:blipFill>
        <p:spPr>
          <a:xfrm>
            <a:off x="4371175" y="1533550"/>
            <a:ext cx="4220901" cy="70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HW1 - Print Out</a:t>
            </a:r>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93" name="Google Shape;93;p18"/>
          <p:cNvSpPr txBox="1"/>
          <p:nvPr/>
        </p:nvSpPr>
        <p:spPr>
          <a:xfrm>
            <a:off x="714300" y="1255650"/>
            <a:ext cx="5201400" cy="2706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Char char="●"/>
            </a:pPr>
            <a:r>
              <a:rPr b="1" lang="zh-TW" sz="1200">
                <a:solidFill>
                  <a:schemeClr val="dk1"/>
                </a:solidFill>
              </a:rPr>
              <a:t>A List data structure</a:t>
            </a:r>
            <a:r>
              <a:rPr lang="zh-TW" sz="1200">
                <a:solidFill>
                  <a:schemeClr val="dk1"/>
                </a:solidFill>
              </a:rPr>
              <a:t> is implemented with a String array which can contain a series of String objects.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zh-TW" sz="1200">
                <a:solidFill>
                  <a:schemeClr val="dk1"/>
                </a:solidFill>
              </a:rPr>
              <a:t>We can access List by calling the </a:t>
            </a:r>
            <a:r>
              <a:rPr b="1" lang="zh-TW" sz="1200">
                <a:solidFill>
                  <a:schemeClr val="dk1"/>
                </a:solidFill>
              </a:rPr>
              <a:t>get</a:t>
            </a:r>
            <a:r>
              <a:rPr lang="zh-TW" sz="1200">
                <a:solidFill>
                  <a:schemeClr val="dk1"/>
                </a:solidFill>
              </a:rPr>
              <a:t>() method with an index and know how many Strings inside the List with a public attribute: </a:t>
            </a:r>
            <a:r>
              <a:rPr b="1" lang="zh-TW" sz="1200">
                <a:solidFill>
                  <a:schemeClr val="dk1"/>
                </a:solidFill>
              </a:rPr>
              <a:t>length</a:t>
            </a:r>
            <a:r>
              <a:rPr lang="zh-TW"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zh-TW" sz="1200">
                <a:solidFill>
                  <a:schemeClr val="dk1"/>
                </a:solidFill>
              </a:rPr>
              <a:t>Furthermore, another data structure called </a:t>
            </a:r>
            <a:r>
              <a:rPr b="1" lang="zh-TW" sz="1200">
                <a:solidFill>
                  <a:schemeClr val="dk1"/>
                </a:solidFill>
              </a:rPr>
              <a:t>SkipList</a:t>
            </a:r>
            <a:r>
              <a:rPr lang="zh-TW" sz="1200">
                <a:solidFill>
                  <a:schemeClr val="dk1"/>
                </a:solidFill>
              </a:rPr>
              <a:t> which consists of a series of SkipNodes.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zh-TW" sz="1200">
                <a:solidFill>
                  <a:schemeClr val="dk1"/>
                </a:solidFill>
              </a:rPr>
              <a:t>Each SkipNode can be accessed by invoking the </a:t>
            </a:r>
            <a:r>
              <a:rPr b="1" lang="zh-TW" sz="1200">
                <a:solidFill>
                  <a:schemeClr val="dk1"/>
                </a:solidFill>
              </a:rPr>
              <a:t>getNode</a:t>
            </a:r>
            <a:r>
              <a:rPr lang="zh-TW" sz="1200">
                <a:solidFill>
                  <a:schemeClr val="dk1"/>
                </a:solidFill>
              </a:rPr>
              <a:t>() method in SkipList with an index. And we have the idea about the size of SkipList with its </a:t>
            </a:r>
            <a:r>
              <a:rPr b="1" lang="zh-TW" sz="1200">
                <a:solidFill>
                  <a:schemeClr val="dk1"/>
                </a:solidFill>
              </a:rPr>
              <a:t>size</a:t>
            </a:r>
            <a:r>
              <a:rPr lang="zh-TW" sz="1200">
                <a:solidFill>
                  <a:schemeClr val="dk1"/>
                </a:solidFill>
              </a:rPr>
              <a:t>() method.</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zh-TW" sz="1200">
                <a:solidFill>
                  <a:schemeClr val="dk1"/>
                </a:solidFill>
              </a:rPr>
              <a:t>Now we have to traverse both List and SkipList to </a:t>
            </a:r>
            <a:r>
              <a:rPr b="1" lang="zh-TW" sz="1200">
                <a:solidFill>
                  <a:schemeClr val="dk1"/>
                </a:solidFill>
              </a:rPr>
              <a:t>print</a:t>
            </a:r>
            <a:r>
              <a:rPr lang="zh-TW" sz="1200">
                <a:solidFill>
                  <a:schemeClr val="dk1"/>
                </a:solidFill>
              </a:rPr>
              <a:t> out those object items in the two different data structures for some purpose.</a:t>
            </a:r>
            <a:endParaRPr sz="1200">
              <a:solidFill>
                <a:schemeClr val="dk1"/>
              </a:solidFill>
            </a:endParaRPr>
          </a:p>
        </p:txBody>
      </p:sp>
      <p:sp>
        <p:nvSpPr>
          <p:cNvPr id="94" name="Google Shape;94;p18"/>
          <p:cNvSpPr txBox="1"/>
          <p:nvPr/>
        </p:nvSpPr>
        <p:spPr>
          <a:xfrm>
            <a:off x="4948800" y="3961650"/>
            <a:ext cx="913200" cy="91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
              <a:t>classDiagram</a:t>
            </a:r>
            <a:endParaRPr sz="100"/>
          </a:p>
          <a:p>
            <a:pPr indent="0" lvl="0" marL="0" rtl="0" algn="l">
              <a:spcBef>
                <a:spcPts val="0"/>
              </a:spcBef>
              <a:spcAft>
                <a:spcPts val="0"/>
              </a:spcAft>
              <a:buNone/>
            </a:pPr>
            <a:r>
              <a:rPr lang="zh-TW" sz="100"/>
              <a:t>direction LR</a:t>
            </a:r>
            <a:endParaRPr sz="100"/>
          </a:p>
          <a:p>
            <a:pPr indent="0" lvl="0" marL="0" rtl="0" algn="l">
              <a:spcBef>
                <a:spcPts val="0"/>
              </a:spcBef>
              <a:spcAft>
                <a:spcPts val="0"/>
              </a:spcAft>
              <a:buNone/>
            </a:pPr>
            <a:r>
              <a:t/>
            </a:r>
            <a:endParaRPr sz="100"/>
          </a:p>
          <a:p>
            <a:pPr indent="0" lvl="0" marL="0" rtl="0" algn="l">
              <a:spcBef>
                <a:spcPts val="0"/>
              </a:spcBef>
              <a:spcAft>
                <a:spcPts val="0"/>
              </a:spcAft>
              <a:buNone/>
            </a:pPr>
            <a:r>
              <a:rPr lang="zh-TW" sz="100"/>
              <a:t>class ListImp {</a:t>
            </a:r>
            <a:endParaRPr sz="100"/>
          </a:p>
          <a:p>
            <a:pPr indent="0" lvl="0" marL="0" rtl="0" algn="l">
              <a:spcBef>
                <a:spcPts val="0"/>
              </a:spcBef>
              <a:spcAft>
                <a:spcPts val="0"/>
              </a:spcAft>
              <a:buNone/>
            </a:pPr>
            <a:r>
              <a:rPr lang="zh-TW" sz="100"/>
              <a:t>  + get(int) String</a:t>
            </a:r>
            <a:endParaRPr sz="100"/>
          </a:p>
          <a:p>
            <a:pPr indent="0" lvl="0" marL="0" rtl="0" algn="l">
              <a:spcBef>
                <a:spcPts val="0"/>
              </a:spcBef>
              <a:spcAft>
                <a:spcPts val="0"/>
              </a:spcAft>
              <a:buNone/>
            </a:pPr>
            <a:r>
              <a:rPr lang="zh-TW" sz="100"/>
              <a:t>  + length() int</a:t>
            </a:r>
            <a:endParaRPr sz="100"/>
          </a:p>
          <a:p>
            <a:pPr indent="0" lvl="0" marL="0" rtl="0" algn="l">
              <a:spcBef>
                <a:spcPts val="0"/>
              </a:spcBef>
              <a:spcAft>
                <a:spcPts val="0"/>
              </a:spcAft>
              <a:buNone/>
            </a:pPr>
            <a:r>
              <a:rPr lang="zh-TW" sz="100"/>
              <a:t>  + print() void</a:t>
            </a:r>
            <a:endParaRPr sz="100"/>
          </a:p>
          <a:p>
            <a:pPr indent="0" lvl="0" marL="0" rtl="0" algn="l">
              <a:spcBef>
                <a:spcPts val="0"/>
              </a:spcBef>
              <a:spcAft>
                <a:spcPts val="0"/>
              </a:spcAft>
              <a:buNone/>
            </a:pPr>
            <a:r>
              <a:rPr lang="zh-TW" sz="100"/>
              <a:t>}</a:t>
            </a:r>
            <a:endParaRPr sz="100"/>
          </a:p>
          <a:p>
            <a:pPr indent="0" lvl="0" marL="0" rtl="0" algn="l">
              <a:spcBef>
                <a:spcPts val="0"/>
              </a:spcBef>
              <a:spcAft>
                <a:spcPts val="0"/>
              </a:spcAft>
              <a:buNone/>
            </a:pPr>
            <a:r>
              <a:rPr lang="zh-TW" sz="100"/>
              <a:t>class SkipListImp {</a:t>
            </a:r>
            <a:endParaRPr sz="100"/>
          </a:p>
          <a:p>
            <a:pPr indent="0" lvl="0" marL="0" rtl="0" algn="l">
              <a:spcBef>
                <a:spcPts val="0"/>
              </a:spcBef>
              <a:spcAft>
                <a:spcPts val="0"/>
              </a:spcAft>
              <a:buNone/>
            </a:pPr>
            <a:r>
              <a:rPr lang="zh-TW" sz="100"/>
              <a:t>  + size() int</a:t>
            </a:r>
            <a:endParaRPr sz="100"/>
          </a:p>
          <a:p>
            <a:pPr indent="0" lvl="0" marL="0" rtl="0" algn="l">
              <a:spcBef>
                <a:spcPts val="0"/>
              </a:spcBef>
              <a:spcAft>
                <a:spcPts val="0"/>
              </a:spcAft>
              <a:buNone/>
            </a:pPr>
            <a:r>
              <a:rPr lang="zh-TW" sz="100"/>
              <a:t>  + getNode(int) String</a:t>
            </a:r>
            <a:endParaRPr sz="100"/>
          </a:p>
          <a:p>
            <a:pPr indent="0" lvl="0" marL="0" rtl="0" algn="l">
              <a:spcBef>
                <a:spcPts val="0"/>
              </a:spcBef>
              <a:spcAft>
                <a:spcPts val="0"/>
              </a:spcAft>
              <a:buNone/>
            </a:pPr>
            <a:r>
              <a:rPr lang="zh-TW" sz="100"/>
              <a:t>  + print() void</a:t>
            </a:r>
            <a:endParaRPr sz="100"/>
          </a:p>
          <a:p>
            <a:pPr indent="0" lvl="0" marL="0" rtl="0" algn="l">
              <a:spcBef>
                <a:spcPts val="0"/>
              </a:spcBef>
              <a:spcAft>
                <a:spcPts val="0"/>
              </a:spcAft>
              <a:buNone/>
            </a:pPr>
            <a:r>
              <a:rPr lang="zh-TW" sz="100"/>
              <a:t>}</a:t>
            </a:r>
            <a:endParaRPr sz="100"/>
          </a:p>
          <a:p>
            <a:pPr indent="0" lvl="0" marL="0" rtl="0" algn="l">
              <a:spcBef>
                <a:spcPts val="0"/>
              </a:spcBef>
              <a:spcAft>
                <a:spcPts val="0"/>
              </a:spcAft>
              <a:buNone/>
            </a:pPr>
            <a:r>
              <a:t/>
            </a:r>
            <a:endParaRPr sz="100"/>
          </a:p>
          <a:p>
            <a:pPr indent="0" lvl="0" marL="0" rtl="0" algn="l">
              <a:spcBef>
                <a:spcPts val="0"/>
              </a:spcBef>
              <a:spcAft>
                <a:spcPts val="0"/>
              </a:spcAft>
              <a:buNone/>
            </a:pPr>
            <a:r>
              <a:rPr lang="zh-TW" sz="100"/>
              <a:t>class CustomList {</a:t>
            </a:r>
            <a:endParaRPr sz="100"/>
          </a:p>
          <a:p>
            <a:pPr indent="0" lvl="0" marL="0" rtl="0" algn="l">
              <a:spcBef>
                <a:spcPts val="0"/>
              </a:spcBef>
              <a:spcAft>
                <a:spcPts val="0"/>
              </a:spcAft>
              <a:buNone/>
            </a:pPr>
            <a:r>
              <a:rPr lang="zh-TW" sz="100"/>
              <a:t>    &lt;&lt;interface&gt;&gt;</a:t>
            </a:r>
            <a:endParaRPr sz="100"/>
          </a:p>
          <a:p>
            <a:pPr indent="0" lvl="0" marL="0" rtl="0" algn="l">
              <a:spcBef>
                <a:spcPts val="0"/>
              </a:spcBef>
              <a:spcAft>
                <a:spcPts val="0"/>
              </a:spcAft>
              <a:buNone/>
            </a:pPr>
            <a:r>
              <a:rPr lang="zh-TW" sz="100"/>
              <a:t>}</a:t>
            </a:r>
            <a:endParaRPr sz="100"/>
          </a:p>
          <a:p>
            <a:pPr indent="0" lvl="0" marL="0" rtl="0" algn="l">
              <a:spcBef>
                <a:spcPts val="0"/>
              </a:spcBef>
              <a:spcAft>
                <a:spcPts val="0"/>
              </a:spcAft>
              <a:buNone/>
            </a:pPr>
            <a:r>
              <a:t/>
            </a:r>
            <a:endParaRPr sz="100"/>
          </a:p>
          <a:p>
            <a:pPr indent="0" lvl="0" marL="0" rtl="0" algn="l">
              <a:spcBef>
                <a:spcPts val="0"/>
              </a:spcBef>
              <a:spcAft>
                <a:spcPts val="0"/>
              </a:spcAft>
              <a:buNone/>
            </a:pPr>
            <a:r>
              <a:rPr lang="zh-TW" sz="100"/>
              <a:t>ListImp  ..|&gt;  CustomList </a:t>
            </a:r>
            <a:endParaRPr sz="100"/>
          </a:p>
          <a:p>
            <a:pPr indent="0" lvl="0" marL="0" rtl="0" algn="l">
              <a:spcBef>
                <a:spcPts val="0"/>
              </a:spcBef>
              <a:spcAft>
                <a:spcPts val="0"/>
              </a:spcAft>
              <a:buNone/>
            </a:pPr>
            <a:r>
              <a:rPr lang="zh-TW" sz="100"/>
              <a:t>SkipListImp  ..|&gt;  CustomList </a:t>
            </a:r>
            <a:endParaRPr sz="100"/>
          </a:p>
          <a:p>
            <a:pPr indent="0" lvl="0" marL="0" rtl="0" algn="l">
              <a:spcBef>
                <a:spcPts val="0"/>
              </a:spcBef>
              <a:spcAft>
                <a:spcPts val="0"/>
              </a:spcAft>
              <a:buNone/>
            </a:pPr>
            <a:r>
              <a:t/>
            </a:r>
            <a:endParaRPr sz="100"/>
          </a:p>
        </p:txBody>
      </p:sp>
      <p:pic>
        <p:nvPicPr>
          <p:cNvPr id="95" name="Google Shape;95;p18"/>
          <p:cNvPicPr preferRelativeResize="0"/>
          <p:nvPr/>
        </p:nvPicPr>
        <p:blipFill>
          <a:blip r:embed="rId3">
            <a:alphaModFix/>
          </a:blip>
          <a:stretch>
            <a:fillRect/>
          </a:stretch>
        </p:blipFill>
        <p:spPr>
          <a:xfrm>
            <a:off x="6041250" y="1163400"/>
            <a:ext cx="2923499" cy="27438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HW1 - Print Out</a:t>
            </a:r>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02" name="Google Shape;102;p19"/>
          <p:cNvPicPr preferRelativeResize="0"/>
          <p:nvPr/>
        </p:nvPicPr>
        <p:blipFill>
          <a:blip r:embed="rId3">
            <a:alphaModFix/>
          </a:blip>
          <a:stretch>
            <a:fillRect/>
          </a:stretch>
        </p:blipFill>
        <p:spPr>
          <a:xfrm>
            <a:off x="609025" y="1190275"/>
            <a:ext cx="8167659" cy="37312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HW1 - Print Out</a:t>
            </a:r>
            <a:endParaRPr/>
          </a:p>
        </p:txBody>
      </p:sp>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109" name="Google Shape;109;p20"/>
          <p:cNvSpPr txBox="1"/>
          <p:nvPr/>
        </p:nvSpPr>
        <p:spPr>
          <a:xfrm>
            <a:off x="1933950" y="1148275"/>
            <a:ext cx="18129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400"/>
              <a:t>classDiagram</a:t>
            </a:r>
            <a:endParaRPr sz="400"/>
          </a:p>
          <a:p>
            <a:pPr indent="0" lvl="0" marL="0" rtl="0" algn="l">
              <a:spcBef>
                <a:spcPts val="0"/>
              </a:spcBef>
              <a:spcAft>
                <a:spcPts val="0"/>
              </a:spcAft>
              <a:buNone/>
            </a:pPr>
            <a:r>
              <a:rPr lang="zh-TW" sz="400"/>
              <a:t>direction LR</a:t>
            </a:r>
            <a:endParaRPr sz="400"/>
          </a:p>
          <a:p>
            <a:pPr indent="0" lvl="0" marL="0" rtl="0" algn="l">
              <a:spcBef>
                <a:spcPts val="0"/>
              </a:spcBef>
              <a:spcAft>
                <a:spcPts val="0"/>
              </a:spcAft>
              <a:buNone/>
            </a:pPr>
            <a:r>
              <a:rPr lang="zh-TW" sz="400"/>
              <a:t>class CustomIterator {</a:t>
            </a:r>
            <a:endParaRPr sz="400"/>
          </a:p>
          <a:p>
            <a:pPr indent="0" lvl="0" marL="0" rtl="0" algn="l">
              <a:spcBef>
                <a:spcPts val="0"/>
              </a:spcBef>
              <a:spcAft>
                <a:spcPts val="0"/>
              </a:spcAft>
              <a:buNone/>
            </a:pPr>
            <a:r>
              <a:rPr lang="zh-TW" sz="400"/>
              <a:t>&lt;&lt;Interface&gt;&gt;</a:t>
            </a:r>
            <a:endParaRPr sz="400"/>
          </a:p>
          <a:p>
            <a:pPr indent="0" lvl="0" marL="0" rtl="0" algn="l">
              <a:spcBef>
                <a:spcPts val="0"/>
              </a:spcBef>
              <a:spcAft>
                <a:spcPts val="0"/>
              </a:spcAft>
              <a:buNone/>
            </a:pPr>
            <a:r>
              <a:rPr lang="zh-TW" sz="400"/>
              <a:t>  + next() String</a:t>
            </a:r>
            <a:endParaRPr sz="400"/>
          </a:p>
          <a:p>
            <a:pPr indent="0" lvl="0" marL="0" rtl="0" algn="l">
              <a:spcBef>
                <a:spcPts val="0"/>
              </a:spcBef>
              <a:spcAft>
                <a:spcPts val="0"/>
              </a:spcAft>
              <a:buNone/>
            </a:pPr>
            <a:r>
              <a:rPr lang="zh-TW" sz="400"/>
              <a:t>  + hasNext() boolean</a:t>
            </a:r>
            <a:endParaRPr sz="400"/>
          </a:p>
          <a:p>
            <a:pPr indent="0" lvl="0" marL="0" rtl="0" algn="l">
              <a:spcBef>
                <a:spcPts val="0"/>
              </a:spcBef>
              <a:spcAft>
                <a:spcPts val="0"/>
              </a:spcAft>
              <a:buNone/>
            </a:pPr>
            <a:r>
              <a:rPr lang="zh-TW" sz="400"/>
              <a:t>}</a:t>
            </a:r>
            <a:endParaRPr sz="400"/>
          </a:p>
          <a:p>
            <a:pPr indent="0" lvl="0" marL="0" rtl="0" algn="l">
              <a:spcBef>
                <a:spcPts val="0"/>
              </a:spcBef>
              <a:spcAft>
                <a:spcPts val="0"/>
              </a:spcAft>
              <a:buNone/>
            </a:pPr>
            <a:r>
              <a:rPr lang="zh-TW" sz="400"/>
              <a:t>class CustomIteratorImp {</a:t>
            </a:r>
            <a:endParaRPr sz="400"/>
          </a:p>
          <a:p>
            <a:pPr indent="0" lvl="0" marL="0" rtl="0" algn="l">
              <a:spcBef>
                <a:spcPts val="0"/>
              </a:spcBef>
              <a:spcAft>
                <a:spcPts val="0"/>
              </a:spcAft>
              <a:buNone/>
            </a:pPr>
            <a:r>
              <a:rPr lang="zh-TW" sz="400"/>
              <a:t>  + CustomIteratorImp() </a:t>
            </a:r>
            <a:endParaRPr sz="400"/>
          </a:p>
          <a:p>
            <a:pPr indent="0" lvl="0" marL="0" rtl="0" algn="l">
              <a:spcBef>
                <a:spcPts val="0"/>
              </a:spcBef>
              <a:spcAft>
                <a:spcPts val="0"/>
              </a:spcAft>
              <a:buNone/>
            </a:pPr>
            <a:r>
              <a:rPr lang="zh-TW" sz="400"/>
              <a:t>  + next() String</a:t>
            </a:r>
            <a:endParaRPr sz="400"/>
          </a:p>
          <a:p>
            <a:pPr indent="0" lvl="0" marL="0" rtl="0" algn="l">
              <a:spcBef>
                <a:spcPts val="0"/>
              </a:spcBef>
              <a:spcAft>
                <a:spcPts val="0"/>
              </a:spcAft>
              <a:buNone/>
            </a:pPr>
            <a:r>
              <a:rPr lang="zh-TW" sz="400"/>
              <a:t>  + hasNext() boolean</a:t>
            </a:r>
            <a:endParaRPr sz="400"/>
          </a:p>
          <a:p>
            <a:pPr indent="0" lvl="0" marL="0" rtl="0" algn="l">
              <a:spcBef>
                <a:spcPts val="0"/>
              </a:spcBef>
              <a:spcAft>
                <a:spcPts val="0"/>
              </a:spcAft>
              <a:buNone/>
            </a:pPr>
            <a:r>
              <a:rPr lang="zh-TW" sz="400"/>
              <a:t>}</a:t>
            </a:r>
            <a:endParaRPr sz="400"/>
          </a:p>
          <a:p>
            <a:pPr indent="0" lvl="0" marL="0" rtl="0" algn="l">
              <a:spcBef>
                <a:spcPts val="0"/>
              </a:spcBef>
              <a:spcAft>
                <a:spcPts val="0"/>
              </a:spcAft>
              <a:buNone/>
            </a:pPr>
            <a:r>
              <a:rPr lang="zh-TW" sz="400"/>
              <a:t>class CustomIteratorImp {</a:t>
            </a:r>
            <a:endParaRPr sz="400"/>
          </a:p>
          <a:p>
            <a:pPr indent="0" lvl="0" marL="0" rtl="0" algn="l">
              <a:spcBef>
                <a:spcPts val="0"/>
              </a:spcBef>
              <a:spcAft>
                <a:spcPts val="0"/>
              </a:spcAft>
              <a:buNone/>
            </a:pPr>
            <a:r>
              <a:rPr lang="zh-TW" sz="400"/>
              <a:t>  + CustomIteratorImp() </a:t>
            </a:r>
            <a:endParaRPr sz="400"/>
          </a:p>
          <a:p>
            <a:pPr indent="0" lvl="0" marL="0" rtl="0" algn="l">
              <a:spcBef>
                <a:spcPts val="0"/>
              </a:spcBef>
              <a:spcAft>
                <a:spcPts val="0"/>
              </a:spcAft>
              <a:buNone/>
            </a:pPr>
            <a:r>
              <a:rPr lang="zh-TW" sz="400"/>
              <a:t>  + next() String</a:t>
            </a:r>
            <a:endParaRPr sz="400"/>
          </a:p>
          <a:p>
            <a:pPr indent="0" lvl="0" marL="0" rtl="0" algn="l">
              <a:spcBef>
                <a:spcPts val="0"/>
              </a:spcBef>
              <a:spcAft>
                <a:spcPts val="0"/>
              </a:spcAft>
              <a:buNone/>
            </a:pPr>
            <a:r>
              <a:rPr lang="zh-TW" sz="400"/>
              <a:t>  + hasNext() boolean</a:t>
            </a:r>
            <a:endParaRPr sz="400"/>
          </a:p>
          <a:p>
            <a:pPr indent="0" lvl="0" marL="0" rtl="0" algn="l">
              <a:spcBef>
                <a:spcPts val="0"/>
              </a:spcBef>
              <a:spcAft>
                <a:spcPts val="0"/>
              </a:spcAft>
              <a:buNone/>
            </a:pPr>
            <a:r>
              <a:rPr lang="zh-TW" sz="400"/>
              <a:t>}</a:t>
            </a:r>
            <a:endParaRPr sz="400"/>
          </a:p>
          <a:p>
            <a:pPr indent="0" lvl="0" marL="0" rtl="0" algn="l">
              <a:spcBef>
                <a:spcPts val="0"/>
              </a:spcBef>
              <a:spcAft>
                <a:spcPts val="0"/>
              </a:spcAft>
              <a:buNone/>
            </a:pPr>
            <a:r>
              <a:rPr lang="zh-TW" sz="400"/>
              <a:t>class CustomList {</a:t>
            </a:r>
            <a:endParaRPr sz="400"/>
          </a:p>
          <a:p>
            <a:pPr indent="0" lvl="0" marL="0" rtl="0" algn="l">
              <a:spcBef>
                <a:spcPts val="0"/>
              </a:spcBef>
              <a:spcAft>
                <a:spcPts val="0"/>
              </a:spcAft>
              <a:buNone/>
            </a:pPr>
            <a:r>
              <a:rPr lang="zh-TW" sz="400"/>
              <a:t>&lt;&lt;Interface&gt;&gt;</a:t>
            </a:r>
            <a:endParaRPr sz="400"/>
          </a:p>
          <a:p>
            <a:pPr indent="0" lvl="0" marL="0" rtl="0" algn="l">
              <a:spcBef>
                <a:spcPts val="0"/>
              </a:spcBef>
              <a:spcAft>
                <a:spcPts val="0"/>
              </a:spcAft>
              <a:buNone/>
            </a:pPr>
            <a:r>
              <a:rPr lang="zh-TW" sz="400"/>
              <a:t>  + length() int</a:t>
            </a:r>
            <a:endParaRPr sz="400"/>
          </a:p>
          <a:p>
            <a:pPr indent="0" lvl="0" marL="0" rtl="0" algn="l">
              <a:spcBef>
                <a:spcPts val="0"/>
              </a:spcBef>
              <a:spcAft>
                <a:spcPts val="0"/>
              </a:spcAft>
              <a:buNone/>
            </a:pPr>
            <a:r>
              <a:rPr lang="zh-TW" sz="400"/>
              <a:t>  + iterator() CustomIterator</a:t>
            </a:r>
            <a:endParaRPr sz="400"/>
          </a:p>
          <a:p>
            <a:pPr indent="0" lvl="0" marL="0" rtl="0" algn="l">
              <a:spcBef>
                <a:spcPts val="0"/>
              </a:spcBef>
              <a:spcAft>
                <a:spcPts val="0"/>
              </a:spcAft>
              <a:buNone/>
            </a:pPr>
            <a:r>
              <a:rPr lang="zh-TW" sz="400"/>
              <a:t>  + size() int</a:t>
            </a:r>
            <a:endParaRPr sz="400"/>
          </a:p>
          <a:p>
            <a:pPr indent="0" lvl="0" marL="0" rtl="0" algn="l">
              <a:spcBef>
                <a:spcPts val="0"/>
              </a:spcBef>
              <a:spcAft>
                <a:spcPts val="0"/>
              </a:spcAft>
              <a:buNone/>
            </a:pPr>
            <a:r>
              <a:rPr lang="zh-TW" sz="400"/>
              <a:t>  + add(String) void</a:t>
            </a:r>
            <a:endParaRPr sz="400"/>
          </a:p>
          <a:p>
            <a:pPr indent="0" lvl="0" marL="0" rtl="0" algn="l">
              <a:spcBef>
                <a:spcPts val="0"/>
              </a:spcBef>
              <a:spcAft>
                <a:spcPts val="0"/>
              </a:spcAft>
              <a:buNone/>
            </a:pPr>
            <a:r>
              <a:rPr lang="zh-TW" sz="400"/>
              <a:t>  + getNode(int) String</a:t>
            </a:r>
            <a:endParaRPr sz="400"/>
          </a:p>
          <a:p>
            <a:pPr indent="0" lvl="0" marL="0" rtl="0" algn="l">
              <a:spcBef>
                <a:spcPts val="0"/>
              </a:spcBef>
              <a:spcAft>
                <a:spcPts val="0"/>
              </a:spcAft>
              <a:buNone/>
            </a:pPr>
            <a:r>
              <a:rPr lang="zh-TW" sz="400"/>
              <a:t>  + get(int) String</a:t>
            </a:r>
            <a:endParaRPr sz="400"/>
          </a:p>
          <a:p>
            <a:pPr indent="0" lvl="0" marL="0" rtl="0" algn="l">
              <a:spcBef>
                <a:spcPts val="0"/>
              </a:spcBef>
              <a:spcAft>
                <a:spcPts val="0"/>
              </a:spcAft>
              <a:buNone/>
            </a:pPr>
            <a:r>
              <a:rPr lang="zh-TW" sz="400"/>
              <a:t>}</a:t>
            </a:r>
            <a:endParaRPr sz="400"/>
          </a:p>
          <a:p>
            <a:pPr indent="0" lvl="0" marL="0" rtl="0" algn="l">
              <a:spcBef>
                <a:spcPts val="0"/>
              </a:spcBef>
              <a:spcAft>
                <a:spcPts val="0"/>
              </a:spcAft>
              <a:buNone/>
            </a:pPr>
            <a:r>
              <a:rPr lang="zh-TW" sz="400"/>
              <a:t>class CustomListImp {</a:t>
            </a:r>
            <a:endParaRPr sz="400"/>
          </a:p>
          <a:p>
            <a:pPr indent="0" lvl="0" marL="0" rtl="0" algn="l">
              <a:spcBef>
                <a:spcPts val="0"/>
              </a:spcBef>
              <a:spcAft>
                <a:spcPts val="0"/>
              </a:spcAft>
              <a:buNone/>
            </a:pPr>
            <a:r>
              <a:rPr lang="zh-TW" sz="400"/>
              <a:t>  + CustomListImp(String) </a:t>
            </a:r>
            <a:endParaRPr sz="400"/>
          </a:p>
          <a:p>
            <a:pPr indent="0" lvl="0" marL="0" rtl="0" algn="l">
              <a:spcBef>
                <a:spcPts val="0"/>
              </a:spcBef>
              <a:spcAft>
                <a:spcPts val="0"/>
              </a:spcAft>
              <a:buNone/>
            </a:pPr>
            <a:r>
              <a:rPr lang="zh-TW" sz="400"/>
              <a:t>  - String name</a:t>
            </a:r>
            <a:endParaRPr sz="400"/>
          </a:p>
          <a:p>
            <a:pPr indent="0" lvl="0" marL="0" rtl="0" algn="l">
              <a:spcBef>
                <a:spcPts val="0"/>
              </a:spcBef>
              <a:spcAft>
                <a:spcPts val="0"/>
              </a:spcAft>
              <a:buNone/>
            </a:pPr>
            <a:r>
              <a:rPr lang="zh-TW" sz="400"/>
              <a:t>  + get(int) String</a:t>
            </a:r>
            <a:endParaRPr sz="400"/>
          </a:p>
          <a:p>
            <a:pPr indent="0" lvl="0" marL="0" rtl="0" algn="l">
              <a:spcBef>
                <a:spcPts val="0"/>
              </a:spcBef>
              <a:spcAft>
                <a:spcPts val="0"/>
              </a:spcAft>
              <a:buNone/>
            </a:pPr>
            <a:r>
              <a:rPr lang="zh-TW" sz="400"/>
              <a:t>  + getNode(int) String</a:t>
            </a:r>
            <a:endParaRPr sz="400"/>
          </a:p>
          <a:p>
            <a:pPr indent="0" lvl="0" marL="0" rtl="0" algn="l">
              <a:spcBef>
                <a:spcPts val="0"/>
              </a:spcBef>
              <a:spcAft>
                <a:spcPts val="0"/>
              </a:spcAft>
              <a:buNone/>
            </a:pPr>
            <a:r>
              <a:rPr lang="zh-TW" sz="400"/>
              <a:t>  + size() int</a:t>
            </a:r>
            <a:endParaRPr sz="400"/>
          </a:p>
          <a:p>
            <a:pPr indent="0" lvl="0" marL="0" rtl="0" algn="l">
              <a:spcBef>
                <a:spcPts val="0"/>
              </a:spcBef>
              <a:spcAft>
                <a:spcPts val="0"/>
              </a:spcAft>
              <a:buNone/>
            </a:pPr>
            <a:r>
              <a:rPr lang="zh-TW" sz="400"/>
              <a:t>  + iterator() CustomIterator</a:t>
            </a:r>
            <a:endParaRPr sz="400"/>
          </a:p>
          <a:p>
            <a:pPr indent="0" lvl="0" marL="0" rtl="0" algn="l">
              <a:spcBef>
                <a:spcPts val="0"/>
              </a:spcBef>
              <a:spcAft>
                <a:spcPts val="0"/>
              </a:spcAft>
              <a:buNone/>
            </a:pPr>
            <a:r>
              <a:rPr lang="zh-TW" sz="400"/>
              <a:t>  + length() int</a:t>
            </a:r>
            <a:endParaRPr sz="400"/>
          </a:p>
          <a:p>
            <a:pPr indent="0" lvl="0" marL="0" rtl="0" algn="l">
              <a:spcBef>
                <a:spcPts val="0"/>
              </a:spcBef>
              <a:spcAft>
                <a:spcPts val="0"/>
              </a:spcAft>
              <a:buNone/>
            </a:pPr>
            <a:r>
              <a:rPr lang="zh-TW" sz="400"/>
              <a:t>  + add(String) void</a:t>
            </a:r>
            <a:endParaRPr sz="400"/>
          </a:p>
          <a:p>
            <a:pPr indent="0" lvl="0" marL="0" rtl="0" algn="l">
              <a:spcBef>
                <a:spcPts val="0"/>
              </a:spcBef>
              <a:spcAft>
                <a:spcPts val="0"/>
              </a:spcAft>
              <a:buNone/>
            </a:pPr>
            <a:r>
              <a:rPr lang="zh-TW" sz="400"/>
              <a:t>}</a:t>
            </a:r>
            <a:endParaRPr sz="400"/>
          </a:p>
          <a:p>
            <a:pPr indent="0" lvl="0" marL="0" rtl="0" algn="l">
              <a:spcBef>
                <a:spcPts val="0"/>
              </a:spcBef>
              <a:spcAft>
                <a:spcPts val="0"/>
              </a:spcAft>
              <a:buNone/>
            </a:pPr>
            <a:r>
              <a:rPr lang="zh-TW" sz="400"/>
              <a:t>class SkipListImp {</a:t>
            </a:r>
            <a:endParaRPr sz="400"/>
          </a:p>
          <a:p>
            <a:pPr indent="0" lvl="0" marL="0" rtl="0" algn="l">
              <a:spcBef>
                <a:spcPts val="0"/>
              </a:spcBef>
              <a:spcAft>
                <a:spcPts val="0"/>
              </a:spcAft>
              <a:buNone/>
            </a:pPr>
            <a:r>
              <a:rPr lang="zh-TW" sz="400"/>
              <a:t>  + SkipListImp(String) </a:t>
            </a:r>
            <a:endParaRPr sz="400"/>
          </a:p>
          <a:p>
            <a:pPr indent="0" lvl="0" marL="0" rtl="0" algn="l">
              <a:spcBef>
                <a:spcPts val="0"/>
              </a:spcBef>
              <a:spcAft>
                <a:spcPts val="0"/>
              </a:spcAft>
              <a:buNone/>
            </a:pPr>
            <a:r>
              <a:rPr lang="zh-TW" sz="400"/>
              <a:t>  - String name</a:t>
            </a:r>
            <a:endParaRPr sz="400"/>
          </a:p>
          <a:p>
            <a:pPr indent="0" lvl="0" marL="0" rtl="0" algn="l">
              <a:spcBef>
                <a:spcPts val="0"/>
              </a:spcBef>
              <a:spcAft>
                <a:spcPts val="0"/>
              </a:spcAft>
              <a:buNone/>
            </a:pPr>
            <a:r>
              <a:rPr lang="zh-TW" sz="400"/>
              <a:t>  + get(int) String</a:t>
            </a:r>
            <a:endParaRPr sz="400"/>
          </a:p>
          <a:p>
            <a:pPr indent="0" lvl="0" marL="0" rtl="0" algn="l">
              <a:spcBef>
                <a:spcPts val="0"/>
              </a:spcBef>
              <a:spcAft>
                <a:spcPts val="0"/>
              </a:spcAft>
              <a:buNone/>
            </a:pPr>
            <a:r>
              <a:rPr lang="zh-TW" sz="400"/>
              <a:t>  + size() int</a:t>
            </a:r>
            <a:endParaRPr sz="400"/>
          </a:p>
          <a:p>
            <a:pPr indent="0" lvl="0" marL="0" rtl="0" algn="l">
              <a:spcBef>
                <a:spcPts val="0"/>
              </a:spcBef>
              <a:spcAft>
                <a:spcPts val="0"/>
              </a:spcAft>
              <a:buNone/>
            </a:pPr>
            <a:r>
              <a:rPr lang="zh-TW" sz="400"/>
              <a:t>  + add(String) void</a:t>
            </a:r>
            <a:endParaRPr sz="400"/>
          </a:p>
          <a:p>
            <a:pPr indent="0" lvl="0" marL="0" rtl="0" algn="l">
              <a:spcBef>
                <a:spcPts val="0"/>
              </a:spcBef>
              <a:spcAft>
                <a:spcPts val="0"/>
              </a:spcAft>
              <a:buNone/>
            </a:pPr>
            <a:r>
              <a:rPr lang="zh-TW" sz="400"/>
              <a:t>  + getNode(int) String</a:t>
            </a:r>
            <a:endParaRPr sz="400"/>
          </a:p>
          <a:p>
            <a:pPr indent="0" lvl="0" marL="0" rtl="0" algn="l">
              <a:spcBef>
                <a:spcPts val="0"/>
              </a:spcBef>
              <a:spcAft>
                <a:spcPts val="0"/>
              </a:spcAft>
              <a:buNone/>
            </a:pPr>
            <a:r>
              <a:rPr lang="zh-TW" sz="400"/>
              <a:t>  + length() int</a:t>
            </a:r>
            <a:endParaRPr sz="400"/>
          </a:p>
          <a:p>
            <a:pPr indent="0" lvl="0" marL="0" rtl="0" algn="l">
              <a:spcBef>
                <a:spcPts val="0"/>
              </a:spcBef>
              <a:spcAft>
                <a:spcPts val="0"/>
              </a:spcAft>
              <a:buNone/>
            </a:pPr>
            <a:r>
              <a:rPr lang="zh-TW" sz="400"/>
              <a:t>  + iterator() CustomIterator</a:t>
            </a:r>
            <a:endParaRPr sz="400"/>
          </a:p>
          <a:p>
            <a:pPr indent="0" lvl="0" marL="0" rtl="0" algn="l">
              <a:spcBef>
                <a:spcPts val="0"/>
              </a:spcBef>
              <a:spcAft>
                <a:spcPts val="0"/>
              </a:spcAft>
              <a:buNone/>
            </a:pPr>
            <a:r>
              <a:rPr lang="zh-TW" sz="400"/>
              <a:t>}</a:t>
            </a:r>
            <a:endParaRPr sz="400"/>
          </a:p>
          <a:p>
            <a:pPr indent="0" lvl="0" marL="0" rtl="0" algn="l">
              <a:spcBef>
                <a:spcPts val="0"/>
              </a:spcBef>
              <a:spcAft>
                <a:spcPts val="0"/>
              </a:spcAft>
              <a:buNone/>
            </a:pPr>
            <a:r>
              <a:t/>
            </a:r>
            <a:endParaRPr sz="400"/>
          </a:p>
          <a:p>
            <a:pPr indent="0" lvl="0" marL="0" rtl="0" algn="l">
              <a:spcBef>
                <a:spcPts val="0"/>
              </a:spcBef>
              <a:spcAft>
                <a:spcPts val="0"/>
              </a:spcAft>
              <a:buNone/>
            </a:pPr>
            <a:r>
              <a:rPr lang="zh-TW" sz="400"/>
              <a:t>CustomIteratorImp  ..|&gt;  CustomIterator </a:t>
            </a:r>
            <a:endParaRPr sz="400"/>
          </a:p>
          <a:p>
            <a:pPr indent="0" lvl="0" marL="0" rtl="0" algn="l">
              <a:spcBef>
                <a:spcPts val="0"/>
              </a:spcBef>
              <a:spcAft>
                <a:spcPts val="0"/>
              </a:spcAft>
              <a:buNone/>
            </a:pPr>
            <a:r>
              <a:rPr lang="zh-TW" sz="400"/>
              <a:t>CustomIteratorImp  ..|&gt;  CustomIterator </a:t>
            </a:r>
            <a:endParaRPr sz="400"/>
          </a:p>
          <a:p>
            <a:pPr indent="0" lvl="0" marL="0" rtl="0" algn="l">
              <a:spcBef>
                <a:spcPts val="0"/>
              </a:spcBef>
              <a:spcAft>
                <a:spcPts val="0"/>
              </a:spcAft>
              <a:buNone/>
            </a:pPr>
            <a:r>
              <a:rPr lang="zh-TW" sz="400"/>
              <a:t>CustomListImp  --&gt;  CustomIteratorImp : hold  </a:t>
            </a:r>
            <a:endParaRPr sz="400"/>
          </a:p>
          <a:p>
            <a:pPr indent="0" lvl="0" marL="0" rtl="0" algn="l">
              <a:spcBef>
                <a:spcPts val="0"/>
              </a:spcBef>
              <a:spcAft>
                <a:spcPts val="0"/>
              </a:spcAft>
              <a:buNone/>
            </a:pPr>
            <a:r>
              <a:rPr lang="zh-TW" sz="400"/>
              <a:t>SkipListImp  --&gt;  CustomIteratorImp : hold</a:t>
            </a:r>
            <a:endParaRPr sz="400"/>
          </a:p>
          <a:p>
            <a:pPr indent="0" lvl="0" marL="0" rtl="0" algn="l">
              <a:spcBef>
                <a:spcPts val="0"/>
              </a:spcBef>
              <a:spcAft>
                <a:spcPts val="0"/>
              </a:spcAft>
              <a:buNone/>
            </a:pPr>
            <a:r>
              <a:rPr lang="zh-TW" sz="400"/>
              <a:t>CustomListImp  ..|&gt;  CustomList </a:t>
            </a:r>
            <a:endParaRPr sz="400"/>
          </a:p>
          <a:p>
            <a:pPr indent="0" lvl="0" marL="0" rtl="0" algn="l">
              <a:spcBef>
                <a:spcPts val="0"/>
              </a:spcBef>
              <a:spcAft>
                <a:spcPts val="0"/>
              </a:spcAft>
              <a:buNone/>
            </a:pPr>
            <a:r>
              <a:rPr lang="zh-TW" sz="400"/>
              <a:t>SkipListImp  ..|&gt;  CustomList </a:t>
            </a:r>
            <a:endParaRPr sz="400"/>
          </a:p>
          <a:p>
            <a:pPr indent="0" lvl="0" marL="0" rtl="0" algn="l">
              <a:spcBef>
                <a:spcPts val="0"/>
              </a:spcBef>
              <a:spcAft>
                <a:spcPts val="0"/>
              </a:spcAft>
              <a:buNone/>
            </a:pPr>
            <a:r>
              <a:t/>
            </a:r>
            <a:endParaRPr sz="400"/>
          </a:p>
        </p:txBody>
      </p:sp>
      <p:pic>
        <p:nvPicPr>
          <p:cNvPr id="110" name="Google Shape;110;p20"/>
          <p:cNvPicPr preferRelativeResize="0"/>
          <p:nvPr/>
        </p:nvPicPr>
        <p:blipFill>
          <a:blip r:embed="rId3">
            <a:alphaModFix/>
          </a:blip>
          <a:stretch>
            <a:fillRect/>
          </a:stretch>
        </p:blipFill>
        <p:spPr>
          <a:xfrm>
            <a:off x="3746850" y="485827"/>
            <a:ext cx="4901750" cy="4171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HW2 - Schema Capture System</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chemeClr val="dk1"/>
              </a:buClr>
              <a:buSzPts val="1800"/>
              <a:buChar char="●"/>
            </a:pPr>
            <a:r>
              <a:rPr lang="zh-TW">
                <a:solidFill>
                  <a:schemeClr val="dk1"/>
                </a:solidFill>
              </a:rPr>
              <a:t>In schematic capture application, there are some </a:t>
            </a:r>
            <a:r>
              <a:rPr b="1" lang="zh-TW">
                <a:solidFill>
                  <a:srgbClr val="0B5394"/>
                </a:solidFill>
              </a:rPr>
              <a:t>basic components</a:t>
            </a:r>
            <a:r>
              <a:rPr lang="zh-TW">
                <a:solidFill>
                  <a:schemeClr val="dk1"/>
                </a:solidFill>
              </a:rPr>
              <a:t> that can be drawn such as Text, Line and Rectangle.</a:t>
            </a:r>
            <a:endParaRPr>
              <a:solidFill>
                <a:schemeClr val="dk1"/>
              </a:solidFill>
            </a:endParaRPr>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18" name="Google Shape;118;p21"/>
          <p:cNvPicPr preferRelativeResize="0"/>
          <p:nvPr/>
        </p:nvPicPr>
        <p:blipFill>
          <a:blip r:embed="rId3">
            <a:alphaModFix/>
          </a:blip>
          <a:stretch>
            <a:fillRect/>
          </a:stretch>
        </p:blipFill>
        <p:spPr>
          <a:xfrm>
            <a:off x="2624125" y="2343175"/>
            <a:ext cx="3895725" cy="180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