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6712AA1-D64F-4D85-A1D9-4428381F25B2}">
  <a:tblStyle styleId="{86712AA1-D64F-4D85-A1D9-4428381F25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2ee8cf31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2ee8cf31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2ee8cf31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62ee8cf31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2ee8cf31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62ee8cf31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2ee8cf31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2ee8cf31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26ebee29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26ebee29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630565812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630565812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6305658125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6305658125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a26ebee29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a26ebee29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a26ebee29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a26ebee29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a26ebee29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a26ebee29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852f91f4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852f91f4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a26ebee29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a26ebee29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a26ebee29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a26ebee29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a26ebee29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a26ebee29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8852f91f4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8852f91f4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4fae18457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4fae18457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6305658125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6305658125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305658125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6305658125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6305658125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6305658125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6305658125_2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6305658125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6305658125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6305658125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26ebee29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26ebee29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91a0e9f2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91a0e9f2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630565812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630565812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630565812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630565812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630565812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630565812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6305658125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6305658125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6305658125_5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6305658125_5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8852f91f42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8852f91f42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a2da084d6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a2da084d6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a2da084d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a2da084d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a2da084d6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a2da084d6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2ee8cf31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2ee8cf31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8852f91f4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8852f91f4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a26ebee29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a26ebee29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a26ebee29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a26ebee29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a26ebee29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a26ebee29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a26ebee29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a26ebee29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8852f91f42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8852f91f42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6305658125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6305658125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6305658125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6305658125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91a0e9f28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91a0e9f2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6305658125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6305658125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2ee8cf31d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2ee8cf31d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6305658125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6305658125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6305658125_3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6305658125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30565812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30565812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30565812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30565812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30565812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30565812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26ebee29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26ebee29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rive.google.com/file/d/1vuWWbaSZBOVn_pALePwn_mu0Q0ZsE3Ye/view?usp=sharing" TargetMode="External"/><Relationship Id="rId4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Relationship Id="rId5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5.png"/><Relationship Id="rId4" Type="http://schemas.openxmlformats.org/officeDocument/2006/relationships/image" Target="../media/image1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rive.google.com/file/d/1KCfhQxwnPLOgC5ajSEqd3dqkgJNVSFSf/view?usp=drive_link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9.png"/><Relationship Id="rId4" Type="http://schemas.openxmlformats.org/officeDocument/2006/relationships/image" Target="../media/image3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2.png"/><Relationship Id="rId4" Type="http://schemas.openxmlformats.org/officeDocument/2006/relationships/image" Target="../media/image40.png"/><Relationship Id="rId5" Type="http://schemas.openxmlformats.org/officeDocument/2006/relationships/image" Target="../media/image4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9.png"/><Relationship Id="rId4" Type="http://schemas.openxmlformats.org/officeDocument/2006/relationships/image" Target="../media/image4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2.png"/><Relationship Id="rId4" Type="http://schemas.openxmlformats.org/officeDocument/2006/relationships/image" Target="../media/image47.png"/><Relationship Id="rId5" Type="http://schemas.openxmlformats.org/officeDocument/2006/relationships/image" Target="../media/image4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4.png"/><Relationship Id="rId4" Type="http://schemas.openxmlformats.org/officeDocument/2006/relationships/image" Target="../media/image4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軟體工程設計 W12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highlight>
                  <a:srgbClr val="FFFFFF"/>
                </a:highlight>
              </a:rPr>
              <a:t>許庭瑋、陳君翰、洪世彬、劉玠均、楊昕叡、林俊佑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highlight>
                  <a:srgbClr val="FFFFFF"/>
                </a:highlight>
              </a:rPr>
              <a:t>2023/12</a:t>
            </a:r>
            <a:r>
              <a:rPr lang="zh-TW" sz="1800">
                <a:highlight>
                  <a:srgbClr val="FFFFFF"/>
                </a:highlight>
              </a:rPr>
              <a:t>/07</a:t>
            </a:r>
            <a:endParaRPr sz="2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HW2 - CutCopyPaste (Initial Design)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A menu in the editor application contains several </a:t>
            </a:r>
            <a:r>
              <a:rPr b="1" lang="zh-TW">
                <a:solidFill>
                  <a:srgbClr val="0B5394"/>
                </a:solidFill>
              </a:rPr>
              <a:t>menu items</a:t>
            </a:r>
            <a:r>
              <a:rPr lang="zh-TW">
                <a:solidFill>
                  <a:srgbClr val="000000"/>
                </a:solidFill>
              </a:rPr>
              <a:t> performing three specific operations: </a:t>
            </a:r>
            <a:r>
              <a:rPr b="1" lang="zh-TW">
                <a:solidFill>
                  <a:srgbClr val="0B5394"/>
                </a:solidFill>
              </a:rPr>
              <a:t>cut</a:t>
            </a:r>
            <a:r>
              <a:rPr lang="zh-TW">
                <a:solidFill>
                  <a:srgbClr val="000000"/>
                </a:solidFill>
              </a:rPr>
              <a:t>, </a:t>
            </a:r>
            <a:r>
              <a:rPr b="1" lang="zh-TW">
                <a:solidFill>
                  <a:srgbClr val="0B5394"/>
                </a:solidFill>
              </a:rPr>
              <a:t>copy</a:t>
            </a:r>
            <a:r>
              <a:rPr lang="zh-TW">
                <a:solidFill>
                  <a:srgbClr val="000000"/>
                </a:solidFill>
              </a:rPr>
              <a:t> and </a:t>
            </a:r>
            <a:r>
              <a:rPr b="1" lang="zh-TW">
                <a:solidFill>
                  <a:srgbClr val="0B5394"/>
                </a:solidFill>
              </a:rPr>
              <a:t>paste</a:t>
            </a:r>
            <a:r>
              <a:rPr lang="zh-TW">
                <a:solidFill>
                  <a:srgbClr val="000000"/>
                </a:solidFill>
              </a:rPr>
              <a:t> on a document </a:t>
            </a:r>
            <a:r>
              <a:rPr lang="zh-TW" u="sng">
                <a:solidFill>
                  <a:srgbClr val="980000"/>
                </a:solidFill>
              </a:rPr>
              <a:t>when clicked</a:t>
            </a:r>
            <a:r>
              <a:rPr lang="zh-TW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987" y="1893375"/>
            <a:ext cx="5852026" cy="320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HW2 - Encapsulate What Varies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418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zh-TW">
                <a:solidFill>
                  <a:srgbClr val="000000"/>
                </a:solidFill>
              </a:rPr>
              <a:t>Encapsulate menu items</a:t>
            </a:r>
            <a:r>
              <a:rPr lang="zh-TW">
                <a:solidFill>
                  <a:srgbClr val="000000"/>
                </a:solidFill>
              </a:rPr>
              <a:t>: </a:t>
            </a:r>
            <a:r>
              <a:rPr lang="zh-TW">
                <a:solidFill>
                  <a:srgbClr val="000000"/>
                </a:solidFill>
              </a:rPr>
              <a:t>CutMenuItem, CopyMenuItem,</a:t>
            </a:r>
            <a:br>
              <a:rPr lang="zh-TW">
                <a:solidFill>
                  <a:srgbClr val="000000"/>
                </a:solidFill>
              </a:rPr>
            </a:br>
            <a:r>
              <a:rPr lang="zh-TW">
                <a:solidFill>
                  <a:srgbClr val="000000"/>
                </a:solidFill>
              </a:rPr>
              <a:t>PasteMenuItem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92023"/>
            <a:ext cx="4265125" cy="391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HW2 - Abstract Common Behaviors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Abstract MenuItem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0" name="Google Shape;14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1425" y="1402425"/>
            <a:ext cx="3885678" cy="3340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HW2 - Delegate Abstract Behavior (Refactored Design) </a:t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975" y="1186975"/>
            <a:ext cx="6432049" cy="374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HW3 - initial design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675" y="2017225"/>
            <a:ext cx="7946650" cy="235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HW3 - encapsulation and abstraction</a:t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application all act the same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check if the document can be opened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create document object and hold the reference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read the document</a:t>
            </a:r>
            <a:endParaRPr/>
          </a:p>
        </p:txBody>
      </p:sp>
      <p:sp>
        <p:nvSpPr>
          <p:cNvPr id="164" name="Google Shape;16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3200" y="2367650"/>
            <a:ext cx="5909238" cy="268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HW3 - final design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050" y="1481150"/>
            <a:ext cx="7338798" cy="318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HW4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There are several </a:t>
            </a:r>
            <a:r>
              <a:rPr b="1" lang="zh-TW"/>
              <a:t>nodes</a:t>
            </a:r>
            <a:r>
              <a:rPr lang="zh-TW"/>
              <a:t> in an abstract syntax tree (AST), such as </a:t>
            </a:r>
            <a:r>
              <a:rPr b="1" lang="zh-TW"/>
              <a:t>VariableRefNode</a:t>
            </a:r>
            <a:r>
              <a:rPr lang="zh-TW"/>
              <a:t> and </a:t>
            </a:r>
            <a:r>
              <a:rPr b="1" lang="zh-TW"/>
              <a:t>AssignmentNode</a:t>
            </a:r>
            <a:r>
              <a:rPr lang="zh-TW"/>
              <a:t>, which represent respective parts in source code and keep the code information.</a:t>
            </a:r>
            <a:endParaRPr/>
          </a:p>
        </p:txBody>
      </p:sp>
      <p:sp>
        <p:nvSpPr>
          <p:cNvPr id="180" name="Google Shape;18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475" y="2303902"/>
            <a:ext cx="6463074" cy="248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HW4</a:t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Each node currently provides three interfaces for the compiler to use in order to </a:t>
            </a:r>
            <a:r>
              <a:rPr b="1" lang="zh-TW"/>
              <a:t>check its type</a:t>
            </a:r>
            <a:r>
              <a:rPr lang="zh-TW"/>
              <a:t>, </a:t>
            </a:r>
            <a:r>
              <a:rPr b="1" lang="zh-TW"/>
              <a:t>generate code</a:t>
            </a:r>
            <a:r>
              <a:rPr lang="zh-TW"/>
              <a:t> and </a:t>
            </a:r>
            <a:r>
              <a:rPr b="1" lang="zh-TW"/>
              <a:t>print out</a:t>
            </a:r>
            <a:r>
              <a:rPr lang="zh-TW"/>
              <a:t> the content.</a:t>
            </a:r>
            <a:endParaRPr/>
          </a:p>
        </p:txBody>
      </p:sp>
      <p:sp>
        <p:nvSpPr>
          <p:cNvPr id="188" name="Google Shape;18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89" name="Google Shape;1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7336" y="1793175"/>
            <a:ext cx="4169325" cy="323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HW4 - Encapsulation</a:t>
            </a:r>
            <a:endParaRPr/>
          </a:p>
        </p:txBody>
      </p:sp>
      <p:sp>
        <p:nvSpPr>
          <p:cNvPr id="195" name="Google Shape;19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536" y="1426850"/>
            <a:ext cx="4169325" cy="3236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0262" y="661263"/>
            <a:ext cx="2088916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1"/>
          <p:cNvSpPr/>
          <p:nvPr/>
        </p:nvSpPr>
        <p:spPr>
          <a:xfrm>
            <a:off x="2624125" y="3702100"/>
            <a:ext cx="1318200" cy="85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9" name="Google Shape;199;p31"/>
          <p:cNvCxnSpPr/>
          <p:nvPr/>
        </p:nvCxnSpPr>
        <p:spPr>
          <a:xfrm flipH="1" rot="10800000">
            <a:off x="3954650" y="1262850"/>
            <a:ext cx="2346900" cy="2568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31"/>
          <p:cNvCxnSpPr/>
          <p:nvPr/>
        </p:nvCxnSpPr>
        <p:spPr>
          <a:xfrm flipH="1" rot="10800000">
            <a:off x="3954650" y="2630400"/>
            <a:ext cx="2353200" cy="1544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31"/>
          <p:cNvCxnSpPr/>
          <p:nvPr/>
        </p:nvCxnSpPr>
        <p:spPr>
          <a:xfrm flipH="1" rot="10800000">
            <a:off x="3933050" y="3917625"/>
            <a:ext cx="2362500" cy="564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Homework</a:t>
            </a:r>
            <a:endParaRPr/>
          </a:p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HW4 - Abstraction</a:t>
            </a:r>
            <a:endParaRPr/>
          </a:p>
        </p:txBody>
      </p:sp>
      <p:sp>
        <p:nvSpPr>
          <p:cNvPr id="207" name="Google Shape;20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75" y="1017725"/>
            <a:ext cx="8167659" cy="3743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HW4 - Delegation</a:t>
            </a:r>
            <a:endParaRPr/>
          </a:p>
        </p:txBody>
      </p:sp>
      <p:sp>
        <p:nvSpPr>
          <p:cNvPr id="214" name="Google Shape;21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15" name="Google Shape;2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4550"/>
            <a:ext cx="8839199" cy="3291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Code Tracing</a:t>
            </a:r>
            <a:endParaRPr/>
          </a:p>
        </p:txBody>
      </p:sp>
      <p:sp>
        <p:nvSpPr>
          <p:cNvPr id="221" name="Google Shape;22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311700" y="197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Weekly Code Tracing Progress</a:t>
            </a:r>
            <a:endParaRPr/>
          </a:p>
        </p:txBody>
      </p:sp>
      <p:graphicFrame>
        <p:nvGraphicFramePr>
          <p:cNvPr id="227" name="Google Shape;227;p35"/>
          <p:cNvGraphicFramePr/>
          <p:nvPr/>
        </p:nvGraphicFramePr>
        <p:xfrm>
          <a:off x="268900" y="90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{86712AA1-D64F-4D85-A1D9-4428381F25B2}</a:tableStyleId>
              </a:tblPr>
              <a:tblGrid>
                <a:gridCol w="758600"/>
                <a:gridCol w="6880425"/>
                <a:gridCol w="967175"/>
              </a:tblGrid>
              <a:tr h="34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Part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LOC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5305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  </a:t>
                      </a:r>
                      <a:r>
                        <a:rPr b="1" lang="zh-TW">
                          <a:solidFill>
                            <a:schemeClr val="lt1"/>
                          </a:solidFill>
                        </a:rPr>
                        <a:t>spring-core-core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 hMerge="1"/>
                <a:tc hMerge="1"/>
              </a:tr>
              <a:tr h="41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許庭瑋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remain part of support/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703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1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楊昕叡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AnnotatedMethod.java, IntrospectionFailureLogger.java, SynthesizedMergedAnnotationInvocationHandler.java, SynthesizingMethodParameter.java</a:t>
                      </a:r>
                      <a:endParaRPr sz="16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503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劉玠均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CachingMetadataReaderFactory, </a:t>
                      </a:r>
                      <a:r>
                        <a:rPr lang="zh-TW" sz="1000">
                          <a:solidFill>
                            <a:schemeClr val="dk1"/>
                          </a:solidFill>
                        </a:rPr>
                        <a:t>SimpleAnnotationMetadata, </a:t>
                      </a:r>
                      <a:r>
                        <a:rPr lang="zh-TW" sz="1000"/>
                        <a:t>MergedAnnotationReadingVisitor, ClassVisitor.java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634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洪世彬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Constants.java, SimpleAliasRegistry.java, BridgeMethodResolver.java, OrderComparator.java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512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1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b="1" lang="zh-TW">
                          <a:solidFill>
                            <a:schemeClr val="lt1"/>
                          </a:solidFill>
                        </a:rPr>
                        <a:t>spring-core-aot, spring-core-cglib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</a:tr>
              <a:tr h="431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陳君翰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688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</a:rPr>
                        <a:t>林俊佑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CGLIB.BEAM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449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8" name="Google Shape;22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許庭瑋</a:t>
            </a:r>
            <a:endParaRPr/>
          </a:p>
        </p:txBody>
      </p:sp>
      <p:sp>
        <p:nvSpPr>
          <p:cNvPr id="234" name="Google Shape;234;p36"/>
          <p:cNvSpPr txBox="1"/>
          <p:nvPr>
            <p:ph idx="1" type="body"/>
          </p:nvPr>
        </p:nvSpPr>
        <p:spPr>
          <a:xfrm>
            <a:off x="311700" y="1152475"/>
            <a:ext cx="8520600" cy="3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Support package: Support classes for Spring's resource abstraction</a:t>
            </a:r>
            <a:endParaRPr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 sz="2100">
                <a:solidFill>
                  <a:schemeClr val="dk1"/>
                </a:solidFill>
              </a:rPr>
              <a:t>ResourcePatternResolver</a:t>
            </a:r>
            <a:endParaRPr sz="21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an interface, use to resolve a location pattern</a:t>
            </a:r>
            <a:endParaRPr sz="18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 sz="2100">
                <a:solidFill>
                  <a:schemeClr val="dk1"/>
                </a:solidFill>
              </a:rPr>
              <a:t>ResourcePatternUtils</a:t>
            </a:r>
            <a:endParaRPr sz="21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Utility class for implementing ResourcePatternResolver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getResourcePatternResolver: return new PathMatchingResourcePatternResolve</a:t>
            </a:r>
            <a:endParaRPr sz="18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 sz="2100">
                <a:solidFill>
                  <a:schemeClr val="dk1"/>
                </a:solidFill>
              </a:rPr>
              <a:t>PropertySourceFactory</a:t>
            </a:r>
            <a:endParaRPr sz="21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an interface, obvious factory pattern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35" name="Google Shape;23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許庭瑋</a:t>
            </a:r>
            <a:endParaRPr/>
          </a:p>
        </p:txBody>
      </p:sp>
      <p:sp>
        <p:nvSpPr>
          <p:cNvPr id="241" name="Google Shape;241;p37"/>
          <p:cNvSpPr txBox="1"/>
          <p:nvPr>
            <p:ph idx="1" type="body"/>
          </p:nvPr>
        </p:nvSpPr>
        <p:spPr>
          <a:xfrm>
            <a:off x="311700" y="1152475"/>
            <a:ext cx="8520600" cy="3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 sz="2100">
                <a:solidFill>
                  <a:schemeClr val="dk1"/>
                </a:solidFill>
              </a:rPr>
              <a:t>EncodedResource</a:t>
            </a:r>
            <a:endParaRPr sz="21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combines a Resource descriptor with a specific encoding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getContentAsString: use charset to decode the </a:t>
            </a:r>
            <a:r>
              <a:rPr lang="zh-TW" sz="1800">
                <a:solidFill>
                  <a:schemeClr val="dk1"/>
                </a:solidFill>
              </a:rPr>
              <a:t>descriptor</a:t>
            </a:r>
            <a:endParaRPr sz="18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 sz="2100">
                <a:solidFill>
                  <a:schemeClr val="dk1"/>
                </a:solidFill>
              </a:rPr>
              <a:t>DefaultPropertySourceFactory</a:t>
            </a:r>
            <a:endParaRPr sz="21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very simple implementation of PropertySourceFactory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createPropertySource: return new ResourcePropertySource</a:t>
            </a:r>
            <a:endParaRPr sz="18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 sz="2100">
                <a:solidFill>
                  <a:schemeClr val="dk1"/>
                </a:solidFill>
              </a:rPr>
              <a:t>PropertiesLoaderSupport</a:t>
            </a:r>
            <a:endParaRPr sz="21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for JavaBean-style components that need to load properties from one or more resources.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loadProperties: Load properties to this.location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42" name="Google Shape;24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許庭瑋</a:t>
            </a:r>
            <a:endParaRPr/>
          </a:p>
        </p:txBody>
      </p:sp>
      <p:sp>
        <p:nvSpPr>
          <p:cNvPr id="248" name="Google Shape;248;p38"/>
          <p:cNvSpPr txBox="1"/>
          <p:nvPr>
            <p:ph idx="1" type="body"/>
          </p:nvPr>
        </p:nvSpPr>
        <p:spPr>
          <a:xfrm>
            <a:off x="311700" y="1152475"/>
            <a:ext cx="8520600" cy="3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 sz="2100">
                <a:solidFill>
                  <a:schemeClr val="dk1"/>
                </a:solidFill>
              </a:rPr>
              <a:t>PropertiesLoaderUtils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for loading Properties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fillProperties: use PropertiesPersister to load resource by Properties.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loadAllProperties: use ClassLoader to get urls from resourceName, then use Properties.load to load data from URLConnection</a:t>
            </a:r>
            <a:endParaRPr sz="18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 sz="2100">
                <a:solidFill>
                  <a:schemeClr val="dk1"/>
                </a:solidFill>
              </a:rPr>
              <a:t>PropertySourceDescriptor</a:t>
            </a:r>
            <a:endParaRPr sz="21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Descriptor for a PropertySource</a:t>
            </a:r>
            <a:endParaRPr sz="18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 sz="2100">
                <a:solidFill>
                  <a:schemeClr val="dk1"/>
                </a:solidFill>
              </a:rPr>
              <a:t>PropertySourceProcessor</a:t>
            </a:r>
            <a:endParaRPr sz="21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Contribute property sources to the Environment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constructor injection: inject ResourceLoader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49" name="Google Shape;24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50" name="Google Shape;25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1875" y="797175"/>
            <a:ext cx="7172127" cy="22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許庭瑋</a:t>
            </a:r>
            <a:endParaRPr/>
          </a:p>
        </p:txBody>
      </p:sp>
      <p:sp>
        <p:nvSpPr>
          <p:cNvPr id="256" name="Google Shape;256;p39"/>
          <p:cNvSpPr txBox="1"/>
          <p:nvPr>
            <p:ph idx="1" type="body"/>
          </p:nvPr>
        </p:nvSpPr>
        <p:spPr>
          <a:xfrm>
            <a:off x="311700" y="1152475"/>
            <a:ext cx="8520600" cy="3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 sz="2100">
                <a:solidFill>
                  <a:schemeClr val="dk1"/>
                </a:solidFill>
              </a:rPr>
              <a:t>PropertySourceProcessor</a:t>
            </a:r>
            <a:endParaRPr sz="21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processPropertySource: for location in descriptor.locations, use resolveRequiredPlaceholders and addPropertySource to process PropertySourceDescriptor</a:t>
            </a:r>
            <a:endParaRPr sz="18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 sz="2100">
                <a:solidFill>
                  <a:schemeClr val="dk1"/>
                </a:solidFill>
              </a:rPr>
              <a:t>ResourceArrayPropertyEditor</a:t>
            </a:r>
            <a:endParaRPr sz="21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Editor for Resource arrays, convert string into location patterns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resolvePath: use propertyResolver.resolveRequiredPlaceholders to resolve the given path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setValue: convert value to a Resource array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57" name="Google Shape;25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許庭瑋</a:t>
            </a:r>
            <a:endParaRPr/>
          </a:p>
        </p:txBody>
      </p:sp>
      <p:sp>
        <p:nvSpPr>
          <p:cNvPr id="263" name="Google Shape;263;p40"/>
          <p:cNvSpPr txBox="1"/>
          <p:nvPr>
            <p:ph idx="1" type="body"/>
          </p:nvPr>
        </p:nvSpPr>
        <p:spPr>
          <a:xfrm>
            <a:off x="311700" y="1152475"/>
            <a:ext cx="8520600" cy="3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 sz="2100">
                <a:solidFill>
                  <a:schemeClr val="dk1"/>
                </a:solidFill>
              </a:rPr>
              <a:t>ResourcePropertySource:</a:t>
            </a:r>
            <a:endParaRPr sz="21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Subclass of PropertiesPropertySource that loads Properties from a given Resource or resource location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so many constructors(9)</a:t>
            </a:r>
            <a:endParaRPr sz="18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 sz="2100">
                <a:solidFill>
                  <a:schemeClr val="dk1"/>
                </a:solidFill>
              </a:rPr>
              <a:t>LocalizedResourceHelper</a:t>
            </a:r>
            <a:endParaRPr sz="21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Helper class for loading a localized resource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findLocalizedResource: decide location from input and return Resource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64" name="Google Shape;26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許庭瑋</a:t>
            </a:r>
            <a:endParaRPr/>
          </a:p>
        </p:txBody>
      </p:sp>
      <p:sp>
        <p:nvSpPr>
          <p:cNvPr id="270" name="Google Shape;270;p41"/>
          <p:cNvSpPr txBox="1"/>
          <p:nvPr>
            <p:ph idx="1" type="body"/>
          </p:nvPr>
        </p:nvSpPr>
        <p:spPr>
          <a:xfrm>
            <a:off x="311700" y="1152475"/>
            <a:ext cx="8520600" cy="3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 sz="2100">
                <a:solidFill>
                  <a:schemeClr val="dk1"/>
                </a:solidFill>
              </a:rPr>
              <a:t>UML this week: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71" name="Google Shape;27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72" name="Google Shape;27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851" y="715300"/>
            <a:ext cx="6070600" cy="446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HW1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highlight>
                  <a:srgbClr val="FFFFFF"/>
                </a:highlight>
              </a:rPr>
              <a:t>A compiler subsystem contains classes such as Scanner, Parser, ProgramNode, and BytecodeStream.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500" y="1906650"/>
            <a:ext cx="7225001" cy="323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zh-TW" sz="2750"/>
              <a:t>楊昕叡</a:t>
            </a:r>
            <a:endParaRPr/>
          </a:p>
        </p:txBody>
      </p:sp>
      <p:sp>
        <p:nvSpPr>
          <p:cNvPr id="278" name="Google Shape;278;p42"/>
          <p:cNvSpPr txBox="1"/>
          <p:nvPr>
            <p:ph idx="1" type="body"/>
          </p:nvPr>
        </p:nvSpPr>
        <p:spPr>
          <a:xfrm>
            <a:off x="311700" y="1152475"/>
            <a:ext cx="8520600" cy="3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 sz="2100">
                <a:solidFill>
                  <a:schemeClr val="dk1"/>
                </a:solidFill>
              </a:rPr>
              <a:t>class diagram: </a:t>
            </a:r>
            <a:r>
              <a:rPr lang="zh-TW" sz="2100" u="sng">
                <a:solidFill>
                  <a:schemeClr val="hlink"/>
                </a:solidFill>
                <a:hlinkClick r:id="rId3"/>
              </a:rPr>
              <a:t>full version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279" name="Google Shape;27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80" name="Google Shape;28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8562" y="1709150"/>
            <a:ext cx="6086876" cy="3434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zh-TW" sz="2750"/>
              <a:t>楊昕叡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enum IntrospectionFailureLogger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This enum provides two choices for logger: DEBUG and INFO, which implements abstract methods </a:t>
            </a:r>
            <a:r>
              <a:rPr i="1" lang="zh-TW"/>
              <a:t>isEnabled()</a:t>
            </a:r>
            <a:r>
              <a:rPr lang="zh-TW"/>
              <a:t> and </a:t>
            </a:r>
            <a:r>
              <a:rPr i="1" lang="zh-TW"/>
              <a:t>log()</a:t>
            </a:r>
            <a:r>
              <a:rPr lang="zh-TW"/>
              <a:t>. It is also a singleton pattern, ensuring that both DEBUG and INFO have only one instance.</a:t>
            </a:r>
            <a:endParaRPr/>
          </a:p>
        </p:txBody>
      </p:sp>
      <p:sp>
        <p:nvSpPr>
          <p:cNvPr id="287" name="Google Shape;287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88" name="Google Shape;288;p43"/>
          <p:cNvPicPr preferRelativeResize="0"/>
          <p:nvPr/>
        </p:nvPicPr>
        <p:blipFill rotWithShape="1">
          <a:blip r:embed="rId3">
            <a:alphaModFix/>
          </a:blip>
          <a:srcRect b="0" l="60708" r="0" t="35115"/>
          <a:stretch/>
        </p:blipFill>
        <p:spPr>
          <a:xfrm>
            <a:off x="6155325" y="0"/>
            <a:ext cx="2580924" cy="156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6137" y="2685725"/>
            <a:ext cx="4191725" cy="237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zh-TW" sz="2750"/>
              <a:t>楊昕叡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final class SynthesizedMergedAnnotationInvocationHandler&lt;A extends Annotation&gt; implements InvocationHandler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This class’s constructor is private and uses proxy pattern to handle methods related to </a:t>
            </a:r>
            <a:r>
              <a:rPr lang="zh-TW"/>
              <a:t>annotations</a:t>
            </a:r>
            <a:r>
              <a:rPr lang="zh-TW"/>
              <a:t> (hashcode, strings of attributes’ names &amp; values…).</a:t>
            </a:r>
            <a:endParaRPr/>
          </a:p>
        </p:txBody>
      </p:sp>
      <p:sp>
        <p:nvSpPr>
          <p:cNvPr id="296" name="Google Shape;296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97" name="Google Shape;29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6950" y="525"/>
            <a:ext cx="7397051" cy="10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7386" y="2846375"/>
            <a:ext cx="5252976" cy="229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4"/>
          <p:cNvPicPr preferRelativeResize="0"/>
          <p:nvPr/>
        </p:nvPicPr>
        <p:blipFill rotWithShape="1">
          <a:blip r:embed="rId5">
            <a:alphaModFix/>
          </a:blip>
          <a:srcRect b="64422" l="58781" r="0" t="0"/>
          <a:stretch/>
        </p:blipFill>
        <p:spPr>
          <a:xfrm>
            <a:off x="84200" y="4174075"/>
            <a:ext cx="2438800" cy="96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5"/>
          <p:cNvSpPr txBox="1"/>
          <p:nvPr>
            <p:ph type="title"/>
          </p:nvPr>
        </p:nvSpPr>
        <p:spPr>
          <a:xfrm>
            <a:off x="311700" y="117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zh-TW" sz="2750"/>
              <a:t>楊昕叡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5"/>
          <p:cNvSpPr txBox="1"/>
          <p:nvPr>
            <p:ph idx="1" type="body"/>
          </p:nvPr>
        </p:nvSpPr>
        <p:spPr>
          <a:xfrm>
            <a:off x="0" y="538825"/>
            <a:ext cx="542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public class SynthesizingMethodParameter extends MethodParameter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/>
              <a:t>MethodParameter</a:t>
            </a:r>
            <a:r>
              <a:rPr lang="zh-TW"/>
              <a:t> is a class encapsulating a method/constructor ‘s parameter, and </a:t>
            </a:r>
            <a:r>
              <a:rPr b="1" lang="zh-TW"/>
              <a:t>SynthesizingMethodParameter </a:t>
            </a:r>
            <a:r>
              <a:rPr lang="zh-TW"/>
              <a:t>is for annotations with attribute aliases via @AliasFor.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The instance of this class can be created through constructors or forExecutable(), which takes methods and constructors as Executables.</a:t>
            </a:r>
            <a:endParaRPr/>
          </a:p>
        </p:txBody>
      </p:sp>
      <p:sp>
        <p:nvSpPr>
          <p:cNvPr id="306" name="Google Shape;30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07" name="Google Shape;30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387201"/>
            <a:ext cx="4571999" cy="1313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5"/>
          <p:cNvPicPr preferRelativeResize="0"/>
          <p:nvPr/>
        </p:nvPicPr>
        <p:blipFill rotWithShape="1">
          <a:blip r:embed="rId4">
            <a:alphaModFix/>
          </a:blip>
          <a:srcRect b="0" l="0" r="42436" t="0"/>
          <a:stretch/>
        </p:blipFill>
        <p:spPr>
          <a:xfrm>
            <a:off x="5946450" y="0"/>
            <a:ext cx="3197550" cy="3134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楊昕叡</a:t>
            </a:r>
            <a:endParaRPr/>
          </a:p>
        </p:txBody>
      </p:sp>
      <p:sp>
        <p:nvSpPr>
          <p:cNvPr id="314" name="Google Shape;314;p46"/>
          <p:cNvSpPr txBox="1"/>
          <p:nvPr>
            <p:ph idx="1" type="body"/>
          </p:nvPr>
        </p:nvSpPr>
        <p:spPr>
          <a:xfrm>
            <a:off x="311700" y="1152475"/>
            <a:ext cx="5730900" cy="41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public class AnnotatedMethod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This class encapsulates annotations on a method and its parameters.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All attributes in this class can’t be modified after constructed, so an instance of this class is an immutable object.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16" name="Google Shape;316;p46"/>
          <p:cNvPicPr preferRelativeResize="0"/>
          <p:nvPr/>
        </p:nvPicPr>
        <p:blipFill rotWithShape="1">
          <a:blip r:embed="rId3">
            <a:alphaModFix/>
          </a:blip>
          <a:srcRect b="0" l="0" r="42436" t="0"/>
          <a:stretch/>
        </p:blipFill>
        <p:spPr>
          <a:xfrm>
            <a:off x="5946450" y="0"/>
            <a:ext cx="3197550" cy="3134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楊昕叡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7"/>
          <p:cNvSpPr txBox="1"/>
          <p:nvPr>
            <p:ph idx="1" type="body"/>
          </p:nvPr>
        </p:nvSpPr>
        <p:spPr>
          <a:xfrm>
            <a:off x="0" y="1017725"/>
            <a:ext cx="9144000" cy="3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700"/>
              <a:t>protected class AnnotatedMethodParameter extends SynthesizingMethodParameter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700"/>
              <a:t>This inner class acts as almost all the returned </a:t>
            </a:r>
            <a:r>
              <a:rPr b="1" lang="zh-TW" sz="1700"/>
              <a:t>MethodParameter </a:t>
            </a:r>
            <a:r>
              <a:rPr lang="zh-TW" sz="1700"/>
              <a:t>in </a:t>
            </a:r>
            <a:r>
              <a:rPr b="1" lang="zh-TW" sz="1700"/>
              <a:t>AnnotatedMethod</a:t>
            </a:r>
            <a:r>
              <a:rPr lang="zh-TW" sz="1700"/>
              <a:t>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700"/>
              <a:t>private class ReturnValueMethodParameter extends AnnotatedMethodParameter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700"/>
              <a:t>This inner class is a </a:t>
            </a:r>
            <a:r>
              <a:rPr b="1" lang="zh-TW" sz="1700"/>
              <a:t>MethodParameter</a:t>
            </a:r>
            <a:r>
              <a:rPr lang="zh-TW" sz="1700"/>
              <a:t> for an </a:t>
            </a:r>
            <a:r>
              <a:rPr b="1" lang="zh-TW" sz="1700"/>
              <a:t>AnnotatedMethod</a:t>
            </a:r>
            <a:r>
              <a:rPr lang="zh-TW" sz="1700"/>
              <a:t> return type based on the actual return value.</a:t>
            </a:r>
            <a:endParaRPr sz="1700"/>
          </a:p>
        </p:txBody>
      </p:sp>
      <p:sp>
        <p:nvSpPr>
          <p:cNvPr id="323" name="Google Shape;323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24" name="Google Shape;32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925" y="2964300"/>
            <a:ext cx="4724150" cy="209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劉玠均</a:t>
            </a:r>
            <a:endParaRPr/>
          </a:p>
        </p:txBody>
      </p:sp>
      <p:sp>
        <p:nvSpPr>
          <p:cNvPr id="330" name="Google Shape;330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zh-TW" sz="1900">
                <a:solidFill>
                  <a:schemeClr val="dk1"/>
                </a:solidFill>
              </a:rPr>
              <a:t>Class diagram </a:t>
            </a:r>
            <a:r>
              <a:rPr lang="zh-TW" sz="1900" u="sng">
                <a:solidFill>
                  <a:schemeClr val="hlink"/>
                </a:solidFill>
                <a:hlinkClick r:id="rId3"/>
              </a:rPr>
              <a:t>full version</a:t>
            </a:r>
            <a:endParaRPr sz="1900">
              <a:solidFill>
                <a:srgbClr val="980000"/>
              </a:solidFill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zh-TW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type/classreading</a:t>
            </a:r>
            <a:r>
              <a:rPr lang="zh-TW" sz="1900">
                <a:solidFill>
                  <a:schemeClr val="dk1"/>
                </a:solidFill>
              </a:rPr>
              <a:t> </a:t>
            </a:r>
            <a:r>
              <a:rPr lang="zh-TW" sz="1900">
                <a:solidFill>
                  <a:schemeClr val="dk1"/>
                </a:solidFill>
              </a:rPr>
              <a:t>contains various types of Visitors for visiting Annotations, Methods, and Classes.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zh-TW" sz="1900">
                <a:solidFill>
                  <a:schemeClr val="dk1"/>
                </a:solidFill>
              </a:rPr>
              <a:t>For example, this week, 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b="1" lang="zh-TW" sz="1900">
                <a:solidFill>
                  <a:schemeClr val="dk1"/>
                </a:solidFill>
              </a:rPr>
              <a:t>SimpleAnnotationMethodReadingVisitor</a:t>
            </a:r>
            <a:endParaRPr b="1"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zh-TW" sz="1900">
                <a:solidFill>
                  <a:schemeClr val="dk1"/>
                </a:solidFill>
              </a:rPr>
              <a:t>MergedAnnotationReadingVisitor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chemeClr val="dk1"/>
                </a:solidFill>
              </a:rPr>
              <a:t>	are Class visitor and Annotation visitor respectively.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331" name="Google Shape;331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39" name="Google Shape;33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613" y="0"/>
            <a:ext cx="810517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0675" y="569525"/>
            <a:ext cx="4966201" cy="4487301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909"/>
              <a:buFont typeface="Arial"/>
              <a:buNone/>
            </a:pPr>
            <a:r>
              <a:rPr lang="zh-TW"/>
              <a:t>劉玠均 </a:t>
            </a:r>
            <a:r>
              <a:rPr lang="zh-TW" sz="1800"/>
              <a:t>- </a:t>
            </a:r>
            <a:r>
              <a:rPr lang="zh-TW" sz="1788"/>
              <a:t>SimpleAnnotationMethodReadingVisitor</a:t>
            </a:r>
            <a:endParaRPr sz="2688"/>
          </a:p>
        </p:txBody>
      </p:sp>
      <p:sp>
        <p:nvSpPr>
          <p:cNvPr id="346" name="Google Shape;346;p50"/>
          <p:cNvSpPr txBox="1"/>
          <p:nvPr>
            <p:ph idx="1" type="body"/>
          </p:nvPr>
        </p:nvSpPr>
        <p:spPr>
          <a:xfrm>
            <a:off x="311700" y="1152475"/>
            <a:ext cx="376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zh-TW" sz="1900">
                <a:solidFill>
                  <a:schemeClr val="dk1"/>
                </a:solidFill>
              </a:rPr>
              <a:t>It defines 6 visit functions: visit</a:t>
            </a:r>
            <a:r>
              <a:rPr b="1" lang="zh-TW" sz="1900">
                <a:solidFill>
                  <a:schemeClr val="dk1"/>
                </a:solidFill>
              </a:rPr>
              <a:t>, </a:t>
            </a:r>
            <a:r>
              <a:rPr lang="zh-TW" sz="1900">
                <a:solidFill>
                  <a:schemeClr val="dk1"/>
                </a:solidFill>
              </a:rPr>
              <a:t>visitOuterClass, visitInnerClass, visitAnnotation, visitMethod, and visitEnd.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zh-TW" sz="1900">
                <a:solidFill>
                  <a:schemeClr val="dk1"/>
                </a:solidFill>
              </a:rPr>
              <a:t>Among them, </a:t>
            </a:r>
            <a:r>
              <a:rPr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visitMethod</a:t>
            </a:r>
            <a:r>
              <a:rPr lang="zh-TW" sz="1900">
                <a:solidFill>
                  <a:schemeClr val="dk1"/>
                </a:solidFill>
              </a:rPr>
              <a:t> and </a:t>
            </a:r>
            <a:r>
              <a:rPr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visitAnnotation</a:t>
            </a:r>
            <a:r>
              <a:rPr lang="zh-TW" sz="1900">
                <a:solidFill>
                  <a:schemeClr val="dk1"/>
                </a:solidFill>
              </a:rPr>
              <a:t> delegate their jobs to other visitors (marked by red line).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47" name="Google Shape;347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劉玠均 </a:t>
            </a:r>
            <a:r>
              <a:rPr lang="zh-TW" sz="1800"/>
              <a:t>- </a:t>
            </a:r>
            <a:r>
              <a:rPr lang="zh-TW" sz="1788"/>
              <a:t>SimpleAnnotationMethodReadingVisitor</a:t>
            </a:r>
            <a:endParaRPr sz="2688"/>
          </a:p>
        </p:txBody>
      </p:sp>
      <p:sp>
        <p:nvSpPr>
          <p:cNvPr id="353" name="Google Shape;353;p51"/>
          <p:cNvSpPr txBox="1"/>
          <p:nvPr>
            <p:ph idx="1" type="body"/>
          </p:nvPr>
        </p:nvSpPr>
        <p:spPr>
          <a:xfrm>
            <a:off x="311700" y="1152475"/>
            <a:ext cx="834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R</a:t>
            </a:r>
            <a:r>
              <a:rPr lang="zh-TW">
                <a:solidFill>
                  <a:schemeClr val="dk1"/>
                </a:solidFill>
              </a:rPr>
              <a:t>evisit the code pieces in SimpleMetadataReader presented last week.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These visit functions are used in</a:t>
            </a:r>
            <a:r>
              <a:rPr b="1" lang="zh-TW">
                <a:solidFill>
                  <a:srgbClr val="0B5394"/>
                </a:solidFill>
              </a:rPr>
              <a:t> </a:t>
            </a:r>
            <a:r>
              <a:rPr b="1" lang="zh-TW">
                <a:solidFill>
                  <a:srgbClr val="1155CC"/>
                </a:solidFill>
              </a:rPr>
              <a:t>asm.ClassReader.</a:t>
            </a:r>
            <a:r>
              <a:rPr b="1" lang="zh-TW" u="sng">
                <a:solidFill>
                  <a:srgbClr val="1155CC"/>
                </a:solidFill>
              </a:rPr>
              <a:t>accept</a:t>
            </a:r>
            <a:r>
              <a:rPr b="1" lang="zh-TW">
                <a:solidFill>
                  <a:srgbClr val="1155CC"/>
                </a:solidFill>
              </a:rPr>
              <a:t>(classVisitor…)</a:t>
            </a:r>
            <a:endParaRPr b="1">
              <a:solidFill>
                <a:srgbClr val="1155CC"/>
              </a:solidFill>
            </a:endParaRPr>
          </a:p>
        </p:txBody>
      </p:sp>
      <p:sp>
        <p:nvSpPr>
          <p:cNvPr id="354" name="Google Shape;354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55" name="Google Shape;355;p51"/>
          <p:cNvPicPr preferRelativeResize="0"/>
          <p:nvPr/>
        </p:nvPicPr>
        <p:blipFill rotWithShape="1">
          <a:blip r:embed="rId3">
            <a:alphaModFix/>
          </a:blip>
          <a:srcRect b="0" l="0" r="11371" t="0"/>
          <a:stretch/>
        </p:blipFill>
        <p:spPr>
          <a:xfrm>
            <a:off x="519725" y="1699950"/>
            <a:ext cx="8104552" cy="8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51"/>
          <p:cNvPicPr preferRelativeResize="0"/>
          <p:nvPr/>
        </p:nvPicPr>
        <p:blipFill rotWithShape="1">
          <a:blip r:embed="rId4">
            <a:alphaModFix/>
          </a:blip>
          <a:srcRect b="0" l="0" r="0" t="53912"/>
          <a:stretch/>
        </p:blipFill>
        <p:spPr>
          <a:xfrm>
            <a:off x="1228570" y="3093800"/>
            <a:ext cx="6513154" cy="172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739525"/>
            <a:ext cx="8520600" cy="43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highlight>
                  <a:srgbClr val="FFFFFF"/>
                </a:highlight>
              </a:rPr>
              <a:t>The client classes need to use Scanner, Parser, ProgramNode, and BytecodeStream to compile some code.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  <a:highlight>
                  <a:srgbClr val="FFFFFF"/>
                </a:highlight>
              </a:rPr>
              <a:t>Problem: Client has to know well about the process of compiling.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166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HW1 - initial design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538" y="2267126"/>
            <a:ext cx="7824924" cy="278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洪世彬</a:t>
            </a:r>
            <a:endParaRPr/>
          </a:p>
        </p:txBody>
      </p:sp>
      <p:sp>
        <p:nvSpPr>
          <p:cNvPr id="362" name="Google Shape;362;p52"/>
          <p:cNvSpPr txBox="1"/>
          <p:nvPr>
            <p:ph idx="1" type="body"/>
          </p:nvPr>
        </p:nvSpPr>
        <p:spPr>
          <a:xfrm>
            <a:off x="311700" y="1152475"/>
            <a:ext cx="303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On the right side are the classes I've studied this week. Similar to last week, there isn't much correlation between the classes.</a:t>
            </a:r>
            <a:endParaRPr/>
          </a:p>
        </p:txBody>
      </p:sp>
      <p:sp>
        <p:nvSpPr>
          <p:cNvPr id="363" name="Google Shape;363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64" name="Google Shape;36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2375" y="80075"/>
            <a:ext cx="5634475" cy="4976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洪世彬</a:t>
            </a:r>
            <a:endParaRPr/>
          </a:p>
        </p:txBody>
      </p:sp>
      <p:sp>
        <p:nvSpPr>
          <p:cNvPr id="370" name="Google Shape;370;p53"/>
          <p:cNvSpPr txBox="1"/>
          <p:nvPr>
            <p:ph idx="1" type="body"/>
          </p:nvPr>
        </p:nvSpPr>
        <p:spPr>
          <a:xfrm>
            <a:off x="311700" y="1152475"/>
            <a:ext cx="447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Constants is a class that is about to be deprecated.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Its main function is to allow developers to quickly access public static final members defined within a class. When creating it, you need to pass the class you want to observe into the constructor, and then you can use the methods defined in it to retrieve relevant information.</a:t>
            </a:r>
            <a:endParaRPr/>
          </a:p>
        </p:txBody>
      </p:sp>
      <p:sp>
        <p:nvSpPr>
          <p:cNvPr id="371" name="Google Shape;371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72" name="Google Shape;37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2775" y="842250"/>
            <a:ext cx="280155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洪世彬</a:t>
            </a:r>
            <a:endParaRPr/>
          </a:p>
        </p:txBody>
      </p:sp>
      <p:sp>
        <p:nvSpPr>
          <p:cNvPr id="378" name="Google Shape;378;p54"/>
          <p:cNvSpPr txBox="1"/>
          <p:nvPr>
            <p:ph idx="1" type="body"/>
          </p:nvPr>
        </p:nvSpPr>
        <p:spPr>
          <a:xfrm>
            <a:off x="311700" y="1152475"/>
            <a:ext cx="447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SimpleAliasRegistry inherits from AliasRegistry and provides functionality for alias registration. You can use registerAlias to register aliases for corresponding names.</a:t>
            </a:r>
            <a:endParaRPr/>
          </a:p>
        </p:txBody>
      </p:sp>
      <p:sp>
        <p:nvSpPr>
          <p:cNvPr id="379" name="Google Shape;379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80" name="Google Shape;38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0925" y="1558650"/>
            <a:ext cx="33147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洪世彬</a:t>
            </a:r>
            <a:endParaRPr/>
          </a:p>
        </p:txBody>
      </p:sp>
      <p:sp>
        <p:nvSpPr>
          <p:cNvPr id="386" name="Google Shape;386;p55"/>
          <p:cNvSpPr txBox="1"/>
          <p:nvPr>
            <p:ph idx="1" type="body"/>
          </p:nvPr>
        </p:nvSpPr>
        <p:spPr>
          <a:xfrm>
            <a:off x="311700" y="1152475"/>
            <a:ext cx="447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OrderComparator inherits from Comparator and provides sorting functionality based on the 'Ordered' interface.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When sorting, it arranges the elements in ascending order based on the values provided by 'Ordered.'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Since OrderComparator is a general utility class, it uses the singleton pattern to define a single instance.</a:t>
            </a:r>
            <a:endParaRPr/>
          </a:p>
        </p:txBody>
      </p:sp>
      <p:sp>
        <p:nvSpPr>
          <p:cNvPr id="387" name="Google Shape;387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88" name="Google Shape;38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9300" y="400150"/>
            <a:ext cx="4053000" cy="2882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1060" y="3982675"/>
            <a:ext cx="4440325" cy="10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洪世彬</a:t>
            </a:r>
            <a:endParaRPr/>
          </a:p>
        </p:txBody>
      </p:sp>
      <p:sp>
        <p:nvSpPr>
          <p:cNvPr id="395" name="Google Shape;395;p56"/>
          <p:cNvSpPr txBox="1"/>
          <p:nvPr>
            <p:ph idx="1" type="body"/>
          </p:nvPr>
        </p:nvSpPr>
        <p:spPr>
          <a:xfrm>
            <a:off x="311700" y="1152475"/>
            <a:ext cx="447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BridgeMethodResolver is a class used to find BridgeMethods.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BridgeMethods are used to address override issues with generic objects. They are automatically generated during compilation to fulfill the required BridgeMethods.</a:t>
            </a:r>
            <a:endParaRPr/>
          </a:p>
        </p:txBody>
      </p:sp>
      <p:sp>
        <p:nvSpPr>
          <p:cNvPr id="396" name="Google Shape;396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97" name="Google Shape;39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7800" y="511025"/>
            <a:ext cx="4053000" cy="1048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0325" y="1864503"/>
            <a:ext cx="2447925" cy="24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0475" y="4143253"/>
            <a:ext cx="2114550" cy="600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0" name="Google Shape;400;p56"/>
          <p:cNvCxnSpPr/>
          <p:nvPr/>
        </p:nvCxnSpPr>
        <p:spPr>
          <a:xfrm flipH="1" rot="10800000">
            <a:off x="4958700" y="3732775"/>
            <a:ext cx="1035000" cy="492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1" name="Google Shape;401;p56"/>
          <p:cNvSpPr txBox="1"/>
          <p:nvPr/>
        </p:nvSpPr>
        <p:spPr>
          <a:xfrm>
            <a:off x="5993700" y="4418350"/>
            <a:ext cx="2531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</a:rPr>
              <a:t>BridgeMethod </a:t>
            </a:r>
            <a:r>
              <a:rPr lang="zh-TW" sz="1600">
                <a:solidFill>
                  <a:schemeClr val="dk2"/>
                </a:solidFill>
              </a:rPr>
              <a:t>Generated by compiler</a:t>
            </a:r>
            <a:endParaRPr sz="1600">
              <a:solidFill>
                <a:schemeClr val="dk2"/>
              </a:solidFill>
            </a:endParaRPr>
          </a:p>
        </p:txBody>
      </p:sp>
      <p:cxnSp>
        <p:nvCxnSpPr>
          <p:cNvPr id="402" name="Google Shape;402;p56"/>
          <p:cNvCxnSpPr/>
          <p:nvPr/>
        </p:nvCxnSpPr>
        <p:spPr>
          <a:xfrm>
            <a:off x="5006375" y="4636150"/>
            <a:ext cx="950100" cy="144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3" name="Google Shape;403;p56"/>
          <p:cNvSpPr/>
          <p:nvPr/>
        </p:nvSpPr>
        <p:spPr>
          <a:xfrm>
            <a:off x="3270925" y="4143250"/>
            <a:ext cx="1373700" cy="275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56"/>
          <p:cNvSpPr/>
          <p:nvPr/>
        </p:nvSpPr>
        <p:spPr>
          <a:xfrm>
            <a:off x="3270925" y="4468225"/>
            <a:ext cx="1422900" cy="275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56"/>
          <p:cNvSpPr txBox="1"/>
          <p:nvPr/>
        </p:nvSpPr>
        <p:spPr>
          <a:xfrm>
            <a:off x="3440850" y="3535875"/>
            <a:ext cx="2262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</a:rPr>
              <a:t>User Defined </a:t>
            </a:r>
            <a:r>
              <a:rPr lang="zh-TW" sz="1600">
                <a:solidFill>
                  <a:schemeClr val="dk2"/>
                </a:solidFill>
              </a:rPr>
              <a:t>Method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陳君翰</a:t>
            </a:r>
            <a:endParaRPr/>
          </a:p>
        </p:txBody>
      </p:sp>
      <p:sp>
        <p:nvSpPr>
          <p:cNvPr id="411" name="Google Shape;411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package 為 cglib.transform.impl，</a:t>
            </a:r>
            <a:r>
              <a:rPr lang="zh-TW"/>
              <a:t>為整個 Transformer 的實作部分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8 </a:t>
            </a:r>
            <a:r>
              <a:rPr lang="zh-TW"/>
              <a:t>個 ClassEmitterTransformer 的子類別，但 ClassEmitterTransformer 就是個空殼子，主要還是要看更上層的 ClassEmitter</a:t>
            </a:r>
            <a:endParaRPr/>
          </a:p>
        </p:txBody>
      </p:sp>
      <p:sp>
        <p:nvSpPr>
          <p:cNvPr id="412" name="Google Shape;412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13" name="Google Shape;41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325" y="2509950"/>
            <a:ext cx="7950126" cy="234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陳君翰</a:t>
            </a:r>
            <a:endParaRPr/>
          </a:p>
        </p:txBody>
      </p:sp>
      <p:sp>
        <p:nvSpPr>
          <p:cNvPr id="419" name="Google Shape;419;p58"/>
          <p:cNvSpPr txBox="1"/>
          <p:nvPr>
            <p:ph idx="1" type="body"/>
          </p:nvPr>
        </p:nvSpPr>
        <p:spPr>
          <a:xfrm>
            <a:off x="311700" y="1152475"/>
            <a:ext cx="3540000" cy="3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確實是在實作各種 transformer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這幾個子類別個別在擴充 ClassEmitter 的 begin_class(), end_class(), begin_method(), begin_static(), declare_field()，其中穿插拿各種 emitter 去執行，改造 Class 中不同的區段（property, different methods, getter and setter, etc.）</a:t>
            </a:r>
            <a:endParaRPr/>
          </a:p>
        </p:txBody>
      </p:sp>
      <p:sp>
        <p:nvSpPr>
          <p:cNvPr id="420" name="Google Shape;420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21" name="Google Shape;42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5024" y="1034612"/>
            <a:ext cx="4867274" cy="365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陳君翰</a:t>
            </a:r>
            <a:endParaRPr/>
          </a:p>
        </p:txBody>
      </p:sp>
      <p:sp>
        <p:nvSpPr>
          <p:cNvPr id="427" name="Google Shape;427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比較有趣的寫法是在 new 一個 Object 時去 override 他內部的 method，這可以避免去多生成一個新的 Class，浪費資源</a:t>
            </a:r>
            <a:endParaRPr/>
          </a:p>
        </p:txBody>
      </p:sp>
      <p:sp>
        <p:nvSpPr>
          <p:cNvPr id="428" name="Google Shape;428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29" name="Google Shape;42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8825" y="1889325"/>
            <a:ext cx="4946351" cy="325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50"/>
              <a:t>林俊佑</a:t>
            </a:r>
            <a:endParaRPr/>
          </a:p>
        </p:txBody>
      </p:sp>
      <p:sp>
        <p:nvSpPr>
          <p:cNvPr id="435" name="Google Shape;435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BeanCopier</a:t>
            </a:r>
            <a:endParaRPr/>
          </a:p>
        </p:txBody>
      </p:sp>
      <p:sp>
        <p:nvSpPr>
          <p:cNvPr id="436" name="Google Shape;436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37" name="Google Shape;43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50100"/>
            <a:ext cx="6815200" cy="202115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60"/>
          <p:cNvSpPr txBox="1"/>
          <p:nvPr/>
        </p:nvSpPr>
        <p:spPr>
          <a:xfrm>
            <a:off x="759700" y="4042275"/>
            <a:ext cx="754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基於 Generater 的實作, Generate 是繼承自 AbstractClassGenerator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439" name="Google Shape;439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0622" y="1752750"/>
            <a:ext cx="1738975" cy="217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BeanMap</a:t>
            </a:r>
            <a:endParaRPr/>
          </a:p>
        </p:txBody>
      </p:sp>
      <p:sp>
        <p:nvSpPr>
          <p:cNvPr id="445" name="Google Shape;445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46" name="Google Shape;44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2897" y="1275313"/>
            <a:ext cx="3021100" cy="172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82400"/>
            <a:ext cx="5811199" cy="2106076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61"/>
          <p:cNvSpPr txBox="1"/>
          <p:nvPr/>
        </p:nvSpPr>
        <p:spPr>
          <a:xfrm>
            <a:off x="0" y="3337225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基於 Generater 的實作, Generate 是繼承自 AbstractClassGenerator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整體是繼承 Map 方法的實作, 此外因為 Generator 較複雜, 委派 Emitter 完成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449" name="Google Shape;449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7775" y="4020398"/>
            <a:ext cx="3459425" cy="11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HW1 - Encapsulation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9"/>
            <a:ext cx="9144000" cy="3308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BulkBean</a:t>
            </a:r>
            <a:endParaRPr/>
          </a:p>
        </p:txBody>
      </p:sp>
      <p:sp>
        <p:nvSpPr>
          <p:cNvPr id="455" name="Google Shape;455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56" name="Google Shape;45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9927" y="445025"/>
            <a:ext cx="3191226" cy="3357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675" y="1162825"/>
            <a:ext cx="5525127" cy="1921783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62"/>
          <p:cNvSpPr txBox="1"/>
          <p:nvPr/>
        </p:nvSpPr>
        <p:spPr>
          <a:xfrm>
            <a:off x="297900" y="4048975"/>
            <a:ext cx="853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基於 Generater 的實作, Generate 是繼承自 AbstractClassGenerator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BulkBeanEmitter </a:t>
            </a:r>
            <a:r>
              <a:rPr lang="zh-TW" sz="1800">
                <a:solidFill>
                  <a:schemeClr val="dk2"/>
                </a:solidFill>
              </a:rPr>
              <a:t>繼承</a:t>
            </a:r>
            <a:r>
              <a:rPr lang="zh-TW" sz="1800">
                <a:solidFill>
                  <a:schemeClr val="dk2"/>
                </a:solidFill>
              </a:rPr>
              <a:t> </a:t>
            </a:r>
            <a:r>
              <a:rPr lang="zh-TW" sz="1800">
                <a:solidFill>
                  <a:schemeClr val="dk2"/>
                </a:solidFill>
              </a:rPr>
              <a:t>ClassEmitter, 被委派來操作 asm api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3"/>
          <p:cNvSpPr txBox="1"/>
          <p:nvPr>
            <p:ph type="title"/>
          </p:nvPr>
        </p:nvSpPr>
        <p:spPr>
          <a:xfrm>
            <a:off x="49825" y="-24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concept</a:t>
            </a:r>
            <a:endParaRPr/>
          </a:p>
        </p:txBody>
      </p:sp>
      <p:sp>
        <p:nvSpPr>
          <p:cNvPr id="464" name="Google Shape;464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465" name="Google Shape;465;p63"/>
          <p:cNvSpPr/>
          <p:nvPr/>
        </p:nvSpPr>
        <p:spPr>
          <a:xfrm>
            <a:off x="3397675" y="2900775"/>
            <a:ext cx="2631600" cy="139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abstractionGenerator</a:t>
            </a:r>
            <a:endParaRPr/>
          </a:p>
        </p:txBody>
      </p:sp>
      <p:sp>
        <p:nvSpPr>
          <p:cNvPr id="466" name="Google Shape;466;p63"/>
          <p:cNvSpPr/>
          <p:nvPr/>
        </p:nvSpPr>
        <p:spPr>
          <a:xfrm>
            <a:off x="2618750" y="359675"/>
            <a:ext cx="1188600" cy="163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63"/>
          <p:cNvSpPr/>
          <p:nvPr/>
        </p:nvSpPr>
        <p:spPr>
          <a:xfrm>
            <a:off x="2796650" y="1138600"/>
            <a:ext cx="832800" cy="81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inner</a:t>
            </a:r>
            <a:endParaRPr/>
          </a:p>
        </p:txBody>
      </p:sp>
      <p:sp>
        <p:nvSpPr>
          <p:cNvPr id="468" name="Google Shape;468;p63"/>
          <p:cNvSpPr txBox="1"/>
          <p:nvPr/>
        </p:nvSpPr>
        <p:spPr>
          <a:xfrm>
            <a:off x="2618875" y="520850"/>
            <a:ext cx="1188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2"/>
                </a:solidFill>
              </a:rPr>
              <a:t>classA</a:t>
            </a:r>
            <a:endParaRPr sz="1300">
              <a:solidFill>
                <a:schemeClr val="dk2"/>
              </a:solidFill>
            </a:endParaRPr>
          </a:p>
        </p:txBody>
      </p:sp>
      <p:cxnSp>
        <p:nvCxnSpPr>
          <p:cNvPr id="469" name="Google Shape;469;p63"/>
          <p:cNvCxnSpPr/>
          <p:nvPr/>
        </p:nvCxnSpPr>
        <p:spPr>
          <a:xfrm>
            <a:off x="2984750" y="1917425"/>
            <a:ext cx="1500300" cy="94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0" name="Google Shape;470;p63"/>
          <p:cNvSpPr/>
          <p:nvPr/>
        </p:nvSpPr>
        <p:spPr>
          <a:xfrm>
            <a:off x="4225250" y="355575"/>
            <a:ext cx="1188600" cy="163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63"/>
          <p:cNvSpPr/>
          <p:nvPr/>
        </p:nvSpPr>
        <p:spPr>
          <a:xfrm>
            <a:off x="4403150" y="1105025"/>
            <a:ext cx="832800" cy="81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inner</a:t>
            </a:r>
            <a:endParaRPr/>
          </a:p>
        </p:txBody>
      </p:sp>
      <p:sp>
        <p:nvSpPr>
          <p:cNvPr id="472" name="Google Shape;472;p63"/>
          <p:cNvSpPr txBox="1"/>
          <p:nvPr/>
        </p:nvSpPr>
        <p:spPr>
          <a:xfrm>
            <a:off x="4225250" y="563775"/>
            <a:ext cx="1188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2"/>
                </a:solidFill>
              </a:rPr>
              <a:t>ClassB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473" name="Google Shape;473;p63"/>
          <p:cNvSpPr/>
          <p:nvPr/>
        </p:nvSpPr>
        <p:spPr>
          <a:xfrm>
            <a:off x="5983425" y="359675"/>
            <a:ext cx="1188600" cy="163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63"/>
          <p:cNvSpPr/>
          <p:nvPr/>
        </p:nvSpPr>
        <p:spPr>
          <a:xfrm>
            <a:off x="6161325" y="1138600"/>
            <a:ext cx="832800" cy="81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inner</a:t>
            </a:r>
            <a:endParaRPr/>
          </a:p>
        </p:txBody>
      </p:sp>
      <p:sp>
        <p:nvSpPr>
          <p:cNvPr id="475" name="Google Shape;475;p63"/>
          <p:cNvSpPr txBox="1"/>
          <p:nvPr/>
        </p:nvSpPr>
        <p:spPr>
          <a:xfrm>
            <a:off x="5983550" y="520850"/>
            <a:ext cx="1188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2"/>
                </a:solidFill>
              </a:rPr>
              <a:t>ClassC</a:t>
            </a:r>
            <a:endParaRPr sz="1300">
              <a:solidFill>
                <a:schemeClr val="dk2"/>
              </a:solidFill>
            </a:endParaRPr>
          </a:p>
        </p:txBody>
      </p:sp>
      <p:cxnSp>
        <p:nvCxnSpPr>
          <p:cNvPr id="476" name="Google Shape;476;p63"/>
          <p:cNvCxnSpPr>
            <a:stCxn id="471" idx="4"/>
            <a:endCxn id="465" idx="0"/>
          </p:cNvCxnSpPr>
          <p:nvPr/>
        </p:nvCxnSpPr>
        <p:spPr>
          <a:xfrm flipH="1">
            <a:off x="4713350" y="1917425"/>
            <a:ext cx="106200" cy="9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63"/>
          <p:cNvCxnSpPr/>
          <p:nvPr/>
        </p:nvCxnSpPr>
        <p:spPr>
          <a:xfrm flipH="1">
            <a:off x="4485225" y="1917425"/>
            <a:ext cx="1864200" cy="94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HW1 - Abstraction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8637" y="901175"/>
            <a:ext cx="3226726" cy="391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HW1 - Delegation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975" y="933100"/>
            <a:ext cx="7126050" cy="385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HW1 - Refactored design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975" y="933100"/>
            <a:ext cx="7126050" cy="385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HW2 - </a:t>
            </a:r>
            <a:r>
              <a:rPr lang="zh-TW"/>
              <a:t>CutCopyPaste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An editor application carries a </a:t>
            </a:r>
            <a:r>
              <a:rPr b="1" lang="zh-TW">
                <a:solidFill>
                  <a:srgbClr val="0B5394"/>
                </a:solidFill>
              </a:rPr>
              <a:t>document</a:t>
            </a:r>
            <a:r>
              <a:rPr lang="zh-TW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6725" y="1930549"/>
            <a:ext cx="4470550" cy="232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