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3BB78F-DD6B-44E7-8407-6782EA54F12D}">
  <a:tblStyle styleId="{633BB78F-DD6B-44E7-8407-6782EA54F1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da0f823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da0f823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P10 follow-up question: A person marries a person</a:t>
            </a:r>
            <a:endParaRPr/>
          </a:p>
          <a:p>
            <a:pPr indent="0" lvl="0" marL="0" rtl="0" algn="l">
              <a:spcBef>
                <a:spcPts val="0"/>
              </a:spcBef>
              <a:spcAft>
                <a:spcPts val="0"/>
              </a:spcAft>
              <a:buNone/>
            </a:pPr>
            <a:r>
              <a:rPr lang="zh-TW"/>
              <a:t>10.</a:t>
            </a:r>
            <a:r>
              <a:rPr lang="zh-TW"/>
              <a:t>解答: city自己用association連自己，中間用route當association class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da0f823c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da0f823c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bb96711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bb96711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da0f823c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da0f823c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bb96711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bb96711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da0f823c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da0f823c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registered </a:t>
            </a:r>
            <a:r>
              <a:rPr lang="zh-TW"/>
              <a:t>physician</a:t>
            </a:r>
            <a:r>
              <a:rPr lang="zh-TW"/>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852f91f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852f91f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852f91f4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852f91f4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852f91f4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852f91f4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fae1845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fae1845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a4d4201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a4d4201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fae1845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fae1845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852f91f4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852f91f4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852f91f4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852f91f4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a4d4201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a4d4201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a4d42014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a4d42014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852f91f4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852f91f4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c860198e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c860198e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c860198e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c860198e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c860198e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c860198e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852f91f4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8852f91f4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852f91f4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852f91f4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8b77c9d86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8b77c9d86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b77c9d86f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b77c9d86f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da0f823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da0f823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Person ＆project 的</a:t>
            </a:r>
            <a:r>
              <a:rPr lang="zh-TW"/>
              <a:t>關係</a:t>
            </a:r>
            <a:endParaRPr/>
          </a:p>
          <a:p>
            <a:pPr indent="0" lvl="0" marL="0" rtl="0" algn="l">
              <a:spcBef>
                <a:spcPts val="0"/>
              </a:spcBef>
              <a:spcAft>
                <a:spcPts val="0"/>
              </a:spcAft>
              <a:buNone/>
            </a:pPr>
            <a:r>
              <a:rPr lang="zh-TW"/>
              <a:t>三個敘述分開畫</a:t>
            </a:r>
            <a:endParaRPr/>
          </a:p>
          <a:p>
            <a:pPr indent="0" lvl="0" marL="0" rtl="0" algn="l">
              <a:spcBef>
                <a:spcPts val="0"/>
              </a:spcBef>
              <a:spcAft>
                <a:spcPts val="0"/>
              </a:spcAft>
              <a:buNone/>
            </a:pPr>
            <a:r>
              <a:rPr lang="zh-TW"/>
              <a:t>uniquely identified by name可用 qualifier表達</a:t>
            </a:r>
            <a:endParaRPr/>
          </a:p>
          <a:p>
            <a:pPr indent="0" lvl="0" marL="0" rtl="0" algn="l">
              <a:spcBef>
                <a:spcPts val="0"/>
              </a:spcBef>
              <a:spcAft>
                <a:spcPts val="0"/>
              </a:spcAft>
              <a:buNone/>
            </a:pPr>
            <a:r>
              <a:rPr lang="zh-TW"/>
              <a:t>(data structure, map 也 ok 但 qualifier 更好)</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da0f823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da0f823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只要能唬爛那怎麼畫都ok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da0f823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da0f823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da0f823c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da0f823c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is composed of (</a:t>
            </a:r>
            <a:r>
              <a:rPr lang="zh-TW"/>
              <a:t>語意固定)</a:t>
            </a:r>
            <a:r>
              <a:rPr lang="zh-TW"/>
              <a:t> -&gt; composition</a:t>
            </a:r>
            <a:endParaRPr/>
          </a:p>
          <a:p>
            <a:pPr indent="0" lvl="0" marL="0" rtl="0" algn="l">
              <a:spcBef>
                <a:spcPts val="0"/>
              </a:spcBef>
              <a:spcAft>
                <a:spcPts val="0"/>
              </a:spcAft>
              <a:buNone/>
            </a:pPr>
            <a:r>
              <a:rPr lang="zh-TW"/>
              <a:t>P6. use (3-ary </a:t>
            </a:r>
            <a:r>
              <a:rPr lang="zh-TW"/>
              <a:t>關係 第一組)</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da0f823c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da0f823c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da0f823c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da0f823c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21.png"/><Relationship Id="rId7"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5.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pp.diagrams.net/#G1XEBwjFqkQSQdtJ4LL3hmNSLyQOwcpN4Z" TargetMode="Externa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rive.google.com/file/d/1-6LVNxc7oMIiQnpZdOT91HPQ1pYmYib7/view?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1.pn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solidFill>
                  <a:srgbClr val="000000"/>
                </a:solidFill>
              </a:rPr>
              <a:t>軟體工程設計 W4</a:t>
            </a:r>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zh-TW" sz="1800">
                <a:solidFill>
                  <a:srgbClr val="000000"/>
                </a:solidFill>
                <a:highlight>
                  <a:srgbClr val="FFFFFF"/>
                </a:highlight>
              </a:rPr>
              <a:t>許庭瑋、陳君翰、洪世彬、劉玠均、楊昕叡、林俊佑</a:t>
            </a:r>
            <a:endParaRPr sz="1800">
              <a:solidFill>
                <a:srgbClr val="000000"/>
              </a:solidFill>
              <a:highlight>
                <a:srgbClr val="FFFFFF"/>
              </a:highlight>
            </a:endParaRPr>
          </a:p>
          <a:p>
            <a:pPr indent="0" lvl="0" marL="0" rtl="0" algn="ctr">
              <a:spcBef>
                <a:spcPts val="0"/>
              </a:spcBef>
              <a:spcAft>
                <a:spcPts val="0"/>
              </a:spcAft>
              <a:buNone/>
            </a:pPr>
            <a:r>
              <a:rPr lang="zh-TW" sz="1800">
                <a:solidFill>
                  <a:srgbClr val="000000"/>
                </a:solidFill>
                <a:highlight>
                  <a:srgbClr val="FFFFFF"/>
                </a:highlight>
              </a:rPr>
              <a:t>2023/10/</a:t>
            </a:r>
            <a:r>
              <a:rPr lang="zh-TW" sz="1800">
                <a:highlight>
                  <a:srgbClr val="FFFFFF"/>
                </a:highlight>
              </a:rPr>
              <a:t>12</a:t>
            </a:r>
            <a:endParaRPr sz="2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4294967295"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4:</a:t>
            </a:r>
            <a:endParaRPr/>
          </a:p>
        </p:txBody>
      </p:sp>
      <p:sp>
        <p:nvSpPr>
          <p:cNvPr id="132" name="Google Shape;132;p22"/>
          <p:cNvSpPr txBox="1"/>
          <p:nvPr>
            <p:ph idx="4294967295" type="body"/>
          </p:nvPr>
        </p:nvSpPr>
        <p:spPr>
          <a:xfrm>
            <a:off x="123175" y="679500"/>
            <a:ext cx="8057100" cy="4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(10) A route connects two cities.</a:t>
            </a:r>
            <a:endParaRPr/>
          </a:p>
        </p:txBody>
      </p:sp>
      <p:pic>
        <p:nvPicPr>
          <p:cNvPr id="133" name="Google Shape;133;p22"/>
          <p:cNvPicPr preferRelativeResize="0"/>
          <p:nvPr/>
        </p:nvPicPr>
        <p:blipFill>
          <a:blip r:embed="rId3">
            <a:alphaModFix/>
          </a:blip>
          <a:stretch>
            <a:fillRect/>
          </a:stretch>
        </p:blipFill>
        <p:spPr>
          <a:xfrm>
            <a:off x="321500" y="1141500"/>
            <a:ext cx="3552825" cy="800100"/>
          </a:xfrm>
          <a:prstGeom prst="rect">
            <a:avLst/>
          </a:prstGeom>
          <a:noFill/>
          <a:ln>
            <a:noFill/>
          </a:ln>
        </p:spPr>
      </p:pic>
      <p:pic>
        <p:nvPicPr>
          <p:cNvPr id="134" name="Google Shape;134;p22"/>
          <p:cNvPicPr preferRelativeResize="0"/>
          <p:nvPr/>
        </p:nvPicPr>
        <p:blipFill>
          <a:blip r:embed="rId4">
            <a:alphaModFix/>
          </a:blip>
          <a:stretch>
            <a:fillRect/>
          </a:stretch>
        </p:blipFill>
        <p:spPr>
          <a:xfrm>
            <a:off x="4274250" y="1246275"/>
            <a:ext cx="4467225" cy="590550"/>
          </a:xfrm>
          <a:prstGeom prst="rect">
            <a:avLst/>
          </a:prstGeom>
          <a:noFill/>
          <a:ln>
            <a:noFill/>
          </a:ln>
        </p:spPr>
      </p:pic>
      <p:sp>
        <p:nvSpPr>
          <p:cNvPr id="135" name="Google Shape;135;p22"/>
          <p:cNvSpPr txBox="1"/>
          <p:nvPr>
            <p:ph idx="4294967295" type="body"/>
          </p:nvPr>
        </p:nvSpPr>
        <p:spPr>
          <a:xfrm>
            <a:off x="123175" y="1980400"/>
            <a:ext cx="8057100" cy="4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(11) A students takes a course from a professor.</a:t>
            </a:r>
            <a:endParaRPr/>
          </a:p>
        </p:txBody>
      </p:sp>
      <p:pic>
        <p:nvPicPr>
          <p:cNvPr id="136" name="Google Shape;136;p22"/>
          <p:cNvPicPr preferRelativeResize="0"/>
          <p:nvPr/>
        </p:nvPicPr>
        <p:blipFill>
          <a:blip r:embed="rId5">
            <a:alphaModFix/>
          </a:blip>
          <a:stretch>
            <a:fillRect/>
          </a:stretch>
        </p:blipFill>
        <p:spPr>
          <a:xfrm>
            <a:off x="244000" y="2517275"/>
            <a:ext cx="5745000" cy="620350"/>
          </a:xfrm>
          <a:prstGeom prst="rect">
            <a:avLst/>
          </a:prstGeom>
          <a:noFill/>
          <a:ln>
            <a:noFill/>
          </a:ln>
        </p:spPr>
      </p:pic>
      <p:pic>
        <p:nvPicPr>
          <p:cNvPr id="137" name="Google Shape;137;p22"/>
          <p:cNvPicPr preferRelativeResize="0"/>
          <p:nvPr/>
        </p:nvPicPr>
        <p:blipFill>
          <a:blip r:embed="rId6">
            <a:alphaModFix/>
          </a:blip>
          <a:stretch>
            <a:fillRect/>
          </a:stretch>
        </p:blipFill>
        <p:spPr>
          <a:xfrm>
            <a:off x="6238875" y="2517275"/>
            <a:ext cx="2804919" cy="1594675"/>
          </a:xfrm>
          <a:prstGeom prst="rect">
            <a:avLst/>
          </a:prstGeom>
          <a:noFill/>
          <a:ln>
            <a:noFill/>
          </a:ln>
        </p:spPr>
      </p:pic>
      <p:pic>
        <p:nvPicPr>
          <p:cNvPr id="138" name="Google Shape;138;p22"/>
          <p:cNvPicPr preferRelativeResize="0"/>
          <p:nvPr/>
        </p:nvPicPr>
        <p:blipFill>
          <a:blip r:embed="rId7">
            <a:alphaModFix/>
          </a:blip>
          <a:stretch>
            <a:fillRect/>
          </a:stretch>
        </p:blipFill>
        <p:spPr>
          <a:xfrm>
            <a:off x="1829300" y="3464500"/>
            <a:ext cx="3927200" cy="142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4294967295"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4:</a:t>
            </a:r>
            <a:endParaRPr/>
          </a:p>
        </p:txBody>
      </p:sp>
      <p:sp>
        <p:nvSpPr>
          <p:cNvPr id="144" name="Google Shape;144;p23"/>
          <p:cNvSpPr txBox="1"/>
          <p:nvPr>
            <p:ph idx="4294967295" type="body"/>
          </p:nvPr>
        </p:nvSpPr>
        <p:spPr>
          <a:xfrm>
            <a:off x="123175" y="679500"/>
            <a:ext cx="8057100" cy="4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File System:</a:t>
            </a:r>
            <a:endParaRPr/>
          </a:p>
        </p:txBody>
      </p:sp>
      <p:pic>
        <p:nvPicPr>
          <p:cNvPr id="145" name="Google Shape;145;p23"/>
          <p:cNvPicPr preferRelativeResize="0"/>
          <p:nvPr/>
        </p:nvPicPr>
        <p:blipFill>
          <a:blip r:embed="rId3">
            <a:alphaModFix/>
          </a:blip>
          <a:stretch>
            <a:fillRect/>
          </a:stretch>
        </p:blipFill>
        <p:spPr>
          <a:xfrm>
            <a:off x="702000" y="1258675"/>
            <a:ext cx="2968925" cy="1842775"/>
          </a:xfrm>
          <a:prstGeom prst="rect">
            <a:avLst/>
          </a:prstGeom>
          <a:noFill/>
          <a:ln>
            <a:noFill/>
          </a:ln>
        </p:spPr>
      </p:pic>
      <p:pic>
        <p:nvPicPr>
          <p:cNvPr id="146" name="Google Shape;146;p23"/>
          <p:cNvPicPr preferRelativeResize="0"/>
          <p:nvPr/>
        </p:nvPicPr>
        <p:blipFill>
          <a:blip r:embed="rId4">
            <a:alphaModFix/>
          </a:blip>
          <a:stretch>
            <a:fillRect/>
          </a:stretch>
        </p:blipFill>
        <p:spPr>
          <a:xfrm>
            <a:off x="4171175" y="1102825"/>
            <a:ext cx="4164525" cy="1998625"/>
          </a:xfrm>
          <a:prstGeom prst="rect">
            <a:avLst/>
          </a:prstGeom>
          <a:noFill/>
          <a:ln>
            <a:noFill/>
          </a:ln>
        </p:spPr>
      </p:pic>
      <p:sp>
        <p:nvSpPr>
          <p:cNvPr id="147" name="Google Shape;147;p23"/>
          <p:cNvSpPr txBox="1"/>
          <p:nvPr/>
        </p:nvSpPr>
        <p:spPr>
          <a:xfrm>
            <a:off x="632025" y="3364925"/>
            <a:ext cx="6732900" cy="1477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zh-TW"/>
              <a:t>Create an application to simulate the Windows/UNIX file system. The file system consists mainly of two types of components — directories and files. </a:t>
            </a:r>
            <a:endParaRPr/>
          </a:p>
          <a:p>
            <a:pPr indent="457200" lvl="0" marL="0" rtl="0" algn="l">
              <a:spcBef>
                <a:spcPts val="0"/>
              </a:spcBef>
              <a:spcAft>
                <a:spcPts val="0"/>
              </a:spcAft>
              <a:buNone/>
            </a:pPr>
            <a:r>
              <a:rPr lang="zh-TW"/>
              <a:t>⦁ Directories can be made up of other directories or files, whereas files cannot contain any other file system component.</a:t>
            </a:r>
            <a:endParaRPr/>
          </a:p>
          <a:p>
            <a:pPr indent="457200" lvl="0" marL="0" rtl="0" algn="l">
              <a:spcBef>
                <a:spcPts val="0"/>
              </a:spcBef>
              <a:spcAft>
                <a:spcPts val="0"/>
              </a:spcAft>
              <a:buNone/>
            </a:pPr>
            <a:r>
              <a:rPr lang="zh-TW"/>
              <a:t>⦁ In this aspect, directories act as nonterminal nodes and files act as terminal nodes of a tree structure.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1276800" y="1673550"/>
            <a:ext cx="6590400" cy="2339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zh-TW"/>
              <a:t>A hospital has a large number of </a:t>
            </a:r>
            <a:r>
              <a:rPr b="1" lang="zh-TW"/>
              <a:t>registered</a:t>
            </a:r>
            <a:r>
              <a:rPr lang="zh-TW"/>
              <a:t> physicians. </a:t>
            </a:r>
            <a:endParaRPr/>
          </a:p>
          <a:p>
            <a:pPr indent="457200" lvl="0" marL="0" rtl="0" algn="l">
              <a:spcBef>
                <a:spcPts val="0"/>
              </a:spcBef>
              <a:spcAft>
                <a:spcPts val="0"/>
              </a:spcAft>
              <a:buNone/>
            </a:pPr>
            <a:r>
              <a:rPr lang="zh-TW"/>
              <a:t>Patients are admitted to the hospital by physicians. </a:t>
            </a:r>
            <a:endParaRPr/>
          </a:p>
          <a:p>
            <a:pPr indent="457200" lvl="0" marL="0" rtl="0" algn="l">
              <a:spcBef>
                <a:spcPts val="0"/>
              </a:spcBef>
              <a:spcAft>
                <a:spcPts val="0"/>
              </a:spcAft>
              <a:buNone/>
            </a:pPr>
            <a:r>
              <a:rPr lang="zh-TW"/>
              <a:t>Any patient who is </a:t>
            </a:r>
            <a:r>
              <a:rPr b="1" lang="zh-TW"/>
              <a:t>admitted</a:t>
            </a:r>
            <a:r>
              <a:rPr lang="zh-TW"/>
              <a:t> must have exactly one admitting physician. </a:t>
            </a:r>
            <a:endParaRPr/>
          </a:p>
          <a:p>
            <a:pPr indent="457200" lvl="0" marL="0" rtl="0" algn="l">
              <a:spcBef>
                <a:spcPts val="0"/>
              </a:spcBef>
              <a:spcAft>
                <a:spcPts val="0"/>
              </a:spcAft>
              <a:buNone/>
            </a:pPr>
            <a:r>
              <a:rPr lang="zh-TW"/>
              <a:t>A physician may optionally admit any number of patients. Once admitted, a given patient must be treated by at least one physician. </a:t>
            </a:r>
            <a:endParaRPr/>
          </a:p>
          <a:p>
            <a:pPr indent="457200" lvl="0" marL="0" rtl="0" algn="l">
              <a:spcBef>
                <a:spcPts val="0"/>
              </a:spcBef>
              <a:spcAft>
                <a:spcPts val="0"/>
              </a:spcAft>
              <a:buNone/>
            </a:pPr>
            <a:r>
              <a:rPr lang="zh-TW"/>
              <a:t>A particular physician may treat any number of patients, or he or she may not treat any patients. </a:t>
            </a:r>
            <a:endParaRPr/>
          </a:p>
          <a:p>
            <a:pPr indent="457200" lvl="0" marL="0" rtl="0" algn="l">
              <a:spcBef>
                <a:spcPts val="0"/>
              </a:spcBef>
              <a:spcAft>
                <a:spcPts val="0"/>
              </a:spcAft>
              <a:buNone/>
            </a:pPr>
            <a:r>
              <a:rPr lang="zh-TW"/>
              <a:t>Whenever a patient is treated by a physician, the hospital wishes to record the details of the treatment by including the date, time and results of the treatment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4294967295"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5:</a:t>
            </a:r>
            <a:endParaRPr/>
          </a:p>
        </p:txBody>
      </p:sp>
      <p:pic>
        <p:nvPicPr>
          <p:cNvPr id="158" name="Google Shape;158;p25"/>
          <p:cNvPicPr preferRelativeResize="0"/>
          <p:nvPr/>
        </p:nvPicPr>
        <p:blipFill rotWithShape="1">
          <a:blip r:embed="rId3">
            <a:alphaModFix/>
          </a:blip>
          <a:srcRect b="0" l="34665" r="32624" t="-6439"/>
          <a:stretch/>
        </p:blipFill>
        <p:spPr>
          <a:xfrm>
            <a:off x="6362625" y="0"/>
            <a:ext cx="2133125" cy="5143500"/>
          </a:xfrm>
          <a:prstGeom prst="rect">
            <a:avLst/>
          </a:prstGeom>
          <a:noFill/>
          <a:ln>
            <a:noFill/>
          </a:ln>
        </p:spPr>
      </p:pic>
      <p:pic>
        <p:nvPicPr>
          <p:cNvPr id="159" name="Google Shape;159;p25"/>
          <p:cNvPicPr preferRelativeResize="0"/>
          <p:nvPr/>
        </p:nvPicPr>
        <p:blipFill>
          <a:blip r:embed="rId4">
            <a:alphaModFix/>
          </a:blip>
          <a:stretch>
            <a:fillRect/>
          </a:stretch>
        </p:blipFill>
        <p:spPr>
          <a:xfrm>
            <a:off x="61700" y="1235525"/>
            <a:ext cx="6448874" cy="3615274"/>
          </a:xfrm>
          <a:prstGeom prst="rect">
            <a:avLst/>
          </a:prstGeom>
          <a:noFill/>
          <a:ln>
            <a:noFill/>
          </a:ln>
        </p:spPr>
      </p:pic>
      <p:sp>
        <p:nvSpPr>
          <p:cNvPr id="160" name="Google Shape;160;p25"/>
          <p:cNvSpPr txBox="1"/>
          <p:nvPr/>
        </p:nvSpPr>
        <p:spPr>
          <a:xfrm>
            <a:off x="8235050" y="1172325"/>
            <a:ext cx="4931700" cy="2986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zh-TW"/>
              <a:t>A hospital has a large number of </a:t>
            </a:r>
            <a:r>
              <a:rPr b="1" lang="zh-TW"/>
              <a:t>registered</a:t>
            </a:r>
            <a:r>
              <a:rPr lang="zh-TW"/>
              <a:t> physicians. </a:t>
            </a:r>
            <a:endParaRPr/>
          </a:p>
          <a:p>
            <a:pPr indent="457200" lvl="0" marL="0" rtl="0" algn="l">
              <a:spcBef>
                <a:spcPts val="0"/>
              </a:spcBef>
              <a:spcAft>
                <a:spcPts val="0"/>
              </a:spcAft>
              <a:buNone/>
            </a:pPr>
            <a:r>
              <a:rPr lang="zh-TW"/>
              <a:t>Patients are admitted to the hospital by physicians. </a:t>
            </a:r>
            <a:endParaRPr/>
          </a:p>
          <a:p>
            <a:pPr indent="457200" lvl="0" marL="0" rtl="0" algn="l">
              <a:spcBef>
                <a:spcPts val="0"/>
              </a:spcBef>
              <a:spcAft>
                <a:spcPts val="0"/>
              </a:spcAft>
              <a:buNone/>
            </a:pPr>
            <a:r>
              <a:rPr lang="zh-TW"/>
              <a:t>Any patient who is </a:t>
            </a:r>
            <a:r>
              <a:rPr b="1" lang="zh-TW"/>
              <a:t>admitted</a:t>
            </a:r>
            <a:r>
              <a:rPr lang="zh-TW"/>
              <a:t> must have exactly one admitting physician. </a:t>
            </a:r>
            <a:endParaRPr/>
          </a:p>
          <a:p>
            <a:pPr indent="457200" lvl="0" marL="0" rtl="0" algn="l">
              <a:spcBef>
                <a:spcPts val="0"/>
              </a:spcBef>
              <a:spcAft>
                <a:spcPts val="0"/>
              </a:spcAft>
              <a:buNone/>
            </a:pPr>
            <a:r>
              <a:rPr lang="zh-TW"/>
              <a:t>A physician may optionally admit any number of patients. Once admitted, a given patient must be treated by at least one physician. </a:t>
            </a:r>
            <a:endParaRPr/>
          </a:p>
          <a:p>
            <a:pPr indent="457200" lvl="0" marL="0" rtl="0" algn="l">
              <a:spcBef>
                <a:spcPts val="0"/>
              </a:spcBef>
              <a:spcAft>
                <a:spcPts val="0"/>
              </a:spcAft>
              <a:buNone/>
            </a:pPr>
            <a:r>
              <a:rPr lang="zh-TW"/>
              <a:t>A particular physician may treat any number of patients, or he or she may not treat any patients. </a:t>
            </a:r>
            <a:endParaRPr/>
          </a:p>
          <a:p>
            <a:pPr indent="457200" lvl="0" marL="0" rtl="0" algn="l">
              <a:spcBef>
                <a:spcPts val="0"/>
              </a:spcBef>
              <a:spcAft>
                <a:spcPts val="0"/>
              </a:spcAft>
              <a:buNone/>
            </a:pPr>
            <a:r>
              <a:rPr lang="zh-TW"/>
              <a:t>Whenever a patient is treated by a physician, the hospital wishes to record the details of the treatment by including the date, time and results of the treatment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4294967295"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5:</a:t>
            </a:r>
            <a:endParaRPr/>
          </a:p>
        </p:txBody>
      </p:sp>
      <p:pic>
        <p:nvPicPr>
          <p:cNvPr id="166" name="Google Shape;166;p26"/>
          <p:cNvPicPr preferRelativeResize="0"/>
          <p:nvPr/>
        </p:nvPicPr>
        <p:blipFill rotWithShape="1">
          <a:blip r:embed="rId3">
            <a:alphaModFix/>
          </a:blip>
          <a:srcRect b="0" l="34665" r="32624" t="-6439"/>
          <a:stretch/>
        </p:blipFill>
        <p:spPr>
          <a:xfrm>
            <a:off x="6362625" y="0"/>
            <a:ext cx="2133125" cy="5143500"/>
          </a:xfrm>
          <a:prstGeom prst="rect">
            <a:avLst/>
          </a:prstGeom>
          <a:noFill/>
          <a:ln>
            <a:noFill/>
          </a:ln>
        </p:spPr>
      </p:pic>
      <p:pic>
        <p:nvPicPr>
          <p:cNvPr id="167" name="Google Shape;167;p26"/>
          <p:cNvPicPr preferRelativeResize="0"/>
          <p:nvPr/>
        </p:nvPicPr>
        <p:blipFill>
          <a:blip r:embed="rId4">
            <a:alphaModFix/>
          </a:blip>
          <a:stretch>
            <a:fillRect/>
          </a:stretch>
        </p:blipFill>
        <p:spPr>
          <a:xfrm>
            <a:off x="61700" y="1235525"/>
            <a:ext cx="6448874" cy="3615274"/>
          </a:xfrm>
          <a:prstGeom prst="rect">
            <a:avLst/>
          </a:prstGeom>
          <a:noFill/>
          <a:ln>
            <a:noFill/>
          </a:ln>
        </p:spPr>
      </p:pic>
      <p:sp>
        <p:nvSpPr>
          <p:cNvPr id="168" name="Google Shape;168;p26"/>
          <p:cNvSpPr txBox="1"/>
          <p:nvPr/>
        </p:nvSpPr>
        <p:spPr>
          <a:xfrm>
            <a:off x="8235050" y="1172325"/>
            <a:ext cx="4931700" cy="2986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zh-TW"/>
              <a:t>A hospital has a large number of </a:t>
            </a:r>
            <a:r>
              <a:rPr b="1" lang="zh-TW"/>
              <a:t>registered</a:t>
            </a:r>
            <a:r>
              <a:rPr lang="zh-TW"/>
              <a:t> physicians. </a:t>
            </a:r>
            <a:endParaRPr/>
          </a:p>
          <a:p>
            <a:pPr indent="457200" lvl="0" marL="0" rtl="0" algn="l">
              <a:spcBef>
                <a:spcPts val="0"/>
              </a:spcBef>
              <a:spcAft>
                <a:spcPts val="0"/>
              </a:spcAft>
              <a:buNone/>
            </a:pPr>
            <a:r>
              <a:rPr lang="zh-TW"/>
              <a:t>Patients are admitted to the hospital by physicians. </a:t>
            </a:r>
            <a:endParaRPr/>
          </a:p>
          <a:p>
            <a:pPr indent="457200" lvl="0" marL="0" rtl="0" algn="l">
              <a:spcBef>
                <a:spcPts val="0"/>
              </a:spcBef>
              <a:spcAft>
                <a:spcPts val="0"/>
              </a:spcAft>
              <a:buNone/>
            </a:pPr>
            <a:r>
              <a:rPr lang="zh-TW"/>
              <a:t>Any patient who is </a:t>
            </a:r>
            <a:r>
              <a:rPr b="1" lang="zh-TW"/>
              <a:t>admitted</a:t>
            </a:r>
            <a:r>
              <a:rPr lang="zh-TW"/>
              <a:t> must have exactly one admitting physician. </a:t>
            </a:r>
            <a:endParaRPr/>
          </a:p>
          <a:p>
            <a:pPr indent="457200" lvl="0" marL="0" rtl="0" algn="l">
              <a:spcBef>
                <a:spcPts val="0"/>
              </a:spcBef>
              <a:spcAft>
                <a:spcPts val="0"/>
              </a:spcAft>
              <a:buNone/>
            </a:pPr>
            <a:r>
              <a:rPr lang="zh-TW"/>
              <a:t>A physician may optionally admit any number of patients. Once admitted, a given patient must be treated by at least one physician. </a:t>
            </a:r>
            <a:endParaRPr/>
          </a:p>
          <a:p>
            <a:pPr indent="457200" lvl="0" marL="0" rtl="0" algn="l">
              <a:spcBef>
                <a:spcPts val="0"/>
              </a:spcBef>
              <a:spcAft>
                <a:spcPts val="0"/>
              </a:spcAft>
              <a:buNone/>
            </a:pPr>
            <a:r>
              <a:rPr lang="zh-TW"/>
              <a:t>A particular physician may treat any number of patients, or he or she may not treat any patients. </a:t>
            </a:r>
            <a:endParaRPr/>
          </a:p>
          <a:p>
            <a:pPr indent="457200" lvl="0" marL="0" rtl="0" algn="l">
              <a:spcBef>
                <a:spcPts val="0"/>
              </a:spcBef>
              <a:spcAft>
                <a:spcPts val="0"/>
              </a:spcAft>
              <a:buNone/>
            </a:pPr>
            <a:r>
              <a:rPr lang="zh-TW"/>
              <a:t>Whenever a patient is treated by a physician, the hospital wishes to record the details of the treatment by including the date, time and results of the treatment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idx="4294967295"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5:</a:t>
            </a:r>
            <a:endParaRPr/>
          </a:p>
        </p:txBody>
      </p:sp>
      <p:pic>
        <p:nvPicPr>
          <p:cNvPr id="174" name="Google Shape;174;p27"/>
          <p:cNvPicPr preferRelativeResize="0"/>
          <p:nvPr/>
        </p:nvPicPr>
        <p:blipFill>
          <a:blip r:embed="rId3">
            <a:alphaModFix/>
          </a:blip>
          <a:stretch>
            <a:fillRect/>
          </a:stretch>
        </p:blipFill>
        <p:spPr>
          <a:xfrm>
            <a:off x="4113200" y="742925"/>
            <a:ext cx="4981226" cy="3761475"/>
          </a:xfrm>
          <a:prstGeom prst="rect">
            <a:avLst/>
          </a:prstGeom>
          <a:noFill/>
          <a:ln>
            <a:noFill/>
          </a:ln>
        </p:spPr>
      </p:pic>
      <p:pic>
        <p:nvPicPr>
          <p:cNvPr id="175" name="Google Shape;175;p27"/>
          <p:cNvPicPr preferRelativeResize="0"/>
          <p:nvPr/>
        </p:nvPicPr>
        <p:blipFill>
          <a:blip r:embed="rId4">
            <a:alphaModFix/>
          </a:blip>
          <a:stretch>
            <a:fillRect/>
          </a:stretch>
        </p:blipFill>
        <p:spPr>
          <a:xfrm>
            <a:off x="186575" y="1388550"/>
            <a:ext cx="3804500" cy="2705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Code Tracing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19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Weekly Code Tracing Progress</a:t>
            </a:r>
            <a:endParaRPr/>
          </a:p>
        </p:txBody>
      </p:sp>
      <p:graphicFrame>
        <p:nvGraphicFramePr>
          <p:cNvPr id="186" name="Google Shape;186;p29"/>
          <p:cNvGraphicFramePr/>
          <p:nvPr/>
        </p:nvGraphicFramePr>
        <p:xfrm>
          <a:off x="268900" y="900550"/>
          <a:ext cx="3000000" cy="3000000"/>
        </p:xfrm>
        <a:graphic>
          <a:graphicData uri="http://schemas.openxmlformats.org/drawingml/2006/table">
            <a:tbl>
              <a:tblPr>
                <a:noFill/>
                <a:tableStyleId>{633BB78F-DD6B-44E7-8407-6782EA54F12D}</a:tableStyleId>
              </a:tblPr>
              <a:tblGrid>
                <a:gridCol w="1078975"/>
                <a:gridCol w="6560050"/>
                <a:gridCol w="967175"/>
              </a:tblGrid>
              <a:tr h="344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zh-TW"/>
                        <a:t>Part</a:t>
                      </a:r>
                      <a:endParaRPr b="1"/>
                    </a:p>
                  </a:txBody>
                  <a:tcPr marT="91425" marB="91425" marR="91425" marL="91425"/>
                </a:tc>
                <a:tc>
                  <a:txBody>
                    <a:bodyPr/>
                    <a:lstStyle/>
                    <a:p>
                      <a:pPr indent="0" lvl="0" marL="0" rtl="0" algn="ctr">
                        <a:spcBef>
                          <a:spcPts val="0"/>
                        </a:spcBef>
                        <a:spcAft>
                          <a:spcPts val="0"/>
                        </a:spcAft>
                        <a:buNone/>
                      </a:pPr>
                      <a:r>
                        <a:rPr b="1" lang="zh-TW"/>
                        <a:t>LOC</a:t>
                      </a:r>
                      <a:endParaRPr b="1"/>
                    </a:p>
                  </a:txBody>
                  <a:tcPr marT="91425" marB="91425" marR="91425" marL="91425"/>
                </a:tc>
              </a:tr>
              <a:tr h="353050">
                <a:tc gridSpan="3">
                  <a:txBody>
                    <a:bodyPr/>
                    <a:lstStyle/>
                    <a:p>
                      <a:pPr indent="0" lvl="0" marL="0" rtl="0" algn="l">
                        <a:spcBef>
                          <a:spcPts val="0"/>
                        </a:spcBef>
                        <a:spcAft>
                          <a:spcPts val="0"/>
                        </a:spcAft>
                        <a:buNone/>
                      </a:pPr>
                      <a:r>
                        <a:rPr lang="zh-TW"/>
                        <a:t>  </a:t>
                      </a:r>
                      <a:r>
                        <a:rPr b="1" lang="zh-TW">
                          <a:solidFill>
                            <a:schemeClr val="lt1"/>
                          </a:solidFill>
                        </a:rPr>
                        <a:t>spring-core-core</a:t>
                      </a:r>
                      <a:endParaRPr b="1">
                        <a:solidFill>
                          <a:schemeClr val="lt1"/>
                        </a:solidFill>
                      </a:endParaRPr>
                    </a:p>
                  </a:txBody>
                  <a:tcPr marT="91425" marB="91425" marR="91425" marL="91425">
                    <a:solidFill>
                      <a:schemeClr val="dk2"/>
                    </a:solidFill>
                  </a:tcPr>
                </a:tc>
                <a:tc hMerge="1"/>
                <a:tc hMerge="1"/>
              </a:tr>
              <a:tr h="418150">
                <a:tc>
                  <a:txBody>
                    <a:bodyPr/>
                    <a:lstStyle/>
                    <a:p>
                      <a:pPr indent="0" lvl="0" marL="0" rtl="0" algn="ctr">
                        <a:spcBef>
                          <a:spcPts val="0"/>
                        </a:spcBef>
                        <a:spcAft>
                          <a:spcPts val="0"/>
                        </a:spcAft>
                        <a:buNone/>
                      </a:pPr>
                      <a:r>
                        <a:rPr lang="zh-TW"/>
                        <a:t>許庭瑋</a:t>
                      </a:r>
                      <a:endParaRPr/>
                    </a:p>
                  </a:txBody>
                  <a:tcPr marT="91425" marB="91425" marR="91425" marL="91425"/>
                </a:tc>
                <a:tc>
                  <a:txBody>
                    <a:bodyPr/>
                    <a:lstStyle/>
                    <a:p>
                      <a:pPr indent="0" lvl="0" marL="0" rtl="0" algn="l">
                        <a:spcBef>
                          <a:spcPts val="0"/>
                        </a:spcBef>
                        <a:spcAft>
                          <a:spcPts val="0"/>
                        </a:spcAft>
                        <a:buNone/>
                      </a:pPr>
                      <a:r>
                        <a:rPr lang="zh-TW"/>
                        <a:t>AbstractFileResolvingResource.java, ClassPathResource.java, UrlResource.java</a:t>
                      </a:r>
                      <a:endParaRPr/>
                    </a:p>
                  </a:txBody>
                  <a:tcPr marT="91425" marB="91425" marR="91425" marL="91425" anchor="ctr"/>
                </a:tc>
                <a:tc>
                  <a:txBody>
                    <a:bodyPr/>
                    <a:lstStyle/>
                    <a:p>
                      <a:pPr indent="0" lvl="0" marL="0" rtl="0" algn="ctr">
                        <a:spcBef>
                          <a:spcPts val="0"/>
                        </a:spcBef>
                        <a:spcAft>
                          <a:spcPts val="0"/>
                        </a:spcAft>
                        <a:buNone/>
                      </a:pPr>
                      <a:r>
                        <a:rPr lang="zh-TW"/>
                        <a:t>543</a:t>
                      </a:r>
                      <a:endParaRPr/>
                    </a:p>
                  </a:txBody>
                  <a:tcPr marT="91425" marB="91425" marR="91425" marL="91425"/>
                </a:tc>
              </a:tr>
              <a:tr h="431175">
                <a:tc>
                  <a:txBody>
                    <a:bodyPr/>
                    <a:lstStyle/>
                    <a:p>
                      <a:pPr indent="0" lvl="0" marL="0" rtl="0" algn="ctr">
                        <a:spcBef>
                          <a:spcPts val="0"/>
                        </a:spcBef>
                        <a:spcAft>
                          <a:spcPts val="0"/>
                        </a:spcAft>
                        <a:buClr>
                          <a:schemeClr val="dk1"/>
                        </a:buClr>
                        <a:buSzPts val="1100"/>
                        <a:buFont typeface="Arial"/>
                        <a:buNone/>
                      </a:pPr>
                      <a:r>
                        <a:rPr lang="zh-TW">
                          <a:solidFill>
                            <a:schemeClr val="dk1"/>
                          </a:solidFill>
                        </a:rPr>
                        <a:t>楊昕叡</a:t>
                      </a:r>
                      <a:endParaRPr/>
                    </a:p>
                  </a:txBody>
                  <a:tcPr marT="91425" marB="91425" marR="91425" marL="91425"/>
                </a:tc>
                <a:tc>
                  <a:txBody>
                    <a:bodyPr/>
                    <a:lstStyle/>
                    <a:p>
                      <a:pPr indent="0" lvl="0" marL="0" rtl="0" algn="l">
                        <a:spcBef>
                          <a:spcPts val="0"/>
                        </a:spcBef>
                        <a:spcAft>
                          <a:spcPts val="0"/>
                        </a:spcAft>
                        <a:buNone/>
                      </a:pPr>
                      <a:r>
                        <a:rPr lang="zh-TW"/>
                        <a:t>annotation:</a:t>
                      </a:r>
                      <a:r>
                        <a:rPr lang="zh-TW">
                          <a:solidFill>
                            <a:schemeClr val="dk1"/>
                          </a:solidFill>
                          <a:highlight>
                            <a:srgbClr val="FFFFFF"/>
                          </a:highlight>
                        </a:rPr>
                        <a:t>AnnotationsScanner.java, AttributeMethods.java</a:t>
                      </a:r>
                      <a:endParaRPr sz="16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a:t>599</a:t>
                      </a:r>
                      <a:endParaRPr/>
                    </a:p>
                  </a:txBody>
                  <a:tcPr marT="91425" marB="91425" marR="91425" marL="91425">
                    <a:lnB cap="flat" cmpd="sng" w="9525">
                      <a:solidFill>
                        <a:srgbClr val="9E9E9E"/>
                      </a:solidFill>
                      <a:prstDash val="solid"/>
                      <a:round/>
                      <a:headEnd len="sm" w="sm" type="none"/>
                      <a:tailEnd len="sm" w="sm" type="none"/>
                    </a:lnB>
                  </a:tcPr>
                </a:tc>
              </a:tr>
              <a:tr h="418125">
                <a:tc>
                  <a:txBody>
                    <a:bodyPr/>
                    <a:lstStyle/>
                    <a:p>
                      <a:pPr indent="0" lvl="0" marL="0" rtl="0" algn="ctr">
                        <a:spcBef>
                          <a:spcPts val="0"/>
                        </a:spcBef>
                        <a:spcAft>
                          <a:spcPts val="0"/>
                        </a:spcAft>
                        <a:buClr>
                          <a:srgbClr val="000000"/>
                        </a:buClr>
                        <a:buSzPts val="1100"/>
                        <a:buFont typeface="Arial"/>
                        <a:buNone/>
                      </a:pPr>
                      <a:r>
                        <a:rPr lang="zh-TW">
                          <a:solidFill>
                            <a:schemeClr val="dk1"/>
                          </a:solidFill>
                        </a:rPr>
                        <a:t>劉玠均</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TW"/>
                        <a:t>ConvertingComparator&lt;S, T&gt;, DefaultConversionService, 8 default converters</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a:t>533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6050">
                <a:tc>
                  <a:txBody>
                    <a:bodyPr/>
                    <a:lstStyle/>
                    <a:p>
                      <a:pPr indent="0" lvl="0" marL="0" rtl="0" algn="ctr">
                        <a:spcBef>
                          <a:spcPts val="0"/>
                        </a:spcBef>
                        <a:spcAft>
                          <a:spcPts val="0"/>
                        </a:spcAft>
                        <a:buClr>
                          <a:schemeClr val="dk1"/>
                        </a:buClr>
                        <a:buSzPts val="1100"/>
                        <a:buFont typeface="Arial"/>
                        <a:buNone/>
                      </a:pPr>
                      <a:r>
                        <a:rPr lang="zh-TW">
                          <a:solidFill>
                            <a:schemeClr val="dk1"/>
                          </a:solidFill>
                        </a:rPr>
                        <a:t>洪世彬</a:t>
                      </a:r>
                      <a:endParaRPr/>
                    </a:p>
                  </a:txBody>
                  <a:tcPr marT="91425" marB="91425" marR="91425" marL="91425">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zh-TW"/>
                        <a:t>org.springframework.core.codec</a:t>
                      </a:r>
                      <a:endParaRPr/>
                    </a:p>
                  </a:txBody>
                  <a:tcPr marT="91425" marB="91425" marR="91425" marL="91425" anchor="ctr">
                    <a:lnT cap="flat" cmpd="sng" w="9525">
                      <a:solidFill>
                        <a:srgbClr val="9E9E9E"/>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zh-TW"/>
                        <a:t>626</a:t>
                      </a:r>
                      <a:endParaRPr/>
                    </a:p>
                  </a:txBody>
                  <a:tcPr marT="91425" marB="91425" marR="91425" marL="91425">
                    <a:lnT cap="flat" cmpd="sng" w="9525">
                      <a:solidFill>
                        <a:srgbClr val="9E9E9E"/>
                      </a:solidFill>
                      <a:prstDash val="solid"/>
                      <a:round/>
                      <a:headEnd len="sm" w="sm" type="none"/>
                      <a:tailEnd len="sm" w="sm" type="none"/>
                    </a:lnT>
                    <a:lnB cap="flat" cmpd="sng" w="9525">
                      <a:solidFill>
                        <a:schemeClr val="dk2"/>
                      </a:solidFill>
                      <a:prstDash val="solid"/>
                      <a:round/>
                      <a:headEnd len="sm" w="sm" type="none"/>
                      <a:tailEnd len="sm" w="sm" type="none"/>
                    </a:lnB>
                  </a:tcPr>
                </a:tc>
              </a:tr>
              <a:tr h="370175">
                <a:tc gridSpan="3">
                  <a:txBody>
                    <a:bodyPr/>
                    <a:lstStyle/>
                    <a:p>
                      <a:pPr indent="0" lvl="0" marL="0" rtl="0" algn="l">
                        <a:spcBef>
                          <a:spcPts val="0"/>
                        </a:spcBef>
                        <a:spcAft>
                          <a:spcPts val="0"/>
                        </a:spcAft>
                        <a:buNone/>
                      </a:pPr>
                      <a:r>
                        <a:rPr b="1" lang="zh-TW">
                          <a:solidFill>
                            <a:schemeClr val="dk1"/>
                          </a:solidFill>
                        </a:rPr>
                        <a:t>  </a:t>
                      </a:r>
                      <a:r>
                        <a:rPr b="1" lang="zh-TW">
                          <a:solidFill>
                            <a:schemeClr val="lt1"/>
                          </a:solidFill>
                        </a:rPr>
                        <a:t>spring-core-aot, spring-core-cglib</a:t>
                      </a:r>
                      <a:endParaRPr b="1">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hMerge="1"/>
                <a:tc hMerge="1"/>
              </a:tr>
              <a:tr h="431175">
                <a:tc>
                  <a:txBody>
                    <a:bodyPr/>
                    <a:lstStyle/>
                    <a:p>
                      <a:pPr indent="0" lvl="0" marL="0" rtl="0" algn="ctr">
                        <a:spcBef>
                          <a:spcPts val="0"/>
                        </a:spcBef>
                        <a:spcAft>
                          <a:spcPts val="0"/>
                        </a:spcAft>
                        <a:buClr>
                          <a:srgbClr val="000000"/>
                        </a:buClr>
                        <a:buSzPts val="1100"/>
                        <a:buFont typeface="Arial"/>
                        <a:buNone/>
                      </a:pPr>
                      <a:r>
                        <a:rPr lang="zh-TW">
                          <a:solidFill>
                            <a:schemeClr val="dk1"/>
                          </a:solidFill>
                        </a:rPr>
                        <a:t>陳君翰</a:t>
                      </a:r>
                      <a:endParaRPr/>
                    </a:p>
                  </a:txBody>
                  <a:tcPr marT="91425" marB="91425" marR="91425"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zh-TW"/>
                        <a:t>aot.generate</a:t>
                      </a:r>
                      <a:endParaRPr/>
                    </a:p>
                  </a:txBody>
                  <a:tcPr marT="91425" marB="91425" marR="91425" marL="91425" anchor="ctr">
                    <a:lnT cap="flat" cmpd="sng" w="9525">
                      <a:solidFill>
                        <a:schemeClr val="dk2"/>
                      </a:solidFill>
                      <a:prstDash val="solid"/>
                      <a:round/>
                      <a:headEnd len="sm" w="sm" type="none"/>
                      <a:tailEnd len="sm" w="sm" type="none"/>
                    </a:lnT>
                  </a:tcPr>
                </a:tc>
                <a:tc>
                  <a:txBody>
                    <a:bodyPr/>
                    <a:lstStyle/>
                    <a:p>
                      <a:pPr indent="0" lvl="0" marL="0" rtl="0" algn="ctr">
                        <a:spcBef>
                          <a:spcPts val="0"/>
                        </a:spcBef>
                        <a:spcAft>
                          <a:spcPts val="0"/>
                        </a:spcAft>
                        <a:buNone/>
                      </a:pPr>
                      <a:r>
                        <a:rPr lang="zh-TW"/>
                        <a:t>526</a:t>
                      </a:r>
                      <a:endParaRPr/>
                    </a:p>
                  </a:txBody>
                  <a:tcPr marT="91425" marB="91425" marR="91425" marL="91425">
                    <a:lnT cap="flat" cmpd="sng" w="9525">
                      <a:solidFill>
                        <a:schemeClr val="dk2"/>
                      </a:solidFill>
                      <a:prstDash val="solid"/>
                      <a:round/>
                      <a:headEnd len="sm" w="sm" type="none"/>
                      <a:tailEnd len="sm" w="sm" type="none"/>
                    </a:lnT>
                  </a:tcPr>
                </a:tc>
              </a:tr>
              <a:tr h="392100">
                <a:tc>
                  <a:txBody>
                    <a:bodyPr/>
                    <a:lstStyle/>
                    <a:p>
                      <a:pPr indent="0" lvl="0" marL="0" rtl="0" algn="ctr">
                        <a:spcBef>
                          <a:spcPts val="0"/>
                        </a:spcBef>
                        <a:spcAft>
                          <a:spcPts val="0"/>
                        </a:spcAft>
                        <a:buClr>
                          <a:srgbClr val="000000"/>
                        </a:buClr>
                        <a:buSzPts val="1100"/>
                        <a:buFont typeface="Arial"/>
                        <a:buNone/>
                      </a:pPr>
                      <a:r>
                        <a:rPr lang="zh-TW">
                          <a:solidFill>
                            <a:srgbClr val="000000"/>
                          </a:solidFill>
                        </a:rPr>
                        <a:t>林俊佑</a:t>
                      </a:r>
                      <a:endParaRPr/>
                    </a:p>
                  </a:txBody>
                  <a:tcPr marT="91425" marB="91425" marR="91425" marL="91425"/>
                </a:tc>
                <a:tc>
                  <a:txBody>
                    <a:bodyPr/>
                    <a:lstStyle/>
                    <a:p>
                      <a:pPr indent="0" lvl="0" marL="0" rtl="0" algn="l">
                        <a:spcBef>
                          <a:spcPts val="0"/>
                        </a:spcBef>
                        <a:spcAft>
                          <a:spcPts val="0"/>
                        </a:spcAft>
                        <a:buNone/>
                      </a:pPr>
                      <a:r>
                        <a:rPr lang="zh-TW"/>
                        <a:t>cglib.proxy (partial)</a:t>
                      </a:r>
                      <a:endParaRPr/>
                    </a:p>
                  </a:txBody>
                  <a:tcPr marT="91425" marB="91425" marR="91425" marL="91425" anchor="ctr"/>
                </a:tc>
                <a:tc>
                  <a:txBody>
                    <a:bodyPr/>
                    <a:lstStyle/>
                    <a:p>
                      <a:pPr indent="0" lvl="0" marL="0" rtl="0" algn="ctr">
                        <a:spcBef>
                          <a:spcPts val="0"/>
                        </a:spcBef>
                        <a:spcAft>
                          <a:spcPts val="0"/>
                        </a:spcAft>
                        <a:buNone/>
                      </a:pPr>
                      <a:r>
                        <a:rPr lang="zh-TW"/>
                        <a:t>622</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lang="zh-TW"/>
              <a:t>許庭瑋           </a:t>
            </a:r>
            <a:r>
              <a:rPr lang="zh-TW" sz="2200"/>
              <a:t> ( </a:t>
            </a:r>
            <a:r>
              <a:rPr lang="zh-TW" sz="2200" u="sng">
                <a:solidFill>
                  <a:schemeClr val="hlink"/>
                </a:solidFill>
                <a:hlinkClick r:id="rId3"/>
              </a:rPr>
              <a:t>my version</a:t>
            </a:r>
            <a:r>
              <a:rPr lang="zh-TW" sz="2200"/>
              <a:t>)</a:t>
            </a:r>
            <a:endParaRPr sz="2200"/>
          </a:p>
        </p:txBody>
      </p:sp>
      <p:sp>
        <p:nvSpPr>
          <p:cNvPr id="192" name="Google Shape;19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0"/>
          <p:cNvPicPr preferRelativeResize="0"/>
          <p:nvPr/>
        </p:nvPicPr>
        <p:blipFill>
          <a:blip r:embed="rId4">
            <a:alphaModFix/>
          </a:blip>
          <a:stretch>
            <a:fillRect/>
          </a:stretch>
        </p:blipFill>
        <p:spPr>
          <a:xfrm>
            <a:off x="66800" y="1143475"/>
            <a:ext cx="9144000" cy="343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許庭瑋</a:t>
            </a:r>
            <a:endParaRPr/>
          </a:p>
        </p:txBody>
      </p:sp>
      <p:sp>
        <p:nvSpPr>
          <p:cNvPr id="199" name="Google Shape;199;p31"/>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AbstractFileResolvingResource</a:t>
            </a:r>
            <a:endParaRPr sz="2100">
              <a:solidFill>
                <a:schemeClr val="dk1"/>
              </a:solidFill>
            </a:endParaRPr>
          </a:p>
          <a:p>
            <a:pPr indent="-336550" lvl="1" marL="914400" rtl="0" algn="l">
              <a:spcBef>
                <a:spcPts val="0"/>
              </a:spcBef>
              <a:spcAft>
                <a:spcPts val="0"/>
              </a:spcAft>
              <a:buClr>
                <a:schemeClr val="dk1"/>
              </a:buClr>
              <a:buSzPts val="1700"/>
              <a:buChar char="○"/>
            </a:pPr>
            <a:r>
              <a:rPr lang="zh-TW" sz="1700">
                <a:solidFill>
                  <a:schemeClr val="dk1"/>
                </a:solidFill>
              </a:rPr>
              <a:t>provide abstract resource for internet(url, uri) and local files(jar, vfs, files..)</a:t>
            </a:r>
            <a:endParaRPr sz="1700">
              <a:solidFill>
                <a:schemeClr val="dk1"/>
              </a:solidFill>
            </a:endParaRPr>
          </a:p>
          <a:p>
            <a:pPr indent="-336550" lvl="1" marL="914400" rtl="0" algn="l">
              <a:spcBef>
                <a:spcPts val="0"/>
              </a:spcBef>
              <a:spcAft>
                <a:spcPts val="0"/>
              </a:spcAft>
              <a:buClr>
                <a:schemeClr val="dk1"/>
              </a:buClr>
              <a:buSzPts val="1700"/>
              <a:buChar char="○"/>
            </a:pPr>
            <a:r>
              <a:rPr lang="zh-TW" sz="1700">
                <a:solidFill>
                  <a:schemeClr val="dk1"/>
                </a:solidFill>
              </a:rPr>
              <a:t>Override almost all of the functions in AbstrctResource and provide customizeConnection function.</a:t>
            </a:r>
            <a:endParaRPr sz="2100">
              <a:solidFill>
                <a:schemeClr val="dk1"/>
              </a:solidFill>
            </a:endParaRPr>
          </a:p>
          <a:p>
            <a:pPr indent="-361950" lvl="0" marL="457200" rtl="0" algn="l">
              <a:lnSpc>
                <a:spcPct val="100000"/>
              </a:lnSpc>
              <a:spcBef>
                <a:spcPts val="0"/>
              </a:spcBef>
              <a:spcAft>
                <a:spcPts val="0"/>
              </a:spcAft>
              <a:buClr>
                <a:schemeClr val="dk1"/>
              </a:buClr>
              <a:buSzPts val="2100"/>
              <a:buChar char="●"/>
            </a:pPr>
            <a:r>
              <a:rPr lang="zh-TW" sz="2100">
                <a:solidFill>
                  <a:schemeClr val="dk1"/>
                </a:solidFill>
              </a:rPr>
              <a:t>ClassPathResource </a:t>
            </a:r>
            <a:endParaRPr sz="2100">
              <a:solidFill>
                <a:schemeClr val="dk1"/>
              </a:solidFill>
            </a:endParaRPr>
          </a:p>
          <a:p>
            <a:pPr indent="-336550" lvl="1" marL="914400" rtl="0" algn="l">
              <a:lnSpc>
                <a:spcPct val="100000"/>
              </a:lnSpc>
              <a:spcBef>
                <a:spcPts val="0"/>
              </a:spcBef>
              <a:spcAft>
                <a:spcPts val="0"/>
              </a:spcAft>
              <a:buClr>
                <a:schemeClr val="dk1"/>
              </a:buClr>
              <a:buSzPts val="1700"/>
              <a:buChar char="○"/>
            </a:pPr>
            <a:r>
              <a:rPr lang="zh-TW" sz="1700">
                <a:solidFill>
                  <a:schemeClr val="dk1"/>
                </a:solidFill>
              </a:rPr>
              <a:t>provide resource class to get resource from class or classloader</a:t>
            </a:r>
            <a:endParaRPr sz="1700">
              <a:solidFill>
                <a:schemeClr val="dk1"/>
              </a:solidFill>
            </a:endParaRPr>
          </a:p>
          <a:p>
            <a:pPr indent="-336550" lvl="1" marL="914400" rtl="0" algn="l">
              <a:lnSpc>
                <a:spcPct val="100000"/>
              </a:lnSpc>
              <a:spcBef>
                <a:spcPts val="0"/>
              </a:spcBef>
              <a:spcAft>
                <a:spcPts val="0"/>
              </a:spcAft>
              <a:buClr>
                <a:schemeClr val="dk1"/>
              </a:buClr>
              <a:buSzPts val="1700"/>
              <a:buChar char="○"/>
            </a:pPr>
            <a:r>
              <a:rPr lang="zh-TW" sz="1700">
                <a:solidFill>
                  <a:schemeClr val="dk1"/>
                </a:solidFill>
              </a:rPr>
              <a:t>use functions in StringUtils to deal with path name, and use getResourceAsStream to get resource</a:t>
            </a:r>
            <a:endParaRPr sz="1700">
              <a:solidFill>
                <a:schemeClr val="dk1"/>
              </a:solidFill>
            </a:endParaRPr>
          </a:p>
          <a:p>
            <a:pPr indent="-361950" lvl="0" marL="457200" rtl="0" algn="l">
              <a:lnSpc>
                <a:spcPct val="100000"/>
              </a:lnSpc>
              <a:spcBef>
                <a:spcPts val="0"/>
              </a:spcBef>
              <a:spcAft>
                <a:spcPts val="0"/>
              </a:spcAft>
              <a:buClr>
                <a:schemeClr val="dk1"/>
              </a:buClr>
              <a:buSzPts val="2100"/>
              <a:buChar char="●"/>
            </a:pPr>
            <a:r>
              <a:rPr lang="zh-TW" sz="2100">
                <a:solidFill>
                  <a:schemeClr val="dk1"/>
                </a:solidFill>
              </a:rPr>
              <a:t>UrlResource</a:t>
            </a:r>
            <a:endParaRPr sz="2100">
              <a:solidFill>
                <a:schemeClr val="dk1"/>
              </a:solidFill>
            </a:endParaRPr>
          </a:p>
          <a:p>
            <a:pPr indent="-336550" lvl="1" marL="914400" rtl="0" algn="l">
              <a:lnSpc>
                <a:spcPct val="100000"/>
              </a:lnSpc>
              <a:spcBef>
                <a:spcPts val="0"/>
              </a:spcBef>
              <a:spcAft>
                <a:spcPts val="0"/>
              </a:spcAft>
              <a:buClr>
                <a:schemeClr val="dk1"/>
              </a:buClr>
              <a:buSzPts val="1700"/>
              <a:buChar char="○"/>
            </a:pPr>
            <a:r>
              <a:rPr lang="zh-TW" sz="1700">
                <a:solidFill>
                  <a:schemeClr val="dk1"/>
                </a:solidFill>
              </a:rPr>
              <a:t>provide resource class to get resource from URL and URI</a:t>
            </a:r>
            <a:endParaRPr sz="1700">
              <a:solidFill>
                <a:schemeClr val="dk1"/>
              </a:solidFill>
            </a:endParaRPr>
          </a:p>
          <a:p>
            <a:pPr indent="-336550" lvl="1" marL="914400" rtl="0" algn="l">
              <a:lnSpc>
                <a:spcPct val="100000"/>
              </a:lnSpc>
              <a:spcBef>
                <a:spcPts val="0"/>
              </a:spcBef>
              <a:spcAft>
                <a:spcPts val="0"/>
              </a:spcAft>
              <a:buClr>
                <a:schemeClr val="dk1"/>
              </a:buClr>
              <a:buSzPts val="1700"/>
              <a:buChar char="○"/>
            </a:pPr>
            <a:r>
              <a:rPr lang="zh-TW" sz="1700">
                <a:solidFill>
                  <a:schemeClr val="dk1"/>
                </a:solidFill>
              </a:rPr>
              <a:t>use url.openConnection to get resource and override some functions for uri and url class</a:t>
            </a:r>
            <a:endParaRPr sz="2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Homework 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許庭瑋</a:t>
            </a:r>
            <a:endParaRPr/>
          </a:p>
        </p:txBody>
      </p:sp>
      <p:pic>
        <p:nvPicPr>
          <p:cNvPr id="205" name="Google Shape;205;p32"/>
          <p:cNvPicPr preferRelativeResize="0"/>
          <p:nvPr/>
        </p:nvPicPr>
        <p:blipFill>
          <a:blip r:embed="rId3">
            <a:alphaModFix/>
          </a:blip>
          <a:stretch>
            <a:fillRect/>
          </a:stretch>
        </p:blipFill>
        <p:spPr>
          <a:xfrm>
            <a:off x="1405475" y="1152475"/>
            <a:ext cx="6087101" cy="364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楊昕叡</a:t>
            </a:r>
            <a:endParaRPr/>
          </a:p>
        </p:txBody>
      </p:sp>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33"/>
          <p:cNvPicPr preferRelativeResize="0"/>
          <p:nvPr/>
        </p:nvPicPr>
        <p:blipFill>
          <a:blip r:embed="rId3">
            <a:alphaModFix/>
          </a:blip>
          <a:stretch>
            <a:fillRect/>
          </a:stretch>
        </p:blipFill>
        <p:spPr>
          <a:xfrm>
            <a:off x="0" y="524835"/>
            <a:ext cx="9144002" cy="46716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劉玠均</a:t>
            </a:r>
            <a:endParaRPr/>
          </a:p>
        </p:txBody>
      </p:sp>
      <p:sp>
        <p:nvSpPr>
          <p:cNvPr id="218" name="Google Shape;21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zh-TW" sz="2200">
                <a:solidFill>
                  <a:schemeClr val="dk1"/>
                </a:solidFill>
              </a:rPr>
              <a:t>DefaultConversionService (class diagram </a:t>
            </a:r>
            <a:r>
              <a:rPr lang="zh-TW" sz="2200" u="sng">
                <a:solidFill>
                  <a:schemeClr val="hlink"/>
                </a:solidFill>
                <a:hlinkClick r:id="rId3"/>
              </a:rPr>
              <a:t>full version</a:t>
            </a:r>
            <a:r>
              <a:rPr lang="zh-TW" sz="2200">
                <a:solidFill>
                  <a:schemeClr val="dk1"/>
                </a:solidFill>
              </a:rPr>
              <a:t>)</a:t>
            </a:r>
            <a:endParaRPr sz="2200">
              <a:solidFill>
                <a:schemeClr val="dk1"/>
              </a:solidFill>
            </a:endParaRPr>
          </a:p>
          <a:p>
            <a:pPr indent="-342900" lvl="1" marL="914400" rtl="0" algn="l">
              <a:spcBef>
                <a:spcPts val="0"/>
              </a:spcBef>
              <a:spcAft>
                <a:spcPts val="0"/>
              </a:spcAft>
              <a:buClr>
                <a:schemeClr val="dk1"/>
              </a:buClr>
              <a:buSzPts val="1800"/>
              <a:buChar char="○"/>
            </a:pPr>
            <a:r>
              <a:rPr b="1" lang="zh-TW" sz="1800">
                <a:solidFill>
                  <a:schemeClr val="dk1"/>
                </a:solidFill>
              </a:rPr>
              <a:t>D</a:t>
            </a:r>
            <a:r>
              <a:rPr b="1" lang="zh-TW" sz="1800">
                <a:solidFill>
                  <a:schemeClr val="dk1"/>
                </a:solidFill>
              </a:rPr>
              <a:t>efault converters (W4)</a:t>
            </a:r>
            <a:endParaRPr b="1"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Collection converters (W5)</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Scalar converters, </a:t>
            </a:r>
            <a:r>
              <a:rPr lang="zh-TW" sz="1800">
                <a:solidFill>
                  <a:schemeClr val="dk1"/>
                </a:solidFill>
              </a:rPr>
              <a:t>AbstractConditionalEnumConverter (W6)</a:t>
            </a:r>
            <a:endParaRPr sz="1800">
              <a:solidFill>
                <a:schemeClr val="dk1"/>
              </a:solidFill>
            </a:endParaRPr>
          </a:p>
          <a:p>
            <a:pPr indent="0" lvl="0" marL="0" rtl="0" algn="l">
              <a:lnSpc>
                <a:spcPct val="100000"/>
              </a:lnSpc>
              <a:spcBef>
                <a:spcPts val="1200"/>
              </a:spcBef>
              <a:spcAft>
                <a:spcPts val="0"/>
              </a:spcAft>
              <a:buNone/>
            </a:pPr>
            <a:r>
              <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lang="zh-TW" sz="2200">
                <a:solidFill>
                  <a:schemeClr val="dk1"/>
                </a:solidFill>
              </a:rPr>
              <a:t>ConvertingComparator</a:t>
            </a:r>
            <a:endParaRPr sz="2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500150" y="93850"/>
            <a:ext cx="8143699" cy="4955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6"/>
          <p:cNvPicPr preferRelativeResize="0"/>
          <p:nvPr/>
        </p:nvPicPr>
        <p:blipFill>
          <a:blip r:embed="rId3">
            <a:alphaModFix/>
          </a:blip>
          <a:stretch>
            <a:fillRect/>
          </a:stretch>
        </p:blipFill>
        <p:spPr>
          <a:xfrm>
            <a:off x="815225" y="119625"/>
            <a:ext cx="7696825" cy="5023875"/>
          </a:xfrm>
          <a:prstGeom prst="rect">
            <a:avLst/>
          </a:prstGeom>
          <a:noFill/>
          <a:ln>
            <a:noFill/>
          </a:ln>
        </p:spPr>
      </p:pic>
      <p:sp>
        <p:nvSpPr>
          <p:cNvPr id="229" name="Google Shape;229;p36"/>
          <p:cNvSpPr txBox="1"/>
          <p:nvPr/>
        </p:nvSpPr>
        <p:spPr>
          <a:xfrm>
            <a:off x="252150" y="3647475"/>
            <a:ext cx="242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DefaultConversionService</a:t>
            </a:r>
            <a:endParaRPr/>
          </a:p>
          <a:p>
            <a:pPr indent="0" lvl="0" marL="0" rtl="0" algn="l">
              <a:spcBef>
                <a:spcPts val="0"/>
              </a:spcBef>
              <a:spcAft>
                <a:spcPts val="0"/>
              </a:spcAft>
              <a:buNone/>
            </a:pPr>
            <a:r>
              <a:rPr lang="zh-TW"/>
              <a:t>(previous page)</a:t>
            </a:r>
            <a:endParaRPr/>
          </a:p>
        </p:txBody>
      </p:sp>
      <p:cxnSp>
        <p:nvCxnSpPr>
          <p:cNvPr id="230" name="Google Shape;230;p36"/>
          <p:cNvCxnSpPr>
            <a:stCxn id="229" idx="2"/>
          </p:cNvCxnSpPr>
          <p:nvPr/>
        </p:nvCxnSpPr>
        <p:spPr>
          <a:xfrm flipH="1" rot="-5400000">
            <a:off x="1497000" y="4231275"/>
            <a:ext cx="617100" cy="680700"/>
          </a:xfrm>
          <a:prstGeom prst="bentConnector2">
            <a:avLst/>
          </a:prstGeom>
          <a:noFill/>
          <a:ln cap="flat" cmpd="sng" w="9525">
            <a:solidFill>
              <a:schemeClr val="dk2"/>
            </a:solidFill>
            <a:prstDash val="solid"/>
            <a:round/>
            <a:headEnd len="med" w="med" type="diamond"/>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236" name="Google Shape;23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The Decoder&lt;T&gt; defines an interface for decoding DataBuffer into an object.</a:t>
            </a:r>
            <a:endParaRPr/>
          </a:p>
          <a:p>
            <a:pPr indent="0" lvl="0" marL="0" rtl="0" algn="l">
              <a:spcBef>
                <a:spcPts val="1200"/>
              </a:spcBef>
              <a:spcAft>
                <a:spcPts val="1200"/>
              </a:spcAft>
              <a:buNone/>
            </a:pPr>
            <a:r>
              <a:rPr lang="zh-TW"/>
              <a:t>It defines two methods: one for decoding into a Flux and another for decoding into a Mono.</a:t>
            </a:r>
            <a:endParaRPr/>
          </a:p>
        </p:txBody>
      </p:sp>
      <p:pic>
        <p:nvPicPr>
          <p:cNvPr id="237" name="Google Shape;237;p37"/>
          <p:cNvPicPr preferRelativeResize="0"/>
          <p:nvPr/>
        </p:nvPicPr>
        <p:blipFill>
          <a:blip r:embed="rId3">
            <a:alphaModFix/>
          </a:blip>
          <a:stretch>
            <a:fillRect/>
          </a:stretch>
        </p:blipFill>
        <p:spPr>
          <a:xfrm>
            <a:off x="155850" y="2571750"/>
            <a:ext cx="8832301" cy="650493"/>
          </a:xfrm>
          <a:prstGeom prst="rect">
            <a:avLst/>
          </a:prstGeom>
          <a:noFill/>
          <a:ln>
            <a:noFill/>
          </a:ln>
        </p:spPr>
      </p:pic>
      <p:pic>
        <p:nvPicPr>
          <p:cNvPr id="238" name="Google Shape;238;p37"/>
          <p:cNvPicPr preferRelativeResize="0"/>
          <p:nvPr/>
        </p:nvPicPr>
        <p:blipFill>
          <a:blip r:embed="rId4">
            <a:alphaModFix/>
          </a:blip>
          <a:stretch>
            <a:fillRect/>
          </a:stretch>
        </p:blipFill>
        <p:spPr>
          <a:xfrm>
            <a:off x="155850" y="3365850"/>
            <a:ext cx="8832300" cy="6567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244" name="Google Shape;244;p38"/>
          <p:cNvSpPr txBox="1"/>
          <p:nvPr>
            <p:ph idx="1" type="body"/>
          </p:nvPr>
        </p:nvSpPr>
        <p:spPr>
          <a:xfrm>
            <a:off x="311700" y="992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There is a difference compared to the Encoder. The Decoder introduces an additional layer of abstraction, which implements the two decode types mentioned above, and delegates the actual decoding process to the child classes.</a:t>
            </a:r>
            <a:endParaRPr/>
          </a:p>
        </p:txBody>
      </p:sp>
      <p:pic>
        <p:nvPicPr>
          <p:cNvPr id="245" name="Google Shape;245;p38"/>
          <p:cNvPicPr preferRelativeResize="0"/>
          <p:nvPr/>
        </p:nvPicPr>
        <p:blipFill>
          <a:blip r:embed="rId3">
            <a:alphaModFix/>
          </a:blip>
          <a:stretch>
            <a:fillRect/>
          </a:stretch>
        </p:blipFill>
        <p:spPr>
          <a:xfrm>
            <a:off x="979413" y="2092175"/>
            <a:ext cx="7185177" cy="28685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251" name="Google Shape;251;p39"/>
          <p:cNvSpPr txBox="1"/>
          <p:nvPr>
            <p:ph idx="1" type="body"/>
          </p:nvPr>
        </p:nvSpPr>
        <p:spPr>
          <a:xfrm>
            <a:off x="311700" y="992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zh-TW"/>
              <a:t>The decoder also has various implementations to handle different types of input.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1200"/>
              </a:spcAft>
              <a:buNone/>
            </a:pPr>
            <a:r>
              <a:t/>
            </a:r>
            <a:endParaRPr/>
          </a:p>
        </p:txBody>
      </p:sp>
      <p:pic>
        <p:nvPicPr>
          <p:cNvPr id="252" name="Google Shape;252;p39"/>
          <p:cNvPicPr preferRelativeResize="0"/>
          <p:nvPr/>
        </p:nvPicPr>
        <p:blipFill>
          <a:blip r:embed="rId3">
            <a:alphaModFix/>
          </a:blip>
          <a:stretch>
            <a:fillRect/>
          </a:stretch>
        </p:blipFill>
        <p:spPr>
          <a:xfrm>
            <a:off x="92400" y="2091250"/>
            <a:ext cx="8959202" cy="2258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258" name="Google Shape;258;p40"/>
          <p:cNvSpPr txBox="1"/>
          <p:nvPr>
            <p:ph idx="1" type="body"/>
          </p:nvPr>
        </p:nvSpPr>
        <p:spPr>
          <a:xfrm>
            <a:off x="311700" y="992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In the codec package, there are two remaining classes: "Hints" and "StringDecoderBenchmark". "Hints" is related to handling logging, while "StringDecoderBenchmark" is a class used for benchmarking DataBufferUtils.</a:t>
            </a:r>
            <a:endParaRPr/>
          </a:p>
        </p:txBody>
      </p:sp>
      <p:pic>
        <p:nvPicPr>
          <p:cNvPr id="259" name="Google Shape;259;p40"/>
          <p:cNvPicPr preferRelativeResize="0"/>
          <p:nvPr/>
        </p:nvPicPr>
        <p:blipFill>
          <a:blip r:embed="rId3">
            <a:alphaModFix/>
          </a:blip>
          <a:stretch>
            <a:fillRect/>
          </a:stretch>
        </p:blipFill>
        <p:spPr>
          <a:xfrm>
            <a:off x="721388" y="2486999"/>
            <a:ext cx="7701228" cy="213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陳君翰</a:t>
            </a:r>
            <a:endParaRPr/>
          </a:p>
        </p:txBody>
      </p:sp>
      <p:sp>
        <p:nvSpPr>
          <p:cNvPr id="265" name="Google Shape;26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6" name="Google Shape;266;p41"/>
          <p:cNvPicPr preferRelativeResize="0"/>
          <p:nvPr/>
        </p:nvPicPr>
        <p:blipFill>
          <a:blip r:embed="rId3">
            <a:alphaModFix/>
          </a:blip>
          <a:stretch>
            <a:fillRect/>
          </a:stretch>
        </p:blipFill>
        <p:spPr>
          <a:xfrm>
            <a:off x="1312526" y="1152475"/>
            <a:ext cx="6406748" cy="378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4</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Page 2 - 1 題</a:t>
            </a:r>
            <a:endParaRPr/>
          </a:p>
          <a:p>
            <a:pPr indent="-342900" lvl="0" marL="457200" rtl="0" algn="l">
              <a:spcBef>
                <a:spcPts val="0"/>
              </a:spcBef>
              <a:spcAft>
                <a:spcPts val="0"/>
              </a:spcAft>
              <a:buSzPts val="1800"/>
              <a:buChar char="●"/>
            </a:pPr>
            <a:r>
              <a:rPr lang="zh-TW"/>
              <a:t>Page 3, 4 - </a:t>
            </a:r>
            <a:r>
              <a:rPr lang="zh-TW"/>
              <a:t>11 題</a:t>
            </a:r>
            <a:endParaRPr/>
          </a:p>
          <a:p>
            <a:pPr indent="-342900" lvl="0" marL="457200" rtl="0" algn="l">
              <a:spcBef>
                <a:spcPts val="0"/>
              </a:spcBef>
              <a:spcAft>
                <a:spcPts val="0"/>
              </a:spcAft>
              <a:buSzPts val="1800"/>
              <a:buChar char="●"/>
            </a:pPr>
            <a:r>
              <a:rPr lang="zh-TW"/>
              <a:t>Page 5 - 1 題</a:t>
            </a:r>
            <a:endParaRPr/>
          </a:p>
        </p:txBody>
      </p:sp>
      <p:sp>
        <p:nvSpPr>
          <p:cNvPr id="67" name="Google Shape;67;p15"/>
          <p:cNvSpPr txBox="1"/>
          <p:nvPr/>
        </p:nvSpPr>
        <p:spPr>
          <a:xfrm>
            <a:off x="559450" y="2262800"/>
            <a:ext cx="7826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 	A person has a name, address, and social security number. A person may charge time to projects and earn a salary. A company has a name, address, phone number, and primary product. A company hires and fires persons. Person and Company have a many-to-many relationship. </a:t>
            </a:r>
            <a:endParaRPr/>
          </a:p>
          <a:p>
            <a:pPr indent="457200" lvl="0" marL="0" rtl="0" algn="l">
              <a:spcBef>
                <a:spcPts val="0"/>
              </a:spcBef>
              <a:spcAft>
                <a:spcPts val="0"/>
              </a:spcAft>
              <a:buNone/>
            </a:pPr>
            <a:r>
              <a:rPr lang="zh-TW"/>
              <a:t>There are two types of persons: workers and managers. Each worker works on many projects; each manager is responsible for many projects. A project is staffed by many workers and exactly one manager. Each project has a name, budget, and internal priority for securing resources. </a:t>
            </a:r>
            <a:endParaRPr/>
          </a:p>
          <a:p>
            <a:pPr indent="457200" lvl="0" marL="0" rtl="0" algn="l">
              <a:spcBef>
                <a:spcPts val="0"/>
              </a:spcBef>
              <a:spcAft>
                <a:spcPts val="0"/>
              </a:spcAft>
              <a:buNone/>
            </a:pPr>
            <a:r>
              <a:rPr lang="zh-TW"/>
              <a:t>A company is composed of multiple departments; each department within a company is uniquely identified by its name. A department usually, but not always, has a manager. Most managers manage a department; a few managers are not assigned to any department. Each department manufactures many products; while each product is made by exactly one department. A product has a name, cost, and weight.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林俊佑</a:t>
            </a:r>
            <a:endParaRPr sz="2750"/>
          </a:p>
        </p:txBody>
      </p:sp>
      <p:sp>
        <p:nvSpPr>
          <p:cNvPr id="272" name="Google Shape;272;p42"/>
          <p:cNvSpPr txBox="1"/>
          <p:nvPr>
            <p:ph idx="1" type="body"/>
          </p:nvPr>
        </p:nvSpPr>
        <p:spPr>
          <a:xfrm>
            <a:off x="311700" y="1152475"/>
            <a:ext cx="8520600" cy="43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zh-TW"/>
              <a:t>現有理解 for Proxy</a:t>
            </a:r>
            <a:endParaRPr/>
          </a:p>
        </p:txBody>
      </p:sp>
      <p:pic>
        <p:nvPicPr>
          <p:cNvPr id="273" name="Google Shape;273;p42"/>
          <p:cNvPicPr preferRelativeResize="0"/>
          <p:nvPr/>
        </p:nvPicPr>
        <p:blipFill>
          <a:blip r:embed="rId3">
            <a:alphaModFix/>
          </a:blip>
          <a:stretch>
            <a:fillRect/>
          </a:stretch>
        </p:blipFill>
        <p:spPr>
          <a:xfrm>
            <a:off x="205050" y="1883650"/>
            <a:ext cx="8839200" cy="2985790"/>
          </a:xfrm>
          <a:prstGeom prst="rect">
            <a:avLst/>
          </a:prstGeom>
          <a:noFill/>
          <a:ln>
            <a:noFill/>
          </a:ln>
        </p:spPr>
      </p:pic>
      <p:sp>
        <p:nvSpPr>
          <p:cNvPr id="274" name="Google Shape;274;p42"/>
          <p:cNvSpPr txBox="1"/>
          <p:nvPr/>
        </p:nvSpPr>
        <p:spPr>
          <a:xfrm>
            <a:off x="4708100" y="1122000"/>
            <a:ext cx="42855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Callback Component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林俊佑</a:t>
            </a:r>
            <a:endParaRPr sz="2750"/>
          </a:p>
        </p:txBody>
      </p:sp>
      <p:sp>
        <p:nvSpPr>
          <p:cNvPr id="280" name="Google Shape;280;p43"/>
          <p:cNvSpPr txBox="1"/>
          <p:nvPr>
            <p:ph idx="1" type="body"/>
          </p:nvPr>
        </p:nvSpPr>
        <p:spPr>
          <a:xfrm>
            <a:off x="311700" y="1152475"/>
            <a:ext cx="8520600" cy="43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zh-TW"/>
              <a:t>現有理解 for Proxy</a:t>
            </a:r>
            <a:endParaRPr/>
          </a:p>
        </p:txBody>
      </p:sp>
      <p:sp>
        <p:nvSpPr>
          <p:cNvPr id="281" name="Google Shape;281;p43"/>
          <p:cNvSpPr txBox="1"/>
          <p:nvPr/>
        </p:nvSpPr>
        <p:spPr>
          <a:xfrm>
            <a:off x="4708100" y="1122000"/>
            <a:ext cx="4285500" cy="400200"/>
          </a:xfrm>
          <a:prstGeom prst="rect">
            <a:avLst/>
          </a:prstGeom>
          <a:solidFill>
            <a:srgbClr val="FF99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Proxy (</a:t>
            </a:r>
            <a:r>
              <a:rPr lang="zh-TW"/>
              <a:t>去掉部分組件</a:t>
            </a:r>
            <a:r>
              <a:rPr lang="zh-TW"/>
              <a:t>)</a:t>
            </a:r>
            <a:endParaRPr/>
          </a:p>
        </p:txBody>
      </p:sp>
      <p:pic>
        <p:nvPicPr>
          <p:cNvPr id="282" name="Google Shape;282;p43"/>
          <p:cNvPicPr preferRelativeResize="0"/>
          <p:nvPr/>
        </p:nvPicPr>
        <p:blipFill>
          <a:blip r:embed="rId3">
            <a:alphaModFix/>
          </a:blip>
          <a:stretch>
            <a:fillRect/>
          </a:stretch>
        </p:blipFill>
        <p:spPr>
          <a:xfrm>
            <a:off x="1551138" y="1723125"/>
            <a:ext cx="6041719" cy="3250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4:</a:t>
            </a:r>
            <a:endParaRPr/>
          </a:p>
        </p:txBody>
      </p:sp>
      <p:pic>
        <p:nvPicPr>
          <p:cNvPr id="73" name="Google Shape;73;p16"/>
          <p:cNvPicPr preferRelativeResize="0"/>
          <p:nvPr/>
        </p:nvPicPr>
        <p:blipFill>
          <a:blip r:embed="rId3">
            <a:alphaModFix/>
          </a:blip>
          <a:stretch>
            <a:fillRect/>
          </a:stretch>
        </p:blipFill>
        <p:spPr>
          <a:xfrm>
            <a:off x="52700" y="916475"/>
            <a:ext cx="4112801" cy="4074775"/>
          </a:xfrm>
          <a:prstGeom prst="rect">
            <a:avLst/>
          </a:prstGeom>
          <a:noFill/>
          <a:ln>
            <a:noFill/>
          </a:ln>
        </p:spPr>
      </p:pic>
      <p:pic>
        <p:nvPicPr>
          <p:cNvPr id="74" name="Google Shape;74;p16"/>
          <p:cNvPicPr preferRelativeResize="0"/>
          <p:nvPr/>
        </p:nvPicPr>
        <p:blipFill>
          <a:blip r:embed="rId4">
            <a:alphaModFix/>
          </a:blip>
          <a:stretch>
            <a:fillRect/>
          </a:stretch>
        </p:blipFill>
        <p:spPr>
          <a:xfrm>
            <a:off x="4120350" y="1325150"/>
            <a:ext cx="4991000" cy="3332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177825" y="742925"/>
            <a:ext cx="3352200" cy="48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(1) A country has a capital city.</a:t>
            </a:r>
            <a:endParaRPr/>
          </a:p>
        </p:txBody>
      </p:sp>
      <p:sp>
        <p:nvSpPr>
          <p:cNvPr id="80" name="Google Shape;80;p17"/>
          <p:cNvSpPr txBox="1"/>
          <p:nvPr>
            <p:ph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4:</a:t>
            </a:r>
            <a:endParaRPr/>
          </a:p>
        </p:txBody>
      </p:sp>
      <p:pic>
        <p:nvPicPr>
          <p:cNvPr id="81" name="Google Shape;81;p17"/>
          <p:cNvPicPr preferRelativeResize="0"/>
          <p:nvPr/>
        </p:nvPicPr>
        <p:blipFill>
          <a:blip r:embed="rId3">
            <a:alphaModFix/>
          </a:blip>
          <a:stretch>
            <a:fillRect/>
          </a:stretch>
        </p:blipFill>
        <p:spPr>
          <a:xfrm>
            <a:off x="741500" y="1257650"/>
            <a:ext cx="1862162" cy="1490750"/>
          </a:xfrm>
          <a:prstGeom prst="rect">
            <a:avLst/>
          </a:prstGeom>
          <a:noFill/>
          <a:ln>
            <a:noFill/>
          </a:ln>
        </p:spPr>
      </p:pic>
      <p:sp>
        <p:nvSpPr>
          <p:cNvPr id="82" name="Google Shape;82;p17"/>
          <p:cNvSpPr txBox="1"/>
          <p:nvPr>
            <p:ph idx="1" type="body"/>
          </p:nvPr>
        </p:nvSpPr>
        <p:spPr>
          <a:xfrm>
            <a:off x="177825" y="2748400"/>
            <a:ext cx="4242600" cy="48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(2) A dining philosopher is using a fork.</a:t>
            </a:r>
            <a:endParaRPr/>
          </a:p>
        </p:txBody>
      </p:sp>
      <p:pic>
        <p:nvPicPr>
          <p:cNvPr id="83" name="Google Shape;83;p17"/>
          <p:cNvPicPr preferRelativeResize="0"/>
          <p:nvPr/>
        </p:nvPicPr>
        <p:blipFill>
          <a:blip r:embed="rId4">
            <a:alphaModFix/>
          </a:blip>
          <a:stretch>
            <a:fillRect/>
          </a:stretch>
        </p:blipFill>
        <p:spPr>
          <a:xfrm>
            <a:off x="641200" y="3279800"/>
            <a:ext cx="2000639" cy="1676425"/>
          </a:xfrm>
          <a:prstGeom prst="rect">
            <a:avLst/>
          </a:prstGeom>
          <a:noFill/>
          <a:ln>
            <a:noFill/>
          </a:ln>
        </p:spPr>
      </p:pic>
      <p:sp>
        <p:nvSpPr>
          <p:cNvPr id="84" name="Google Shape;84;p17"/>
          <p:cNvSpPr txBox="1"/>
          <p:nvPr>
            <p:ph idx="1" type="body"/>
          </p:nvPr>
        </p:nvSpPr>
        <p:spPr>
          <a:xfrm>
            <a:off x="4572000" y="742925"/>
            <a:ext cx="4242600" cy="48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(3) Files contains records.</a:t>
            </a:r>
            <a:endParaRPr/>
          </a:p>
        </p:txBody>
      </p:sp>
      <p:pic>
        <p:nvPicPr>
          <p:cNvPr id="85" name="Google Shape;85;p17"/>
          <p:cNvPicPr preferRelativeResize="0"/>
          <p:nvPr/>
        </p:nvPicPr>
        <p:blipFill>
          <a:blip r:embed="rId5">
            <a:alphaModFix/>
          </a:blip>
          <a:stretch>
            <a:fillRect/>
          </a:stretch>
        </p:blipFill>
        <p:spPr>
          <a:xfrm>
            <a:off x="5225063" y="1571738"/>
            <a:ext cx="3352200" cy="723868"/>
          </a:xfrm>
          <a:prstGeom prst="rect">
            <a:avLst/>
          </a:prstGeom>
          <a:noFill/>
          <a:ln>
            <a:noFill/>
          </a:ln>
        </p:spPr>
      </p:pic>
      <p:pic>
        <p:nvPicPr>
          <p:cNvPr id="86" name="Google Shape;86;p17"/>
          <p:cNvPicPr preferRelativeResize="0"/>
          <p:nvPr/>
        </p:nvPicPr>
        <p:blipFill>
          <a:blip r:embed="rId6">
            <a:alphaModFix/>
          </a:blip>
          <a:stretch>
            <a:fillRect/>
          </a:stretch>
        </p:blipFill>
        <p:spPr>
          <a:xfrm>
            <a:off x="4691775" y="2703913"/>
            <a:ext cx="4418776" cy="5710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4:</a:t>
            </a:r>
            <a:endParaRPr/>
          </a:p>
        </p:txBody>
      </p:sp>
      <p:sp>
        <p:nvSpPr>
          <p:cNvPr id="92" name="Google Shape;92;p18"/>
          <p:cNvSpPr txBox="1"/>
          <p:nvPr>
            <p:ph idx="1" type="body"/>
          </p:nvPr>
        </p:nvSpPr>
        <p:spPr>
          <a:xfrm>
            <a:off x="123175" y="679500"/>
            <a:ext cx="8057100" cy="4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(4) A drawing object is text, a geometrical object, or a group.</a:t>
            </a:r>
            <a:endParaRPr/>
          </a:p>
        </p:txBody>
      </p:sp>
      <p:pic>
        <p:nvPicPr>
          <p:cNvPr id="93" name="Google Shape;93;p18"/>
          <p:cNvPicPr preferRelativeResize="0"/>
          <p:nvPr/>
        </p:nvPicPr>
        <p:blipFill>
          <a:blip r:embed="rId3">
            <a:alphaModFix/>
          </a:blip>
          <a:stretch>
            <a:fillRect/>
          </a:stretch>
        </p:blipFill>
        <p:spPr>
          <a:xfrm>
            <a:off x="1998438" y="1346750"/>
            <a:ext cx="4648200" cy="1295400"/>
          </a:xfrm>
          <a:prstGeom prst="rect">
            <a:avLst/>
          </a:prstGeom>
          <a:noFill/>
          <a:ln>
            <a:noFill/>
          </a:ln>
        </p:spPr>
      </p:pic>
      <p:pic>
        <p:nvPicPr>
          <p:cNvPr id="94" name="Google Shape;94;p18"/>
          <p:cNvPicPr preferRelativeResize="0"/>
          <p:nvPr/>
        </p:nvPicPr>
        <p:blipFill>
          <a:blip r:embed="rId4">
            <a:alphaModFix/>
          </a:blip>
          <a:stretch>
            <a:fillRect/>
          </a:stretch>
        </p:blipFill>
        <p:spPr>
          <a:xfrm>
            <a:off x="1993675" y="2903775"/>
            <a:ext cx="4657725" cy="185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4:</a:t>
            </a:r>
            <a:endParaRPr/>
          </a:p>
        </p:txBody>
      </p:sp>
      <p:sp>
        <p:nvSpPr>
          <p:cNvPr id="100" name="Google Shape;100;p19"/>
          <p:cNvSpPr txBox="1"/>
          <p:nvPr>
            <p:ph idx="1" type="body"/>
          </p:nvPr>
        </p:nvSpPr>
        <p:spPr>
          <a:xfrm>
            <a:off x="123175" y="679500"/>
            <a:ext cx="8057100" cy="4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(5) A polygon is composed of an ordered set of points.</a:t>
            </a:r>
            <a:endParaRPr/>
          </a:p>
        </p:txBody>
      </p:sp>
      <p:pic>
        <p:nvPicPr>
          <p:cNvPr id="101" name="Google Shape;101;p19"/>
          <p:cNvPicPr preferRelativeResize="0"/>
          <p:nvPr/>
        </p:nvPicPr>
        <p:blipFill>
          <a:blip r:embed="rId3">
            <a:alphaModFix/>
          </a:blip>
          <a:stretch>
            <a:fillRect/>
          </a:stretch>
        </p:blipFill>
        <p:spPr>
          <a:xfrm>
            <a:off x="701975" y="1209350"/>
            <a:ext cx="4238625" cy="742950"/>
          </a:xfrm>
          <a:prstGeom prst="rect">
            <a:avLst/>
          </a:prstGeom>
          <a:noFill/>
          <a:ln>
            <a:noFill/>
          </a:ln>
        </p:spPr>
      </p:pic>
      <p:sp>
        <p:nvSpPr>
          <p:cNvPr id="102" name="Google Shape;102;p19"/>
          <p:cNvSpPr txBox="1"/>
          <p:nvPr>
            <p:ph idx="1" type="body"/>
          </p:nvPr>
        </p:nvSpPr>
        <p:spPr>
          <a:xfrm>
            <a:off x="123175" y="2020150"/>
            <a:ext cx="8057100" cy="4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(6) A person uses a computer language on a project.</a:t>
            </a:r>
            <a:endParaRPr/>
          </a:p>
        </p:txBody>
      </p:sp>
      <p:pic>
        <p:nvPicPr>
          <p:cNvPr id="103" name="Google Shape;103;p19"/>
          <p:cNvPicPr preferRelativeResize="0"/>
          <p:nvPr/>
        </p:nvPicPr>
        <p:blipFill>
          <a:blip r:embed="rId4">
            <a:alphaModFix/>
          </a:blip>
          <a:stretch>
            <a:fillRect/>
          </a:stretch>
        </p:blipFill>
        <p:spPr>
          <a:xfrm>
            <a:off x="286250" y="2909325"/>
            <a:ext cx="3067051" cy="1607100"/>
          </a:xfrm>
          <a:prstGeom prst="rect">
            <a:avLst/>
          </a:prstGeom>
          <a:noFill/>
          <a:ln>
            <a:noFill/>
          </a:ln>
        </p:spPr>
      </p:pic>
      <p:pic>
        <p:nvPicPr>
          <p:cNvPr id="104" name="Google Shape;104;p19"/>
          <p:cNvPicPr preferRelativeResize="0"/>
          <p:nvPr/>
        </p:nvPicPr>
        <p:blipFill>
          <a:blip r:embed="rId5">
            <a:alphaModFix/>
          </a:blip>
          <a:stretch>
            <a:fillRect/>
          </a:stretch>
        </p:blipFill>
        <p:spPr>
          <a:xfrm>
            <a:off x="4030775" y="2648647"/>
            <a:ext cx="4397276" cy="1248875"/>
          </a:xfrm>
          <a:prstGeom prst="rect">
            <a:avLst/>
          </a:prstGeom>
          <a:noFill/>
          <a:ln>
            <a:noFill/>
          </a:ln>
        </p:spPr>
      </p:pic>
      <p:pic>
        <p:nvPicPr>
          <p:cNvPr id="105" name="Google Shape;105;p19"/>
          <p:cNvPicPr preferRelativeResize="0"/>
          <p:nvPr/>
        </p:nvPicPr>
        <p:blipFill>
          <a:blip r:embed="rId6">
            <a:alphaModFix/>
          </a:blip>
          <a:stretch>
            <a:fillRect/>
          </a:stretch>
        </p:blipFill>
        <p:spPr>
          <a:xfrm>
            <a:off x="3743340" y="4188300"/>
            <a:ext cx="5155334" cy="46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4:</a:t>
            </a:r>
            <a:endParaRPr/>
          </a:p>
        </p:txBody>
      </p:sp>
      <p:sp>
        <p:nvSpPr>
          <p:cNvPr id="111" name="Google Shape;111;p20"/>
          <p:cNvSpPr txBox="1"/>
          <p:nvPr>
            <p:ph idx="1" type="body"/>
          </p:nvPr>
        </p:nvSpPr>
        <p:spPr>
          <a:xfrm>
            <a:off x="123175" y="679500"/>
            <a:ext cx="8057100" cy="4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(7) Modems and keyboards are input/output devices.</a:t>
            </a:r>
            <a:endParaRPr/>
          </a:p>
        </p:txBody>
      </p:sp>
      <p:pic>
        <p:nvPicPr>
          <p:cNvPr id="112" name="Google Shape;112;p20"/>
          <p:cNvPicPr preferRelativeResize="0"/>
          <p:nvPr/>
        </p:nvPicPr>
        <p:blipFill>
          <a:blip r:embed="rId3">
            <a:alphaModFix/>
          </a:blip>
          <a:stretch>
            <a:fillRect/>
          </a:stretch>
        </p:blipFill>
        <p:spPr>
          <a:xfrm>
            <a:off x="201725" y="1188202"/>
            <a:ext cx="3652650" cy="2030751"/>
          </a:xfrm>
          <a:prstGeom prst="rect">
            <a:avLst/>
          </a:prstGeom>
          <a:noFill/>
          <a:ln>
            <a:noFill/>
          </a:ln>
        </p:spPr>
      </p:pic>
      <p:pic>
        <p:nvPicPr>
          <p:cNvPr id="113" name="Google Shape;113;p20"/>
          <p:cNvPicPr preferRelativeResize="0"/>
          <p:nvPr/>
        </p:nvPicPr>
        <p:blipFill>
          <a:blip r:embed="rId4">
            <a:alphaModFix/>
          </a:blip>
          <a:stretch>
            <a:fillRect/>
          </a:stretch>
        </p:blipFill>
        <p:spPr>
          <a:xfrm>
            <a:off x="5140775" y="1141500"/>
            <a:ext cx="3566400" cy="2030750"/>
          </a:xfrm>
          <a:prstGeom prst="rect">
            <a:avLst/>
          </a:prstGeom>
          <a:noFill/>
          <a:ln>
            <a:noFill/>
          </a:ln>
        </p:spPr>
      </p:pic>
      <p:pic>
        <p:nvPicPr>
          <p:cNvPr id="114" name="Google Shape;114;p20"/>
          <p:cNvPicPr preferRelativeResize="0"/>
          <p:nvPr/>
        </p:nvPicPr>
        <p:blipFill>
          <a:blip r:embed="rId5">
            <a:alphaModFix/>
          </a:blip>
          <a:stretch>
            <a:fillRect/>
          </a:stretch>
        </p:blipFill>
        <p:spPr>
          <a:xfrm>
            <a:off x="2301400" y="3265650"/>
            <a:ext cx="4048125" cy="17456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4294967295" type="title"/>
          </p:nvPr>
        </p:nvSpPr>
        <p:spPr>
          <a:xfrm>
            <a:off x="123175" y="17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Homework 4:</a:t>
            </a:r>
            <a:endParaRPr/>
          </a:p>
        </p:txBody>
      </p:sp>
      <p:sp>
        <p:nvSpPr>
          <p:cNvPr id="120" name="Google Shape;120;p21"/>
          <p:cNvSpPr txBox="1"/>
          <p:nvPr>
            <p:ph idx="4294967295" type="body"/>
          </p:nvPr>
        </p:nvSpPr>
        <p:spPr>
          <a:xfrm>
            <a:off x="123175" y="679500"/>
            <a:ext cx="8057100" cy="4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(8) Object classes may have several attributes.</a:t>
            </a:r>
            <a:endParaRPr/>
          </a:p>
        </p:txBody>
      </p:sp>
      <p:pic>
        <p:nvPicPr>
          <p:cNvPr id="121" name="Google Shape;121;p21"/>
          <p:cNvPicPr preferRelativeResize="0"/>
          <p:nvPr/>
        </p:nvPicPr>
        <p:blipFill>
          <a:blip r:embed="rId3">
            <a:alphaModFix/>
          </a:blip>
          <a:stretch>
            <a:fillRect/>
          </a:stretch>
        </p:blipFill>
        <p:spPr>
          <a:xfrm>
            <a:off x="286275" y="1211250"/>
            <a:ext cx="5895975" cy="733425"/>
          </a:xfrm>
          <a:prstGeom prst="rect">
            <a:avLst/>
          </a:prstGeom>
          <a:noFill/>
          <a:ln>
            <a:noFill/>
          </a:ln>
        </p:spPr>
      </p:pic>
      <p:pic>
        <p:nvPicPr>
          <p:cNvPr id="122" name="Google Shape;122;p21"/>
          <p:cNvPicPr preferRelativeResize="0"/>
          <p:nvPr/>
        </p:nvPicPr>
        <p:blipFill>
          <a:blip r:embed="rId4">
            <a:alphaModFix/>
          </a:blip>
          <a:stretch>
            <a:fillRect/>
          </a:stretch>
        </p:blipFill>
        <p:spPr>
          <a:xfrm>
            <a:off x="6662800" y="275925"/>
            <a:ext cx="1582975" cy="1668750"/>
          </a:xfrm>
          <a:prstGeom prst="rect">
            <a:avLst/>
          </a:prstGeom>
          <a:noFill/>
          <a:ln>
            <a:noFill/>
          </a:ln>
        </p:spPr>
      </p:pic>
      <p:sp>
        <p:nvSpPr>
          <p:cNvPr id="123" name="Google Shape;123;p21"/>
          <p:cNvSpPr txBox="1"/>
          <p:nvPr>
            <p:ph idx="4294967295" type="body"/>
          </p:nvPr>
        </p:nvSpPr>
        <p:spPr>
          <a:xfrm>
            <a:off x="123175" y="2064925"/>
            <a:ext cx="8057100" cy="4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(9) A person plays for a team in certain year.</a:t>
            </a:r>
            <a:endParaRPr/>
          </a:p>
        </p:txBody>
      </p:sp>
      <p:pic>
        <p:nvPicPr>
          <p:cNvPr id="124" name="Google Shape;124;p21"/>
          <p:cNvPicPr preferRelativeResize="0"/>
          <p:nvPr/>
        </p:nvPicPr>
        <p:blipFill>
          <a:blip r:embed="rId5">
            <a:alphaModFix/>
          </a:blip>
          <a:stretch>
            <a:fillRect/>
          </a:stretch>
        </p:blipFill>
        <p:spPr>
          <a:xfrm>
            <a:off x="286275" y="2601800"/>
            <a:ext cx="3687600" cy="1467800"/>
          </a:xfrm>
          <a:prstGeom prst="rect">
            <a:avLst/>
          </a:prstGeom>
          <a:noFill/>
          <a:ln>
            <a:noFill/>
          </a:ln>
        </p:spPr>
      </p:pic>
      <p:pic>
        <p:nvPicPr>
          <p:cNvPr id="125" name="Google Shape;125;p21"/>
          <p:cNvPicPr preferRelativeResize="0"/>
          <p:nvPr/>
        </p:nvPicPr>
        <p:blipFill>
          <a:blip r:embed="rId6">
            <a:alphaModFix/>
          </a:blip>
          <a:stretch>
            <a:fillRect/>
          </a:stretch>
        </p:blipFill>
        <p:spPr>
          <a:xfrm>
            <a:off x="4913550" y="2571750"/>
            <a:ext cx="3730215" cy="733425"/>
          </a:xfrm>
          <a:prstGeom prst="rect">
            <a:avLst/>
          </a:prstGeom>
          <a:noFill/>
          <a:ln>
            <a:noFill/>
          </a:ln>
        </p:spPr>
      </p:pic>
      <p:pic>
        <p:nvPicPr>
          <p:cNvPr id="126" name="Google Shape;126;p21"/>
          <p:cNvPicPr preferRelativeResize="0"/>
          <p:nvPr/>
        </p:nvPicPr>
        <p:blipFill>
          <a:blip r:embed="rId7">
            <a:alphaModFix/>
          </a:blip>
          <a:stretch>
            <a:fillRect/>
          </a:stretch>
        </p:blipFill>
        <p:spPr>
          <a:xfrm>
            <a:off x="4284247" y="3571475"/>
            <a:ext cx="4505326" cy="1330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