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E5D177-BE35-487C-AD5C-6137233008DC}">
  <a:tblStyle styleId="{64E5D177-BE35-487C-AD5C-6137233008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ffe9bc7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ffe9bc7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852f91f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852f91f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ca80787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ca80787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a80787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ca80787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ca80787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ca80787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852f91f4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852f91f4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cc89065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cc89065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1a0e9f2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1a0e9f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52f91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52f91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852f91f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852f91f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ae184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ae184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ConvertingComparator&lt;S, T&gt;, DefaultConversionService, 8 default converters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cc943326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cc943326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ConvertingComparator&lt;S, T&gt;, DefaultConversionService, 8 default converters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ca69fc4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ca69fc4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a0e9f2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1a0e9f2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ConvertingComparator&lt;S, T&gt;, DefaultConversionService, 8 default converters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852f91f4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852f91f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ConvertingComparator&lt;S, T&gt;, DefaultConversionService, 8 default converters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fe9bc7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fe9bc7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vuWWbaSZBOVn_pALePwn_mu0Q0ZsE3Ye/view?usp=sharin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UeMQGbJ3qO7f5SxzjG1X-MdOboxdal6D/view?usp=sharing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軟體工程設計 W6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2023/10/26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4" y="137088"/>
            <a:ext cx="8127473" cy="4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3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69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PropertySourcesPropertyResolver contains a collection of PropertySources, where each PropertySource represents an object for properties in the Environment.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5" y="1729750"/>
            <a:ext cx="8868101" cy="3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99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 PropertySource consists of a name and a generic type T object, with T usually implemented as Object in most cases.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25" y="2330328"/>
            <a:ext cx="6319745" cy="19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What makes it interesting is EnumerablePropertySource&lt;T&gt;, which extends PropertySource&lt;T&gt; and adds a method called getPropertyNames, allowing external access to multiple PropertySources at once. Its subclasses also provide different implementations for multiple storage types, such as Set or Map.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838" y="2318825"/>
            <a:ext cx="3662317" cy="1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600" y="3713223"/>
            <a:ext cx="5978801" cy="8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013" y="4708975"/>
            <a:ext cx="6231975" cy="29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Another way to access these properties is through PropertySources, which inherits from Iterable&lt;PropertySource&lt;?&gt;&gt;. This allows PropertySources to be used in a for-each loop.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1906650"/>
            <a:ext cx="8839200" cy="39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250" y="2464725"/>
            <a:ext cx="4989501" cy="2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153" y="1017725"/>
            <a:ext cx="5948949" cy="38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683500" cy="3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Runtime hint are provided to AOT compiler to optimize the application runtime. It requires the following hints, which can be dynamically created in JVM runtime, but not the AOT.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reflection: the need to access class by its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serialization: the need to convert between objects and binary serials.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proxies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There are also conditional hints, which are contracts for runtime hints that only apply if the described condition is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There is also a special Builer Patter in TypeHint that needs to be discovered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</a:t>
            </a:r>
            <a:r>
              <a:rPr lang="zh-TW"/>
              <a:t>生成的 cache 機制（有不用 cache 的機制, 這邊用 cache）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step: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外部介面要求創建代理 class (AbstractClassGenerator 的繼承)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使用 </a:t>
            </a:r>
            <a:r>
              <a:rPr lang="zh-TW"/>
              <a:t>外部介面.</a:t>
            </a:r>
            <a:r>
              <a:rPr lang="zh-TW"/>
              <a:t>create 調用 </a:t>
            </a:r>
            <a:r>
              <a:rPr lang="zh-TW"/>
              <a:t>外部介面.</a:t>
            </a:r>
            <a:r>
              <a:rPr lang="zh-TW"/>
              <a:t>createHelper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使用 </a:t>
            </a:r>
            <a:r>
              <a:rPr lang="zh-TW"/>
              <a:t>外部介面.</a:t>
            </a:r>
            <a:r>
              <a:rPr lang="zh-TW"/>
              <a:t>createHelper 調用 </a:t>
            </a:r>
            <a:r>
              <a:rPr lang="zh-TW"/>
              <a:t>AbstractClassGenerator.create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AbstractClassGenerator.create 調用 AbstractClassGenerator.getClassLoader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查看 local 的 cache 有沒有對應的 ClassLoaderData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沒有時取該 class 的 classLoader 生成 ClassLoaderData, 生成後 map 存入生成函數, 順便執行函數且把結果的 class 存入 cache (生成函數配合 ReflectUtils, strategy 產生 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從 cache 取出對應 class 回傳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Code Tracing Progress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{64E5D177-BE35-487C-AD5C-6137233008DC}</a:tableStyleId>
              </a:tblPr>
              <a:tblGrid>
                <a:gridCol w="1078975"/>
                <a:gridCol w="6560050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PathMatchingResourcePatternResolver,ResourcePatternResolver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TypeMappedAnnotation.java</a:t>
                      </a:r>
                      <a:endParaRPr sz="2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 converters (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scalar + enum), </a:t>
                      </a:r>
                      <a:r>
                        <a:rPr lang="zh-TW"/>
                        <a:t>6 converter factories, exceptions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org.springframework.core.env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org.springframework.aot.hint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476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core/</a:t>
                      </a:r>
                      <a:r>
                        <a:rPr lang="zh-TW"/>
                        <a:t>AbstractClassGenerator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PathMatchingResourcePatternResolver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Use to read class under specified classpath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Usage example: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Implementation of ResourcePatternResolver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can get resources by getResources()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provide some functions to find different kinds of resources, like findAllClassPathResources, findPathMatchingResources, doFindPathMatchingJarResources, doFindPathMatchingFileResources…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050" y="2242203"/>
            <a:ext cx="4954224" cy="4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050" y="2014425"/>
            <a:ext cx="5831101" cy="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r>
              <a:rPr lang="zh-TW"/>
              <a:t> (my full class diagram)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current class diagram about Resource loader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mainly PathMatchingResourcePatternResolver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2 above are </a:t>
            </a:r>
            <a:r>
              <a:rPr lang="zh-TW" sz="2100">
                <a:solidFill>
                  <a:schemeClr val="dk1"/>
                </a:solidFill>
              </a:rPr>
              <a:t>interfeces</a:t>
            </a:r>
            <a:r>
              <a:rPr lang="zh-TW" sz="2100">
                <a:solidFill>
                  <a:schemeClr val="dk1"/>
                </a:solidFill>
              </a:rPr>
              <a:t>, 2 below are inner classes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415" y="-61325"/>
            <a:ext cx="39329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final class TypeMappedAnnotation&lt;A extends Annotation&gt; extends AbstractMergedAnnotation&lt;A&gt;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1. implement abstract operations form abstract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2. create map:attribute name-&gt;attributes&amp;values with adaptations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3. get attribute value inside an attribute with a designated type(default value or after changed)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4. adapt a value (attribute…) to a designated type and </a:t>
            </a:r>
            <a:r>
              <a:rPr b="1" lang="zh-TW">
                <a:solidFill>
                  <a:schemeClr val="dk1"/>
                </a:solidFill>
              </a:rPr>
              <a:t>an attribute method</a:t>
            </a:r>
            <a:r>
              <a:rPr lang="zh-TW">
                <a:solidFill>
                  <a:schemeClr val="dk1"/>
                </a:solidFill>
              </a:rPr>
              <a:t> (because it wants to “get attribute value inside an attribute”)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5. Create a new MergedAnnotation instance given annotation/annotation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6. create TypeMappedAnnotation instance if possible, or throw exception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7. create synthesized annotation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7469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class diagram: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full version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some methods use polymorphism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Some methods’ return type is MergedAnnotation, but it in fact returns TypeMappedAnnotation, which extends AbstractMergedAnnotation, which implements MergedAnnotation.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735" y="0"/>
            <a:ext cx="32155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Converters</a:t>
            </a:r>
            <a:r>
              <a:rPr lang="zh-TW" sz="1400">
                <a:solidFill>
                  <a:schemeClr val="dk1"/>
                </a:solidFill>
              </a:rPr>
              <a:t> (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class diagram full version</a:t>
            </a:r>
            <a:r>
              <a:rPr lang="zh-TW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Default converters (W4)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Collection converters (W5)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Scalar converters, </a:t>
            </a:r>
            <a:br>
              <a:rPr b="1" lang="zh-TW">
                <a:solidFill>
                  <a:schemeClr val="dk1"/>
                </a:solidFill>
              </a:rPr>
            </a:br>
            <a:r>
              <a:rPr b="1" lang="zh-TW">
                <a:solidFill>
                  <a:schemeClr val="dk1"/>
                </a:solidFill>
              </a:rPr>
              <a:t>AbstractConditionalEnumConverter (W6)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Scalar converters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Coverters for converting</a:t>
            </a:r>
            <a:r>
              <a:rPr b="1" lang="zh-TW">
                <a:solidFill>
                  <a:schemeClr val="dk1"/>
                </a:solidFill>
              </a:rPr>
              <a:t>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zh-TW">
                <a:solidFill>
                  <a:schemeClr val="dk1"/>
                </a:solidFill>
              </a:rPr>
              <a:t> to</a:t>
            </a:r>
            <a:r>
              <a:rPr b="1"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other types: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Boolean, Character, Charset, Concurrency</a:t>
            </a:r>
            <a:r>
              <a:rPr b="1" lang="zh-TW">
                <a:solidFill>
                  <a:schemeClr val="dk1"/>
                </a:solidFill>
              </a:rPr>
              <a:t>, </a:t>
            </a:r>
            <a:br>
              <a:rPr b="1"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Locale, Pattern, Properties, Regex, UUID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AbstractConditionalEnumConverter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Conditional converters for converting </a:t>
            </a:r>
            <a:r>
              <a:rPr lang="zh-TW" u="sng">
                <a:solidFill>
                  <a:schemeClr val="dk1"/>
                </a:solidFill>
              </a:rPr>
              <a:t>matched types</a:t>
            </a:r>
            <a:r>
              <a:rPr lang="zh-TW">
                <a:solidFill>
                  <a:schemeClr val="dk1"/>
                </a:solidFill>
              </a:rPr>
              <a:t>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from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zh-TW" sz="1200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to String or Integer.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For example,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zh-TW">
                <a:solidFill>
                  <a:schemeClr val="dk1"/>
                </a:solidFill>
              </a:rPr>
              <a:t> and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>
                <a:solidFill>
                  <a:schemeClr val="dk1"/>
                </a:solidFill>
              </a:rPr>
              <a:t> are matched types.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68" y="821825"/>
            <a:ext cx="3337857" cy="374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>
            <a:endCxn id="103" idx="1"/>
          </p:cNvCxnSpPr>
          <p:nvPr/>
        </p:nvCxnSpPr>
        <p:spPr>
          <a:xfrm rot="-5400000">
            <a:off x="4626850" y="2639850"/>
            <a:ext cx="1650300" cy="696900"/>
          </a:xfrm>
          <a:prstGeom prst="curved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20"/>
          <p:cNvSpPr/>
          <p:nvPr/>
        </p:nvSpPr>
        <p:spPr>
          <a:xfrm>
            <a:off x="5800450" y="1754550"/>
            <a:ext cx="3100500" cy="817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50" y="833225"/>
            <a:ext cx="4610126" cy="42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劉玠均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Factory </a:t>
            </a:r>
            <a:r>
              <a:rPr lang="zh-TW" sz="1400">
                <a:solidFill>
                  <a:srgbClr val="9E9E9E"/>
                </a:solidFill>
              </a:rPr>
              <a:t>(see full version)</a:t>
            </a:r>
            <a:endParaRPr sz="1400">
              <a:solidFill>
                <a:srgbClr val="9E9E9E"/>
              </a:solidFill>
            </a:endParaRPr>
          </a:p>
          <a:p>
            <a:pPr indent="-317500" lvl="1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Concrete factory for getting a specific converter</a:t>
            </a:r>
            <a:r>
              <a:rPr b="1" lang="zh-TW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-317500" lvl="1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A specific converter here is defined as a private static class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(i.e.,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 extends Converter&gt;</a:t>
            </a:r>
            <a:r>
              <a:rPr lang="zh-TW">
                <a:solidFill>
                  <a:schemeClr val="dk1"/>
                </a:solidFill>
              </a:rPr>
              <a:t>) inside the factory. </a:t>
            </a:r>
            <a:endParaRPr>
              <a:solidFill>
                <a:schemeClr val="dk1"/>
              </a:solidFill>
            </a:endParaRPr>
          </a:p>
          <a:p>
            <a:pPr indent="-317500" lvl="1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For example, </a:t>
            </a:r>
            <a:r>
              <a:rPr b="1" lang="zh-TW">
                <a:solidFill>
                  <a:schemeClr val="dk1"/>
                </a:solidFill>
              </a:rPr>
              <a:t>NumberToNumberConverterFactory </a:t>
            </a:r>
            <a:br>
              <a:rPr b="1"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contains a static private class </a:t>
            </a:r>
            <a:r>
              <a:rPr b="1" lang="zh-TW">
                <a:solidFill>
                  <a:schemeClr val="dk1"/>
                </a:solidFill>
              </a:rPr>
              <a:t>NumberToNumber</a:t>
            </a:r>
            <a:r>
              <a:rPr lang="zh-TW">
                <a:solidFill>
                  <a:schemeClr val="dk1"/>
                </a:solidFill>
              </a:rPr>
              <a:t>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converter.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Exception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Define ConverterNotFound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and ConversionFailed exceptions.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