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B7DE5A-1AA2-4608-AEA8-A629BDA9ECA1}">
  <a:tblStyle styleId="{ACB7DE5A-1AA2-4608-AEA8-A629BDA9EC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uilder_pattern"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4dc447c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4dc447c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852f91f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852f91f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852f91f4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852f91f4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fae1845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fae1845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e67eb38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e67eb38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e67eb38f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e67eb38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e67eb38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e67eb38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1a0e9f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a0e9f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e67eb38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e67eb38f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1e1dd0c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1e1dd0c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4dc447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4dc447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e1e1dd0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e1e1dd0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e1e1dd0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e1e1dd0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e1e1dd0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e1e1dd0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e1e1dd0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e1e1dd0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e1e1dd0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e1e1dd0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852f91f4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852f91f4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852f91f4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852f91f4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3fc3cd8e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3fc3cd8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3fc3cd8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3fc3cd8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3fc3cd8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3fc3cd8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7e3f54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7e3f5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3fc3cd8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3fc3cd8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852f91f4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852f91f4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來源：</a:t>
            </a:r>
            <a:r>
              <a:rPr lang="zh-TW" u="sng">
                <a:solidFill>
                  <a:schemeClr val="hlink"/>
                </a:solidFill>
                <a:hlinkClick r:id="rId2"/>
              </a:rPr>
              <a:t>https://en.wikipedia.org/wiki/Builder_pattern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e738cb9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e738cb9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e738cb9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e738cb9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1a0e9f2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1a0e9f2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57e3f54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57e3f54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4dc447c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4dc447c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562122f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562122f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562122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562122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4dc447c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4dc447c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e464a96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e464a96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400">
                <a:solidFill>
                  <a:schemeClr val="dk1"/>
                </a:solidFill>
              </a:rPr>
              <a:t>ConvertingComparator&lt;S, T&gt;, DefaultConversionService, 8 default converters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vuWWbaSZBOVn_pALePwn_mu0Q0ZsE3Ye/view?usp=sharing"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mermaid.ink/svg/pako:eNqVlduKgzAQhl9Fcr32AaQUyp7Cwi4LvVhYvJnq1AqalBgLpdt339RYYxK1tr1QM9_8ziFOziThKZKIJAVU1UsOmYAyZoH6NSvBMy9LYOlZr130ZbmEbSUFJDLnbLVqmZgNOL4piIuT8dc3tjUIw1UwqLJB2axPB9BRnvM3ioozL4k-9d4630nSYE4OwfIvDINeCFdb99hZrUh8AV--i-6Db0cSME76NRbs6fxgnu3n5mrBnhR9RIpOSukXberyXpPoXFArro_ZPMVxcKC8TllGKDpIWb6OoklrFm5i7nA6iNMx9Sm8r94v2bptrN7Kk223UVvGde_bvuqiGLbbijrim_qY3ag5swmKpC5AjR43iZxJFDtIUE21DnKmiirmgL9VqCMKyHAcMxYV6GJha7YTpL-k0_Fkb3LueGnmqduCtvFmQExR7ja7z5o9NsXSB3TpHN2Rz6U5UJyKerveha5_8kRKFCXkqToUm7bFRO6xxJhE6jbFHdSFjEnMLgqtDylIfE1z5U8iKWp8IlBLvjmx5PasmfZoJdEOikqtHoD9cm6esdH4bA_j6-XyDyvplv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solidFill>
                  <a:srgbClr val="000000"/>
                </a:solidFill>
              </a:rPr>
              <a:t>軟體工程設計 W7</a:t>
            </a:r>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zh-TW" sz="1800">
                <a:solidFill>
                  <a:srgbClr val="000000"/>
                </a:solidFill>
                <a:highlight>
                  <a:srgbClr val="FFFFFF"/>
                </a:highlight>
              </a:rPr>
              <a:t>許庭瑋、陳君翰、洪世彬、劉玠均、楊昕叡、林俊佑</a:t>
            </a:r>
            <a:endParaRPr sz="1800">
              <a:solidFill>
                <a:srgbClr val="000000"/>
              </a:solidFill>
              <a:highlight>
                <a:srgbClr val="FFFFFF"/>
              </a:highlight>
            </a:endParaRPr>
          </a:p>
          <a:p>
            <a:pPr indent="0" lvl="0" marL="0" rtl="0" algn="ctr">
              <a:spcBef>
                <a:spcPts val="0"/>
              </a:spcBef>
              <a:spcAft>
                <a:spcPts val="0"/>
              </a:spcAft>
              <a:buNone/>
            </a:pPr>
            <a:r>
              <a:rPr lang="zh-TW" sz="1800">
                <a:solidFill>
                  <a:srgbClr val="000000"/>
                </a:solidFill>
                <a:highlight>
                  <a:srgbClr val="FFFFFF"/>
                </a:highlight>
              </a:rPr>
              <a:t>2023/11/2</a:t>
            </a:r>
            <a:endParaRPr sz="2800">
              <a:solidFill>
                <a:srgbClr val="595959"/>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Inner Class</a:t>
            </a:r>
            <a:endParaRPr/>
          </a:p>
        </p:txBody>
      </p:sp>
      <p:sp>
        <p:nvSpPr>
          <p:cNvPr id="125" name="Google Shape;125;p22"/>
          <p:cNvSpPr txBox="1"/>
          <p:nvPr>
            <p:ph idx="1" type="body"/>
          </p:nvPr>
        </p:nvSpPr>
        <p:spPr>
          <a:xfrm>
            <a:off x="311700" y="1216325"/>
            <a:ext cx="8520600" cy="4901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Advantage</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can private it, for patterns like delegation</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can can use private attributes or methods of outer class</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can logically group related classes within a single class, useful for encapsulation.</a:t>
            </a:r>
            <a:endParaRPr sz="2100">
              <a:solidFill>
                <a:schemeClr val="dk1"/>
              </a:solidFill>
            </a:endParaRPr>
          </a:p>
          <a:p>
            <a:pPr indent="-361950" lvl="0" marL="457200" rtl="0" algn="l">
              <a:spcBef>
                <a:spcPts val="0"/>
              </a:spcBef>
              <a:spcAft>
                <a:spcPts val="0"/>
              </a:spcAft>
              <a:buClr>
                <a:schemeClr val="dk1"/>
              </a:buClr>
              <a:buSzPts val="2100"/>
              <a:buChar char="●"/>
            </a:pPr>
            <a:r>
              <a:rPr lang="zh-TW" sz="2100">
                <a:solidFill>
                  <a:schemeClr val="dk1"/>
                </a:solidFill>
              </a:rPr>
              <a:t>Disadvantage</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difficult to test</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need more memory</a:t>
            </a:r>
            <a:endParaRPr sz="2100">
              <a:solidFill>
                <a:schemeClr val="dk1"/>
              </a:solidFill>
            </a:endParaRPr>
          </a:p>
          <a:p>
            <a:pPr indent="-361950" lvl="1" marL="914400" rtl="0" algn="l">
              <a:spcBef>
                <a:spcPts val="0"/>
              </a:spcBef>
              <a:spcAft>
                <a:spcPts val="0"/>
              </a:spcAft>
              <a:buClr>
                <a:schemeClr val="dk1"/>
              </a:buClr>
              <a:buSzPts val="2100"/>
              <a:buChar char="○"/>
            </a:pPr>
            <a:r>
              <a:rPr lang="zh-TW" sz="2100">
                <a:solidFill>
                  <a:schemeClr val="dk1"/>
                </a:solidFill>
              </a:rPr>
              <a:t>more classes, JVM may be slower when the number of inner class are too large.</a:t>
            </a:r>
            <a:endParaRPr sz="2100">
              <a:solidFill>
                <a:schemeClr val="dk1"/>
              </a:solidFill>
            </a:endParaRPr>
          </a:p>
          <a:p>
            <a:pPr indent="0" lvl="0" marL="0" rtl="0" algn="l">
              <a:spcBef>
                <a:spcPts val="1200"/>
              </a:spcBef>
              <a:spcAft>
                <a:spcPts val="1200"/>
              </a:spcAft>
              <a:buNone/>
            </a:pPr>
            <a:r>
              <a:t/>
            </a:r>
            <a:endParaRPr sz="2100">
              <a:solidFill>
                <a:schemeClr val="dk1"/>
              </a:solidFill>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Code Tracing</a:t>
            </a:r>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9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Weekly Code Tracing Progress</a:t>
            </a:r>
            <a:endParaRPr/>
          </a:p>
        </p:txBody>
      </p:sp>
      <p:graphicFrame>
        <p:nvGraphicFramePr>
          <p:cNvPr id="138" name="Google Shape;138;p24"/>
          <p:cNvGraphicFramePr/>
          <p:nvPr/>
        </p:nvGraphicFramePr>
        <p:xfrm>
          <a:off x="268900" y="900550"/>
          <a:ext cx="3000000" cy="3000000"/>
        </p:xfrm>
        <a:graphic>
          <a:graphicData uri="http://schemas.openxmlformats.org/drawingml/2006/table">
            <a:tbl>
              <a:tblPr>
                <a:noFill/>
                <a:tableStyleId>{ACB7DE5A-1AA2-4608-AEA8-A629BDA9ECA1}</a:tableStyleId>
              </a:tblPr>
              <a:tblGrid>
                <a:gridCol w="1078975"/>
                <a:gridCol w="6560050"/>
                <a:gridCol w="967175"/>
              </a:tblGrid>
              <a:tr h="344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zh-TW"/>
                        <a:t>Part</a:t>
                      </a:r>
                      <a:endParaRPr b="1"/>
                    </a:p>
                  </a:txBody>
                  <a:tcPr marT="91425" marB="91425" marR="91425" marL="91425"/>
                </a:tc>
                <a:tc>
                  <a:txBody>
                    <a:bodyPr/>
                    <a:lstStyle/>
                    <a:p>
                      <a:pPr indent="0" lvl="0" marL="0" rtl="0" algn="ctr">
                        <a:spcBef>
                          <a:spcPts val="0"/>
                        </a:spcBef>
                        <a:spcAft>
                          <a:spcPts val="0"/>
                        </a:spcAft>
                        <a:buNone/>
                      </a:pPr>
                      <a:r>
                        <a:rPr b="1" lang="zh-TW"/>
                        <a:t>LOC</a:t>
                      </a:r>
                      <a:endParaRPr b="1"/>
                    </a:p>
                  </a:txBody>
                  <a:tcPr marT="91425" marB="91425" marR="91425" marL="91425"/>
                </a:tc>
              </a:tr>
              <a:tr h="353050">
                <a:tc gridSpan="3">
                  <a:txBody>
                    <a:bodyPr/>
                    <a:lstStyle/>
                    <a:p>
                      <a:pPr indent="0" lvl="0" marL="0" rtl="0" algn="l">
                        <a:spcBef>
                          <a:spcPts val="0"/>
                        </a:spcBef>
                        <a:spcAft>
                          <a:spcPts val="0"/>
                        </a:spcAft>
                        <a:buNone/>
                      </a:pPr>
                      <a:r>
                        <a:rPr lang="zh-TW"/>
                        <a:t>  </a:t>
                      </a:r>
                      <a:r>
                        <a:rPr b="1" lang="zh-TW">
                          <a:solidFill>
                            <a:schemeClr val="lt1"/>
                          </a:solidFill>
                        </a:rPr>
                        <a:t>spring-core-core</a:t>
                      </a:r>
                      <a:endParaRPr b="1">
                        <a:solidFill>
                          <a:schemeClr val="lt1"/>
                        </a:solidFill>
                      </a:endParaRPr>
                    </a:p>
                  </a:txBody>
                  <a:tcPr marT="91425" marB="91425" marR="91425" marL="91425">
                    <a:solidFill>
                      <a:schemeClr val="dk2"/>
                    </a:solidFill>
                  </a:tcPr>
                </a:tc>
                <a:tc hMerge="1"/>
                <a:tc hMerge="1"/>
              </a:tr>
              <a:tr h="418150">
                <a:tc>
                  <a:txBody>
                    <a:bodyPr/>
                    <a:lstStyle/>
                    <a:p>
                      <a:pPr indent="0" lvl="0" marL="0" rtl="0" algn="ctr">
                        <a:spcBef>
                          <a:spcPts val="0"/>
                        </a:spcBef>
                        <a:spcAft>
                          <a:spcPts val="0"/>
                        </a:spcAft>
                        <a:buNone/>
                      </a:pPr>
                      <a:r>
                        <a:rPr lang="zh-TW"/>
                        <a:t>許庭瑋</a:t>
                      </a:r>
                      <a:endParaRPr/>
                    </a:p>
                  </a:txBody>
                  <a:tcPr marT="91425" marB="91425" marR="91425" marL="91425"/>
                </a:tc>
                <a:tc>
                  <a:txBody>
                    <a:bodyPr/>
                    <a:lstStyle/>
                    <a:p>
                      <a:pPr indent="0" lvl="0" marL="0" rtl="0" algn="l">
                        <a:spcBef>
                          <a:spcPts val="0"/>
                        </a:spcBef>
                        <a:spcAft>
                          <a:spcPts val="0"/>
                        </a:spcAft>
                        <a:buNone/>
                      </a:pPr>
                      <a:r>
                        <a:rPr lang="zh-TW"/>
                        <a:t>DataBufferFactory.java,DataBuffer.java,DefaultDataBuffer.java</a:t>
                      </a:r>
                      <a:endParaRPr/>
                    </a:p>
                  </a:txBody>
                  <a:tcPr marT="91425" marB="91425" marR="91425" marL="91425" anchor="ctr"/>
                </a:tc>
                <a:tc>
                  <a:txBody>
                    <a:bodyPr/>
                    <a:lstStyle/>
                    <a:p>
                      <a:pPr indent="0" lvl="0" marL="0" rtl="0" algn="ctr">
                        <a:spcBef>
                          <a:spcPts val="0"/>
                        </a:spcBef>
                        <a:spcAft>
                          <a:spcPts val="0"/>
                        </a:spcAft>
                        <a:buNone/>
                      </a:pPr>
                      <a:r>
                        <a:rPr lang="zh-TW"/>
                        <a:t>567</a:t>
                      </a:r>
                      <a:endParaRPr/>
                    </a:p>
                  </a:txBody>
                  <a:tcPr marT="91425" marB="91425" marR="91425" marL="91425"/>
                </a:tc>
              </a:tr>
              <a:tr h="431175">
                <a:tc>
                  <a:txBody>
                    <a:bodyPr/>
                    <a:lstStyle/>
                    <a:p>
                      <a:pPr indent="0" lvl="0" marL="0" rtl="0" algn="ctr">
                        <a:spcBef>
                          <a:spcPts val="0"/>
                        </a:spcBef>
                        <a:spcAft>
                          <a:spcPts val="0"/>
                        </a:spcAft>
                        <a:buClr>
                          <a:schemeClr val="dk1"/>
                        </a:buClr>
                        <a:buSzPts val="1100"/>
                        <a:buFont typeface="Arial"/>
                        <a:buNone/>
                      </a:pPr>
                      <a:r>
                        <a:rPr lang="zh-TW">
                          <a:solidFill>
                            <a:schemeClr val="dk1"/>
                          </a:solidFill>
                        </a:rPr>
                        <a:t>楊昕叡</a:t>
                      </a:r>
                      <a:endParaRPr/>
                    </a:p>
                  </a:txBody>
                  <a:tcPr marT="91425" marB="91425" marR="91425" marL="91425"/>
                </a:tc>
                <a:tc>
                  <a:txBody>
                    <a:bodyPr/>
                    <a:lstStyle/>
                    <a:p>
                      <a:pPr indent="0" lvl="0" marL="0" rtl="0" algn="l">
                        <a:spcBef>
                          <a:spcPts val="0"/>
                        </a:spcBef>
                        <a:spcAft>
                          <a:spcPts val="0"/>
                        </a:spcAft>
                        <a:buNone/>
                      </a:pPr>
                      <a:r>
                        <a:rPr lang="zh-TW">
                          <a:solidFill>
                            <a:schemeClr val="dk1"/>
                          </a:solidFill>
                          <a:highlight>
                            <a:srgbClr val="FFFFFF"/>
                          </a:highlight>
                        </a:rPr>
                        <a:t>TypeMappedAnnotations.java, AnnotationsProcessor.java</a:t>
                      </a:r>
                      <a:endParaRPr sz="20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520</a:t>
                      </a:r>
                      <a:endParaRPr/>
                    </a:p>
                  </a:txBody>
                  <a:tcPr marT="91425" marB="91425" marR="91425" marL="91425">
                    <a:lnB cap="flat" cmpd="sng" w="9525">
                      <a:solidFill>
                        <a:srgbClr val="9E9E9E"/>
                      </a:solidFill>
                      <a:prstDash val="solid"/>
                      <a:round/>
                      <a:headEnd len="sm" w="sm" type="none"/>
                      <a:tailEnd len="sm" w="sm" type="none"/>
                    </a:lnB>
                  </a:tcPr>
                </a:tc>
              </a:tr>
              <a:tr h="418125">
                <a:tc>
                  <a:txBody>
                    <a:bodyPr/>
                    <a:lstStyle/>
                    <a:p>
                      <a:pPr indent="0" lvl="0" marL="0" rtl="0" algn="ctr">
                        <a:spcBef>
                          <a:spcPts val="0"/>
                        </a:spcBef>
                        <a:spcAft>
                          <a:spcPts val="0"/>
                        </a:spcAft>
                        <a:buClr>
                          <a:srgbClr val="000000"/>
                        </a:buClr>
                        <a:buSzPts val="1100"/>
                        <a:buFont typeface="Arial"/>
                        <a:buNone/>
                      </a:pPr>
                      <a:r>
                        <a:rPr lang="zh-TW">
                          <a:solidFill>
                            <a:schemeClr val="dk1"/>
                          </a:solidFill>
                        </a:rPr>
                        <a:t>劉玠均</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a:t>core.MethodParameter.java</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a:t>560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50">
                <a:tc>
                  <a:txBody>
                    <a:bodyPr/>
                    <a:lstStyle/>
                    <a:p>
                      <a:pPr indent="0" lvl="0" marL="0" rtl="0" algn="ctr">
                        <a:spcBef>
                          <a:spcPts val="0"/>
                        </a:spcBef>
                        <a:spcAft>
                          <a:spcPts val="0"/>
                        </a:spcAft>
                        <a:buClr>
                          <a:schemeClr val="dk1"/>
                        </a:buClr>
                        <a:buSzPts val="1100"/>
                        <a:buFont typeface="Arial"/>
                        <a:buNone/>
                      </a:pPr>
                      <a:r>
                        <a:rPr lang="zh-TW">
                          <a:solidFill>
                            <a:schemeClr val="dk1"/>
                          </a:solidFill>
                        </a:rPr>
                        <a:t>洪世彬</a:t>
                      </a:r>
                      <a:endParaRPr/>
                    </a:p>
                  </a:txBody>
                  <a:tcPr marT="91425" marB="91425" marR="91425" marL="91425">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zh-TW"/>
                        <a:t>org.springframework.core.log</a:t>
                      </a:r>
                      <a:endParaRPr/>
                    </a:p>
                  </a:txBody>
                  <a:tcPr marT="91425" marB="91425" marR="91425" marL="91425" anchor="ctr">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zh-TW"/>
                        <a:t>450</a:t>
                      </a:r>
                      <a:endParaRPr/>
                    </a:p>
                  </a:txBody>
                  <a:tcPr marT="91425" marB="91425" marR="91425" marL="91425">
                    <a:lnT cap="flat" cmpd="sng" w="9525">
                      <a:solidFill>
                        <a:srgbClr val="9E9E9E"/>
                      </a:solidFill>
                      <a:prstDash val="solid"/>
                      <a:round/>
                      <a:headEnd len="sm" w="sm" type="none"/>
                      <a:tailEnd len="sm" w="sm" type="none"/>
                    </a:lnT>
                    <a:lnB cap="flat" cmpd="sng" w="9525">
                      <a:solidFill>
                        <a:schemeClr val="dk2"/>
                      </a:solidFill>
                      <a:prstDash val="solid"/>
                      <a:round/>
                      <a:headEnd len="sm" w="sm" type="none"/>
                      <a:tailEnd len="sm" w="sm" type="none"/>
                    </a:lnB>
                  </a:tcPr>
                </a:tc>
              </a:tr>
              <a:tr h="370175">
                <a:tc gridSpan="3">
                  <a:txBody>
                    <a:bodyPr/>
                    <a:lstStyle/>
                    <a:p>
                      <a:pPr indent="0" lvl="0" marL="0" rtl="0" algn="l">
                        <a:spcBef>
                          <a:spcPts val="0"/>
                        </a:spcBef>
                        <a:spcAft>
                          <a:spcPts val="0"/>
                        </a:spcAft>
                        <a:buNone/>
                      </a:pPr>
                      <a:r>
                        <a:rPr b="1" lang="zh-TW">
                          <a:solidFill>
                            <a:schemeClr val="dk1"/>
                          </a:solidFill>
                        </a:rPr>
                        <a:t>  </a:t>
                      </a:r>
                      <a:r>
                        <a:rPr b="1" lang="zh-TW">
                          <a:solidFill>
                            <a:schemeClr val="lt1"/>
                          </a:solidFill>
                        </a:rPr>
                        <a:t>spring-core-aot, spring-core-cglib</a:t>
                      </a:r>
                      <a:endParaRPr b="1">
                        <a:solidFill>
                          <a:schemeClr val="l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hMerge="1"/>
                <a:tc hMerge="1"/>
              </a:tr>
              <a:tr h="431175">
                <a:tc>
                  <a:txBody>
                    <a:bodyPr/>
                    <a:lstStyle/>
                    <a:p>
                      <a:pPr indent="0" lvl="0" marL="0" rtl="0" algn="ctr">
                        <a:spcBef>
                          <a:spcPts val="0"/>
                        </a:spcBef>
                        <a:spcAft>
                          <a:spcPts val="0"/>
                        </a:spcAft>
                        <a:buClr>
                          <a:srgbClr val="000000"/>
                        </a:buClr>
                        <a:buSzPts val="1100"/>
                        <a:buFont typeface="Arial"/>
                        <a:buNone/>
                      </a:pPr>
                      <a:r>
                        <a:rPr lang="zh-TW">
                          <a:solidFill>
                            <a:schemeClr val="dk1"/>
                          </a:solidFill>
                        </a:rPr>
                        <a:t>陳君翰</a:t>
                      </a:r>
                      <a:endParaRPr/>
                    </a:p>
                  </a:txBody>
                  <a:tcPr marT="91425" marB="91425" marR="91425"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zh-TW"/>
                        <a:t>org.springframework.aot.hint, org.springframework.aot.hint.support</a:t>
                      </a:r>
                      <a:endParaRPr/>
                    </a:p>
                  </a:txBody>
                  <a:tcPr marT="91425" marB="9142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zh-TW"/>
                        <a:t>557</a:t>
                      </a:r>
                      <a:endParaRPr/>
                    </a:p>
                  </a:txBody>
                  <a:tcPr marT="91425" marB="91425" marR="91425" marL="91425">
                    <a:lnT cap="flat" cmpd="sng" w="9525">
                      <a:solidFill>
                        <a:schemeClr val="dk2"/>
                      </a:solidFill>
                      <a:prstDash val="solid"/>
                      <a:round/>
                      <a:headEnd len="sm" w="sm" type="none"/>
                      <a:tailEnd len="sm" w="sm" type="none"/>
                    </a:lnT>
                  </a:tcPr>
                </a:tc>
              </a:tr>
              <a:tr h="392100">
                <a:tc>
                  <a:txBody>
                    <a:bodyPr/>
                    <a:lstStyle/>
                    <a:p>
                      <a:pPr indent="0" lvl="0" marL="0" rtl="0" algn="ctr">
                        <a:spcBef>
                          <a:spcPts val="0"/>
                        </a:spcBef>
                        <a:spcAft>
                          <a:spcPts val="0"/>
                        </a:spcAft>
                        <a:buClr>
                          <a:srgbClr val="000000"/>
                        </a:buClr>
                        <a:buSzPts val="1100"/>
                        <a:buFont typeface="Arial"/>
                        <a:buNone/>
                      </a:pPr>
                      <a:r>
                        <a:rPr lang="zh-TW">
                          <a:solidFill>
                            <a:srgbClr val="000000"/>
                          </a:solidFill>
                        </a:rPr>
                        <a:t>林俊佑</a:t>
                      </a:r>
                      <a:endParaRPr/>
                    </a:p>
                  </a:txBody>
                  <a:tcPr marT="91425" marB="91425" marR="91425" marL="91425"/>
                </a:tc>
                <a:tc>
                  <a:txBody>
                    <a:bodyPr/>
                    <a:lstStyle/>
                    <a:p>
                      <a:pPr indent="0" lvl="0" marL="0" rtl="0" algn="l">
                        <a:spcBef>
                          <a:spcPts val="0"/>
                        </a:spcBef>
                        <a:spcAft>
                          <a:spcPts val="0"/>
                        </a:spcAft>
                        <a:buNone/>
                      </a:pPr>
                      <a:r>
                        <a:rPr lang="zh-TW"/>
                        <a:t>cglib/core/</a:t>
                      </a:r>
                      <a:r>
                        <a:rPr lang="zh-TW"/>
                        <a:t>NamingPolicy + GeneratorStrategy + Predicate</a:t>
                      </a:r>
                      <a:endParaRPr/>
                    </a:p>
                  </a:txBody>
                  <a:tcPr marT="91425" marB="91425" marR="91425" marL="91425" anchor="ctr"/>
                </a:tc>
                <a:tc>
                  <a:txBody>
                    <a:bodyPr/>
                    <a:lstStyle/>
                    <a:p>
                      <a:pPr indent="0" lvl="0" marL="0" rtl="0" algn="ctr">
                        <a:spcBef>
                          <a:spcPts val="0"/>
                        </a:spcBef>
                        <a:spcAft>
                          <a:spcPts val="0"/>
                        </a:spcAft>
                        <a:buNone/>
                      </a:pPr>
                      <a:r>
                        <a:rPr lang="zh-TW"/>
                        <a:t>600</a:t>
                      </a:r>
                      <a:endParaRPr/>
                    </a:p>
                  </a:txBody>
                  <a:tcPr marT="91425" marB="91425" marR="91425" marL="91425"/>
                </a:tc>
              </a:tr>
            </a:tbl>
          </a:graphicData>
        </a:graphic>
      </p:graphicFrame>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145" name="Google Shape;145;p25"/>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DataBufferFactory</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 factory for DataBuffer, allowing for allocation andwrapping of data buffers.</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Is an interfece, has functions:allocateBuffer, wrap, join, isDirect</a:t>
            </a:r>
            <a:endParaRPr sz="1800">
              <a:solidFill>
                <a:schemeClr val="dk1"/>
              </a:solidFill>
            </a:endParaRPr>
          </a:p>
          <a:p>
            <a:pPr indent="-361950" lvl="0" marL="457200" rtl="0" algn="l">
              <a:spcBef>
                <a:spcPts val="0"/>
              </a:spcBef>
              <a:spcAft>
                <a:spcPts val="0"/>
              </a:spcAft>
              <a:buClr>
                <a:schemeClr val="dk1"/>
              </a:buClr>
              <a:buSzPts val="2100"/>
              <a:buChar char="●"/>
            </a:pPr>
            <a:r>
              <a:rPr lang="zh-TW" sz="2100">
                <a:solidFill>
                  <a:schemeClr val="dk1"/>
                </a:solidFill>
              </a:rPr>
              <a:t>DataBuffer</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Is an interfece, too. So many functions so that I can’t list here. Most of them are for reading and writing.</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default write(): write the given CharSequence using the given Charset, use CharsetEncoder to decide chars, use ByteBufferIterator to iteratively create buffer and write datas in it.</a:t>
            </a:r>
            <a:endParaRPr sz="1800">
              <a:solidFill>
                <a:schemeClr val="dk1"/>
              </a:solidFill>
            </a:endParaRPr>
          </a:p>
        </p:txBody>
      </p:sp>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152" name="Google Shape;152;p26"/>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zh-TW" sz="2100">
                <a:solidFill>
                  <a:schemeClr val="dk1"/>
                </a:solidFill>
              </a:rPr>
              <a:t>DefaultDataBuffer</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Implementation of DataBuffer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getNativeBuffer: get buffer include datas</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indexof: return the index of the first byte matching predicate(from fromIndex to this.writePosition)</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lastIndexOf: like </a:t>
            </a:r>
            <a:r>
              <a:rPr lang="zh-TW" sz="1800">
                <a:solidFill>
                  <a:schemeClr val="dk1"/>
                </a:solidFill>
              </a:rPr>
              <a:t>indexof, but return the last index</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setCapacity: if newCapacity &gt; oldCapacity, move old datas in oldBuffer to newBuffer, else, move old datas between readPosition and writePosition in oldBuffer to newBuffer</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calculateCapacity: return 3 types of feasible capacity: n*CAPACITY_THRESHOLD, MAX_CAPACITY, 64*2^n</a:t>
            </a:r>
            <a:endParaRPr sz="1800">
              <a:solidFill>
                <a:schemeClr val="dk1"/>
              </a:solidFill>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159" name="Google Shape;159;p27"/>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zh-TW" sz="2100">
                <a:solidFill>
                  <a:schemeClr val="dk1"/>
                </a:solidFill>
              </a:rPr>
              <a:t>DefaultDataBuffer</a:t>
            </a:r>
            <a:endParaRPr sz="21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ensureWritable: set new capacity</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allocate, getByte: just like what java.nio.Buffer do</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read: duplicate the original buffer, and get data from it.</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write: duplicate the original buffer, and put data in it. support writing from one or more buffers.</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split: like slice for java.nio.Buffer, return a new DataBuffer sliced from original one</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toByteBuffer / toString: put data to a bytebuffer/ String</a:t>
            </a:r>
            <a:endParaRPr sz="1800">
              <a:solidFill>
                <a:schemeClr val="dk1"/>
              </a:solidFill>
            </a:endParaRPr>
          </a:p>
          <a:p>
            <a:pPr indent="-342900" lvl="1" marL="914400" rtl="0" algn="l">
              <a:spcBef>
                <a:spcPts val="0"/>
              </a:spcBef>
              <a:spcAft>
                <a:spcPts val="0"/>
              </a:spcAft>
              <a:buClr>
                <a:schemeClr val="dk1"/>
              </a:buClr>
              <a:buSzPts val="1800"/>
              <a:buChar char="○"/>
            </a:pPr>
            <a:r>
              <a:rPr lang="zh-TW" sz="1800">
                <a:solidFill>
                  <a:schemeClr val="dk1"/>
                </a:solidFill>
              </a:rPr>
              <a:t>ByteBufferIterator: inner class that has a buffer</a:t>
            </a:r>
            <a:endParaRPr sz="1800">
              <a:solidFill>
                <a:schemeClr val="dk1"/>
              </a:solidFill>
            </a:endParaRPr>
          </a:p>
        </p:txBody>
      </p:sp>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許庭瑋</a:t>
            </a:r>
            <a:endParaRPr/>
          </a:p>
        </p:txBody>
      </p:sp>
      <p:sp>
        <p:nvSpPr>
          <p:cNvPr id="166" name="Google Shape;166;p28"/>
          <p:cNvSpPr txBox="1"/>
          <p:nvPr>
            <p:ph idx="1" type="body"/>
          </p:nvPr>
        </p:nvSpPr>
        <p:spPr>
          <a:xfrm>
            <a:off x="311700" y="1152475"/>
            <a:ext cx="8520600" cy="3929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zh-TW" sz="2100">
                <a:solidFill>
                  <a:schemeClr val="dk1"/>
                </a:solidFill>
              </a:rPr>
              <a:t>UML for this week</a:t>
            </a:r>
            <a:endParaRPr sz="2100">
              <a:solidFill>
                <a:schemeClr val="dk1"/>
              </a:solidFill>
            </a:endParaRPr>
          </a:p>
          <a:p>
            <a:pPr indent="0" lvl="0" marL="914400" rtl="0" algn="l">
              <a:spcBef>
                <a:spcPts val="1200"/>
              </a:spcBef>
              <a:spcAft>
                <a:spcPts val="1200"/>
              </a:spcAft>
              <a:buNone/>
            </a:pPr>
            <a:r>
              <a:t/>
            </a:r>
            <a:endParaRPr sz="1800">
              <a:solidFill>
                <a:schemeClr val="dk1"/>
              </a:solidFill>
            </a:endParaRPr>
          </a:p>
        </p:txBody>
      </p:sp>
      <p:pic>
        <p:nvPicPr>
          <p:cNvPr id="167" name="Google Shape;167;p28"/>
          <p:cNvPicPr preferRelativeResize="0"/>
          <p:nvPr/>
        </p:nvPicPr>
        <p:blipFill>
          <a:blip r:embed="rId3">
            <a:alphaModFix/>
          </a:blip>
          <a:stretch>
            <a:fillRect/>
          </a:stretch>
        </p:blipFill>
        <p:spPr>
          <a:xfrm>
            <a:off x="1663693" y="145075"/>
            <a:ext cx="5816612" cy="5143498"/>
          </a:xfrm>
          <a:prstGeom prst="rect">
            <a:avLst/>
          </a:prstGeom>
          <a:noFill/>
          <a:ln>
            <a:noFill/>
          </a:ln>
        </p:spPr>
      </p:pic>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p:txBody>
      </p:sp>
      <p:sp>
        <p:nvSpPr>
          <p:cNvPr id="174" name="Google Shape;174;p29"/>
          <p:cNvSpPr txBox="1"/>
          <p:nvPr>
            <p:ph idx="1" type="body"/>
          </p:nvPr>
        </p:nvSpPr>
        <p:spPr>
          <a:xfrm>
            <a:off x="2880325" y="143675"/>
            <a:ext cx="6140700" cy="1175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class diagram: </a:t>
            </a:r>
            <a:r>
              <a:rPr lang="zh-TW" sz="2100" u="sng">
                <a:solidFill>
                  <a:schemeClr val="hlink"/>
                </a:solidFill>
                <a:hlinkClick r:id="rId3"/>
              </a:rPr>
              <a:t>full version</a:t>
            </a:r>
            <a:endParaRPr sz="2100">
              <a:solidFill>
                <a:schemeClr val="dk1"/>
              </a:solidFill>
            </a:endParaRPr>
          </a:p>
          <a:p>
            <a:pPr indent="457200" lvl="0" marL="0" rtl="0" algn="l">
              <a:spcBef>
                <a:spcPts val="1200"/>
              </a:spcBef>
              <a:spcAft>
                <a:spcPts val="1200"/>
              </a:spcAft>
              <a:buNone/>
            </a:pPr>
            <a:r>
              <a:rPr lang="zh-TW" sz="2100">
                <a:solidFill>
                  <a:schemeClr val="dk1"/>
                </a:solidFill>
              </a:rPr>
              <a:t>Composition and inner classes are used.</a:t>
            </a:r>
            <a:endParaRPr sz="2100">
              <a:solidFill>
                <a:schemeClr val="dk1"/>
              </a:solidFill>
            </a:endParaRPr>
          </a:p>
        </p:txBody>
      </p:sp>
      <p:pic>
        <p:nvPicPr>
          <p:cNvPr id="175" name="Google Shape;175;p29"/>
          <p:cNvPicPr preferRelativeResize="0"/>
          <p:nvPr/>
        </p:nvPicPr>
        <p:blipFill>
          <a:blip r:embed="rId4">
            <a:alphaModFix/>
          </a:blip>
          <a:stretch>
            <a:fillRect/>
          </a:stretch>
        </p:blipFill>
        <p:spPr>
          <a:xfrm>
            <a:off x="568038" y="1175725"/>
            <a:ext cx="8007924" cy="3967775"/>
          </a:xfrm>
          <a:prstGeom prst="rect">
            <a:avLst/>
          </a:prstGeom>
          <a:noFill/>
          <a:ln>
            <a:noFill/>
          </a:ln>
        </p:spPr>
      </p:pic>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None/>
            </a:pPr>
            <a:r>
              <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solidFill>
                  <a:schemeClr val="dk1"/>
                </a:solidFill>
              </a:rPr>
              <a:t>In </a:t>
            </a:r>
            <a:r>
              <a:rPr b="1" lang="zh-TW">
                <a:solidFill>
                  <a:schemeClr val="dk1"/>
                </a:solidFill>
              </a:rPr>
              <a:t>TypeMappedAnnotations,</a:t>
            </a:r>
            <a:r>
              <a:rPr lang="zh-TW">
                <a:solidFill>
                  <a:schemeClr val="dk1"/>
                </a:solidFill>
              </a:rPr>
              <a:t> a</a:t>
            </a:r>
            <a:r>
              <a:rPr lang="zh-TW">
                <a:solidFill>
                  <a:schemeClr val="dk1"/>
                </a:solidFill>
              </a:rPr>
              <a:t>ll inner classes (include implementation of </a:t>
            </a:r>
            <a:r>
              <a:rPr b="1" lang="zh-TW">
                <a:solidFill>
                  <a:schemeClr val="dk1"/>
                </a:solidFill>
              </a:rPr>
              <a:t>AnnotationsProcessor</a:t>
            </a:r>
            <a:r>
              <a:rPr lang="zh-TW">
                <a:solidFill>
                  <a:schemeClr val="dk1"/>
                </a:solidFill>
              </a:rPr>
              <a:t>) </a:t>
            </a:r>
            <a:r>
              <a:rPr lang="zh-TW">
                <a:solidFill>
                  <a:schemeClr val="dk1"/>
                </a:solidFill>
              </a:rPr>
              <a:t>are private, when public methods that use </a:t>
            </a:r>
            <a:r>
              <a:rPr b="1" lang="zh-TW">
                <a:solidFill>
                  <a:schemeClr val="dk1"/>
                </a:solidFill>
              </a:rPr>
              <a:t>AnnotationsProcessor</a:t>
            </a:r>
            <a:r>
              <a:rPr lang="zh-TW">
                <a:solidFill>
                  <a:schemeClr val="dk1"/>
                </a:solidFill>
              </a:rPr>
              <a:t> are called, they designate one implementation of </a:t>
            </a:r>
            <a:r>
              <a:rPr b="1" lang="zh-TW">
                <a:solidFill>
                  <a:schemeClr val="dk1"/>
                </a:solidFill>
              </a:rPr>
              <a:t>AnnotationsProcessor</a:t>
            </a:r>
            <a:r>
              <a:rPr lang="zh-TW">
                <a:solidFill>
                  <a:schemeClr val="dk1"/>
                </a:solidFill>
              </a:rPr>
              <a:t>, so it may follow Law of Demeter.</a:t>
            </a:r>
            <a:endParaRPr>
              <a:solidFill>
                <a:schemeClr val="dk1"/>
              </a:solidFill>
            </a:endParaRPr>
          </a:p>
        </p:txBody>
      </p:sp>
      <p:sp>
        <p:nvSpPr>
          <p:cNvPr id="183" name="Google Shape;18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None/>
            </a:pPr>
            <a:r>
              <a:t/>
            </a:r>
            <a:endParaRPr/>
          </a:p>
        </p:txBody>
      </p:sp>
      <p:sp>
        <p:nvSpPr>
          <p:cNvPr id="189" name="Google Shape;189;p31"/>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solidFill>
                  <a:schemeClr val="dk1"/>
                </a:solidFill>
                <a:highlight>
                  <a:srgbClr val="FFFFFF"/>
                </a:highlight>
              </a:rPr>
              <a:t>get(annotationType: Class&lt;A&gt;): &lt;A extends Annotation&gt; MergedAnnotation&lt;A&gt;</a:t>
            </a:r>
            <a:endParaRPr b="1"/>
          </a:p>
          <a:p>
            <a:pPr indent="0" lvl="0" marL="0" rtl="0" algn="l">
              <a:spcBef>
                <a:spcPts val="1200"/>
              </a:spcBef>
              <a:spcAft>
                <a:spcPts val="0"/>
              </a:spcAft>
              <a:buNone/>
            </a:pPr>
            <a:r>
              <a:rPr lang="zh-TW"/>
              <a:t>Return the nearest matching annotation of the specified type.</a:t>
            </a:r>
            <a:endParaRPr/>
          </a:p>
          <a:p>
            <a:pPr indent="0" lvl="0" marL="0" rtl="0" algn="l">
              <a:spcBef>
                <a:spcPts val="1200"/>
              </a:spcBef>
              <a:spcAft>
                <a:spcPts val="0"/>
              </a:spcAft>
              <a:buNone/>
            </a:pPr>
            <a:r>
              <a:rPr b="1" lang="zh-TW">
                <a:solidFill>
                  <a:schemeClr val="dk1"/>
                </a:solidFill>
              </a:rPr>
              <a:t>scan(criteria: C, processor: AnnotationsProcessor&lt;C, R&gt;): &lt;C, R&gt; R</a:t>
            </a:r>
            <a:endParaRPr b="1">
              <a:solidFill>
                <a:schemeClr val="dk1"/>
              </a:solidFill>
            </a:endParaRPr>
          </a:p>
          <a:p>
            <a:pPr indent="0" lvl="0" marL="0" rtl="0" algn="l">
              <a:spcBef>
                <a:spcPts val="1200"/>
              </a:spcBef>
              <a:spcAft>
                <a:spcPts val="1200"/>
              </a:spcAft>
              <a:buNone/>
            </a:pPr>
            <a:r>
              <a:rPr lang="zh-TW">
                <a:solidFill>
                  <a:schemeClr val="dk1"/>
                </a:solidFill>
              </a:rPr>
              <a:t>Do something related to an annotation or an element. For element, it scan the hierarchy of the specified element for relevant annotations. For annotation, the action depends on the type of </a:t>
            </a:r>
            <a:r>
              <a:rPr b="1" lang="zh-TW">
                <a:solidFill>
                  <a:schemeClr val="dk1"/>
                </a:solidFill>
              </a:rPr>
              <a:t>AnnotationsProcessor</a:t>
            </a:r>
            <a:r>
              <a:rPr lang="zh-TW">
                <a:solidFill>
                  <a:schemeClr val="dk1"/>
                </a:solidFill>
              </a:rPr>
              <a:t>. This method calls doWithAggregate(), doWithAnnotations(), and finish(), which are defined in the interface </a:t>
            </a:r>
            <a:r>
              <a:rPr b="1" lang="zh-TW">
                <a:solidFill>
                  <a:schemeClr val="dk1"/>
                </a:solidFill>
              </a:rPr>
              <a:t>AnnotationsProcessor</a:t>
            </a:r>
            <a:r>
              <a:rPr lang="zh-TW">
                <a:solidFill>
                  <a:schemeClr val="dk1"/>
                </a:solidFill>
              </a:rPr>
              <a:t>, so DIP are used here to interact only with the interface.</a:t>
            </a:r>
            <a:endParaRPr>
              <a:solidFill>
                <a:schemeClr val="dk1"/>
              </a:solidFill>
            </a:endParaRPr>
          </a:p>
        </p:txBody>
      </p:sp>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HW0 Initial Design</a:t>
            </a:r>
            <a:endParaRPr/>
          </a:p>
        </p:txBody>
      </p:sp>
      <p:pic>
        <p:nvPicPr>
          <p:cNvPr id="62" name="Google Shape;62;p14"/>
          <p:cNvPicPr preferRelativeResize="0"/>
          <p:nvPr/>
        </p:nvPicPr>
        <p:blipFill>
          <a:blip r:embed="rId3">
            <a:alphaModFix/>
          </a:blip>
          <a:stretch>
            <a:fillRect/>
          </a:stretch>
        </p:blipFill>
        <p:spPr>
          <a:xfrm>
            <a:off x="454575" y="1172776"/>
            <a:ext cx="8234851" cy="3488825"/>
          </a:xfrm>
          <a:prstGeom prst="rect">
            <a:avLst/>
          </a:prstGeom>
          <a:noFill/>
          <a:ln>
            <a:noFill/>
          </a:ln>
        </p:spPr>
      </p:pic>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zh-TW" sz="2750"/>
              <a:t>楊昕叡</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6" name="Google Shape;196;p32"/>
          <p:cNvSpPr txBox="1"/>
          <p:nvPr>
            <p:ph idx="1" type="body"/>
          </p:nvPr>
        </p:nvSpPr>
        <p:spPr>
          <a:xfrm>
            <a:off x="311700" y="1152475"/>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private static final class IsPresent implements AnnotationsProcessor&lt;Object, Boolean&gt;</a:t>
            </a:r>
            <a:endParaRPr/>
          </a:p>
          <a:p>
            <a:pPr indent="457200" lvl="0" marL="0" rtl="0" algn="l">
              <a:spcBef>
                <a:spcPts val="1200"/>
              </a:spcBef>
              <a:spcAft>
                <a:spcPts val="0"/>
              </a:spcAft>
              <a:buNone/>
            </a:pPr>
            <a:r>
              <a:rPr lang="zh-TW"/>
              <a:t>Check if an annotation is in the scanning range of </a:t>
            </a:r>
            <a:r>
              <a:rPr b="1" lang="zh-TW"/>
              <a:t>AnnotationSaccner</a:t>
            </a:r>
            <a:r>
              <a:rPr lang="zh-TW"/>
              <a:t>.</a:t>
            </a:r>
            <a:endParaRPr/>
          </a:p>
          <a:p>
            <a:pPr indent="0" lvl="0" marL="0" rtl="0" algn="l">
              <a:spcBef>
                <a:spcPts val="1200"/>
              </a:spcBef>
              <a:spcAft>
                <a:spcPts val="1200"/>
              </a:spcAft>
              <a:buNone/>
            </a:pPr>
            <a:r>
              <a:t/>
            </a:r>
            <a:endParaRPr/>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楊昕叡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3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private class MergedAnnotationFinder&lt;A extends Annotation&gt; implements AnnotationsProcessor&lt;Object, MergedAnnotation&lt;A&gt;&gt;</a:t>
            </a:r>
            <a:endParaRPr b="1"/>
          </a:p>
          <a:p>
            <a:pPr indent="0" lvl="0" marL="457200" rtl="0" algn="l">
              <a:spcBef>
                <a:spcPts val="1200"/>
              </a:spcBef>
              <a:spcAft>
                <a:spcPts val="1200"/>
              </a:spcAft>
              <a:buNone/>
            </a:pPr>
            <a:r>
              <a:rPr lang="zh-TW"/>
              <a:t>Find an </a:t>
            </a:r>
            <a:r>
              <a:rPr b="1" lang="zh-TW"/>
              <a:t>MergedAnnotation</a:t>
            </a:r>
            <a:r>
              <a:rPr lang="zh-TW"/>
              <a:t> matching the given type from annotations scanned from </a:t>
            </a:r>
            <a:r>
              <a:rPr b="1" lang="zh-TW"/>
              <a:t>AnnotationScanner</a:t>
            </a:r>
            <a:r>
              <a:rPr lang="zh-TW"/>
              <a:t>.</a:t>
            </a:r>
            <a:endParaRPr/>
          </a:p>
        </p:txBody>
      </p:sp>
      <p:sp>
        <p:nvSpPr>
          <p:cNvPr id="204" name="Google Shape;20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楊昕叡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private class AggregatesCollector implements AnnotationsProcessor&lt;Object, List&lt;Aggregate&gt;&gt;</a:t>
            </a:r>
            <a:endParaRPr b="1"/>
          </a:p>
          <a:p>
            <a:pPr indent="457200" lvl="0" marL="0" rtl="0" algn="l">
              <a:spcBef>
                <a:spcPts val="1200"/>
              </a:spcBef>
              <a:spcAft>
                <a:spcPts val="0"/>
              </a:spcAft>
              <a:buNone/>
            </a:pPr>
            <a:r>
              <a:rPr lang="zh-TW"/>
              <a:t>Use </a:t>
            </a:r>
            <a:r>
              <a:rPr b="1" lang="zh-TW"/>
              <a:t>Aggregate</a:t>
            </a:r>
            <a:r>
              <a:rPr lang="zh-TW"/>
              <a:t>s to store annotations scanned by AnnotationScanner.</a:t>
            </a:r>
            <a:endParaRPr/>
          </a:p>
          <a:p>
            <a:pPr indent="0" lvl="0" marL="0" rtl="0" algn="l">
              <a:spcBef>
                <a:spcPts val="1200"/>
              </a:spcBef>
              <a:spcAft>
                <a:spcPts val="1200"/>
              </a:spcAft>
              <a:buNone/>
            </a:pPr>
            <a:r>
              <a:t/>
            </a:r>
            <a:endParaRPr b="1"/>
          </a:p>
        </p:txBody>
      </p:sp>
      <p:sp>
        <p:nvSpPr>
          <p:cNvPr id="211" name="Google Shape;21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楊昕叡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private static class Aggregate</a:t>
            </a:r>
            <a:endParaRPr b="1"/>
          </a:p>
          <a:p>
            <a:pPr indent="0" lvl="0" marL="0" rtl="0" algn="l">
              <a:spcBef>
                <a:spcPts val="1200"/>
              </a:spcBef>
              <a:spcAft>
                <a:spcPts val="0"/>
              </a:spcAft>
              <a:buNone/>
            </a:pPr>
            <a:r>
              <a:rPr lang="zh-TW"/>
              <a:t>An </a:t>
            </a:r>
            <a:r>
              <a:rPr b="1" lang="zh-TW"/>
              <a:t>Aggregate</a:t>
            </a:r>
            <a:r>
              <a:rPr lang="zh-TW"/>
              <a:t> contain annotations and their </a:t>
            </a:r>
            <a:r>
              <a:rPr b="1" lang="zh-TW"/>
              <a:t>AnnotationTypeMappings</a:t>
            </a:r>
            <a:r>
              <a:rPr lang="zh-TW"/>
              <a:t>, each </a:t>
            </a:r>
            <a:r>
              <a:rPr b="1" lang="zh-TW"/>
              <a:t>AnnotationTypeMappings</a:t>
            </a:r>
            <a:r>
              <a:rPr lang="zh-TW"/>
              <a:t> contain many </a:t>
            </a:r>
            <a:r>
              <a:rPr b="1" lang="zh-TW"/>
              <a:t>AnnotationTypeMapping</a:t>
            </a:r>
            <a:r>
              <a:rPr lang="zh-TW"/>
              <a:t>.</a:t>
            </a:r>
            <a:endParaRPr/>
          </a:p>
          <a:p>
            <a:pPr indent="0" lvl="0" marL="0" rtl="0" algn="l">
              <a:spcBef>
                <a:spcPts val="1200"/>
              </a:spcBef>
              <a:spcAft>
                <a:spcPts val="1200"/>
              </a:spcAft>
              <a:buNone/>
            </a:pPr>
            <a:r>
              <a:t/>
            </a:r>
            <a:endParaRPr/>
          </a:p>
        </p:txBody>
      </p:sp>
      <p:sp>
        <p:nvSpPr>
          <p:cNvPr id="218" name="Google Shape;21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楊昕叡</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private class AggregatesSpliterator&lt;A extends Annotation&gt; implements Spliterator&lt;MergedAnnotation&lt;A&gt;&gt;</a:t>
            </a:r>
            <a:endParaRPr b="1"/>
          </a:p>
          <a:p>
            <a:pPr indent="0" lvl="0" marL="0" rtl="0" algn="l">
              <a:spcBef>
                <a:spcPts val="1200"/>
              </a:spcBef>
              <a:spcAft>
                <a:spcPts val="1200"/>
              </a:spcAft>
              <a:buNone/>
            </a:pPr>
            <a:r>
              <a:rPr lang="zh-TW"/>
              <a:t>From many </a:t>
            </a:r>
            <a:r>
              <a:rPr b="1" lang="zh-TW"/>
              <a:t>Aggregate</a:t>
            </a:r>
            <a:r>
              <a:rPr lang="zh-TW"/>
              <a:t>, find their mappings, determine if it is possible to create </a:t>
            </a:r>
            <a:r>
              <a:rPr b="1" lang="zh-TW"/>
              <a:t>MergedAnnotation</a:t>
            </a:r>
            <a:r>
              <a:rPr lang="zh-TW"/>
              <a:t> from a mapping unselected before, and annotation with lowest distance are selected first.</a:t>
            </a:r>
            <a:endParaRPr/>
          </a:p>
        </p:txBody>
      </p:sp>
      <p:sp>
        <p:nvSpPr>
          <p:cNvPr id="225" name="Google Shape;22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7"/>
          <p:cNvPicPr preferRelativeResize="0"/>
          <p:nvPr/>
        </p:nvPicPr>
        <p:blipFill>
          <a:blip r:embed="rId3">
            <a:alphaModFix/>
          </a:blip>
          <a:stretch>
            <a:fillRect/>
          </a:stretch>
        </p:blipFill>
        <p:spPr>
          <a:xfrm>
            <a:off x="3212675" y="982125"/>
            <a:ext cx="5820700" cy="3985274"/>
          </a:xfrm>
          <a:prstGeom prst="rect">
            <a:avLst/>
          </a:prstGeom>
          <a:noFill/>
          <a:ln>
            <a:noFill/>
          </a:ln>
        </p:spPr>
      </p:pic>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Char char="●"/>
            </a:pPr>
            <a:r>
              <a:rPr lang="zh-TW" sz="1500">
                <a:solidFill>
                  <a:schemeClr val="dk1"/>
                </a:solidFill>
              </a:rPr>
              <a:t>Encapsulate parameter</a:t>
            </a:r>
            <a:br>
              <a:rPr lang="zh-TW" sz="1500">
                <a:solidFill>
                  <a:schemeClr val="dk1"/>
                </a:solidFill>
              </a:rPr>
            </a:br>
            <a:r>
              <a:rPr lang="zh-TW" sz="1500">
                <a:solidFill>
                  <a:schemeClr val="dk1"/>
                </a:solidFill>
              </a:rPr>
              <a:t>specification of a “Method”</a:t>
            </a:r>
            <a:br>
              <a:rPr lang="zh-TW" sz="1500">
                <a:solidFill>
                  <a:schemeClr val="dk1"/>
                </a:solidFill>
              </a:rPr>
            </a:br>
            <a:r>
              <a:rPr lang="zh-TW" sz="1500">
                <a:solidFill>
                  <a:schemeClr val="dk1"/>
                </a:solidFill>
              </a:rPr>
              <a:t>or a “Constructor”.</a:t>
            </a:r>
            <a:endParaRPr sz="15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23850" lvl="0" marL="457200" rtl="0" algn="l">
              <a:lnSpc>
                <a:spcPct val="100000"/>
              </a:lnSpc>
              <a:spcBef>
                <a:spcPts val="0"/>
              </a:spcBef>
              <a:spcAft>
                <a:spcPts val="0"/>
              </a:spcAft>
              <a:buClr>
                <a:schemeClr val="dk1"/>
              </a:buClr>
              <a:buSzPts val="1500"/>
              <a:buChar char="●"/>
            </a:pPr>
            <a:r>
              <a:rPr b="1" lang="zh-TW" sz="1500">
                <a:solidFill>
                  <a:schemeClr val="dk1"/>
                </a:solidFill>
              </a:rPr>
              <a:t>Inner class: KotlinDelegate</a:t>
            </a:r>
            <a:r>
              <a:rPr lang="zh-TW" sz="1500">
                <a:solidFill>
                  <a:schemeClr val="dk1"/>
                </a:solidFill>
              </a:rPr>
              <a:t> </a:t>
            </a:r>
            <a:br>
              <a:rPr lang="zh-TW" sz="1500">
                <a:solidFill>
                  <a:schemeClr val="dk1"/>
                </a:solidFill>
              </a:rPr>
            </a:br>
            <a:r>
              <a:rPr lang="zh-TW" sz="1500">
                <a:solidFill>
                  <a:schemeClr val="dk1"/>
                </a:solidFill>
              </a:rPr>
              <a:t>To avoid hard dependency on</a:t>
            </a:r>
            <a:br>
              <a:rPr lang="zh-TW" sz="1500">
                <a:solidFill>
                  <a:schemeClr val="dk1"/>
                </a:solidFill>
              </a:rPr>
            </a:br>
            <a:r>
              <a:rPr lang="zh-TW" sz="1500">
                <a:solidFill>
                  <a:schemeClr val="dk1"/>
                </a:solidFill>
              </a:rPr>
              <a:t>Kotlin at runtime, it applies</a:t>
            </a:r>
            <a:br>
              <a:rPr lang="zh-TW" sz="1500">
                <a:solidFill>
                  <a:schemeClr val="dk1"/>
                </a:solidFill>
              </a:rPr>
            </a:br>
            <a:r>
              <a:rPr lang="zh-TW" sz="1500">
                <a:solidFill>
                  <a:schemeClr val="dk1"/>
                </a:solidFill>
                <a:latin typeface="Courier New"/>
                <a:ea typeface="Courier New"/>
                <a:cs typeface="Courier New"/>
                <a:sym typeface="Courier New"/>
              </a:rPr>
              <a:t>ReflectJvmMapping</a:t>
            </a:r>
            <a:r>
              <a:rPr lang="zh-TW" sz="1500">
                <a:solidFill>
                  <a:schemeClr val="dk1"/>
                </a:solidFill>
              </a:rPr>
              <a:t> to </a:t>
            </a:r>
            <a:br>
              <a:rPr lang="zh-TW" sz="1500">
                <a:solidFill>
                  <a:schemeClr val="dk1"/>
                </a:solidFill>
              </a:rPr>
            </a:br>
            <a:r>
              <a:rPr lang="zh-TW" sz="1500">
                <a:solidFill>
                  <a:schemeClr val="dk1"/>
                </a:solidFill>
              </a:rPr>
              <a:t>map Kotlin reflection to </a:t>
            </a:r>
            <a:br>
              <a:rPr lang="zh-TW" sz="1500">
                <a:solidFill>
                  <a:schemeClr val="dk1"/>
                </a:solidFill>
              </a:rPr>
            </a:br>
            <a:r>
              <a:rPr lang="zh-TW" sz="1500">
                <a:solidFill>
                  <a:schemeClr val="dk1"/>
                </a:solidFill>
              </a:rPr>
              <a:t>JVM reflection.</a:t>
            </a:r>
            <a:endParaRPr sz="1500">
              <a:solidFill>
                <a:schemeClr val="dk1"/>
              </a:solidFill>
            </a:endParaRPr>
          </a:p>
        </p:txBody>
      </p:sp>
      <p:sp>
        <p:nvSpPr>
          <p:cNvPr id="232" name="Google Shape;232;p37"/>
          <p:cNvSpPr txBox="1"/>
          <p:nvPr>
            <p:ph type="title"/>
          </p:nvPr>
        </p:nvSpPr>
        <p:spPr>
          <a:xfrm>
            <a:off x="311700" y="445025"/>
            <a:ext cx="3798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劉玠均 </a:t>
            </a:r>
            <a:r>
              <a:rPr lang="zh-TW" sz="1650"/>
              <a:t>(</a:t>
            </a:r>
            <a:r>
              <a:rPr lang="zh-TW" sz="1700"/>
              <a:t>core.MethodParameter.java)</a:t>
            </a:r>
            <a:endParaRPr/>
          </a:p>
        </p:txBody>
      </p:sp>
      <p:sp>
        <p:nvSpPr>
          <p:cNvPr id="233" name="Google Shape;23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39" name="Google Shape;239;p38"/>
          <p:cNvSpPr txBox="1"/>
          <p:nvPr>
            <p:ph idx="1" type="body"/>
          </p:nvPr>
        </p:nvSpPr>
        <p:spPr>
          <a:xfrm>
            <a:off x="311700" y="1152475"/>
            <a:ext cx="356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The files on the right side of the UML diagram appear to be extensions based on objects in org.apache.commons.logging, so their relationships may not be immediately evident from the UML diagram.</a:t>
            </a:r>
            <a:endParaRPr/>
          </a:p>
        </p:txBody>
      </p:sp>
      <p:pic>
        <p:nvPicPr>
          <p:cNvPr id="240" name="Google Shape;240;p38"/>
          <p:cNvPicPr preferRelativeResize="0"/>
          <p:nvPr/>
        </p:nvPicPr>
        <p:blipFill>
          <a:blip r:embed="rId3">
            <a:alphaModFix/>
          </a:blip>
          <a:stretch>
            <a:fillRect/>
          </a:stretch>
        </p:blipFill>
        <p:spPr>
          <a:xfrm>
            <a:off x="4053325" y="1085000"/>
            <a:ext cx="4778974" cy="3551350"/>
          </a:xfrm>
          <a:prstGeom prst="rect">
            <a:avLst/>
          </a:prstGeom>
          <a:noFill/>
          <a:ln>
            <a:noFill/>
          </a:ln>
        </p:spPr>
      </p:pic>
      <p:sp>
        <p:nvSpPr>
          <p:cNvPr id="241" name="Google Shape;24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47" name="Google Shape;247;p39"/>
          <p:cNvSpPr txBox="1"/>
          <p:nvPr>
            <p:ph idx="1" type="body"/>
          </p:nvPr>
        </p:nvSpPr>
        <p:spPr>
          <a:xfrm>
            <a:off x="311700" y="1152475"/>
            <a:ext cx="356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Composite Pattern is used here, as evident from the class names. CompositeLog inherits from the Log interface and contains a List of Log objects internally.</a:t>
            </a:r>
            <a:endParaRPr/>
          </a:p>
        </p:txBody>
      </p:sp>
      <p:pic>
        <p:nvPicPr>
          <p:cNvPr id="248" name="Google Shape;248;p39"/>
          <p:cNvPicPr preferRelativeResize="0"/>
          <p:nvPr/>
        </p:nvPicPr>
        <p:blipFill>
          <a:blip r:embed="rId3">
            <a:alphaModFix/>
          </a:blip>
          <a:stretch>
            <a:fillRect/>
          </a:stretch>
        </p:blipFill>
        <p:spPr>
          <a:xfrm>
            <a:off x="4014575" y="1207075"/>
            <a:ext cx="4964699" cy="2079806"/>
          </a:xfrm>
          <a:prstGeom prst="rect">
            <a:avLst/>
          </a:prstGeom>
          <a:noFill/>
          <a:ln>
            <a:noFill/>
          </a:ln>
        </p:spPr>
      </p:pic>
      <p:sp>
        <p:nvSpPr>
          <p:cNvPr id="249" name="Google Shape;24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LogDelegateFactory provides a method called getCompositeLog, allowing users to combine multiple Log objects into a single CompositeLog and return it.</a:t>
            </a:r>
            <a:endParaRPr/>
          </a:p>
        </p:txBody>
      </p:sp>
      <p:pic>
        <p:nvPicPr>
          <p:cNvPr id="256" name="Google Shape;256;p40"/>
          <p:cNvPicPr preferRelativeResize="0"/>
          <p:nvPr/>
        </p:nvPicPr>
        <p:blipFill>
          <a:blip r:embed="rId3">
            <a:alphaModFix/>
          </a:blip>
          <a:stretch>
            <a:fillRect/>
          </a:stretch>
        </p:blipFill>
        <p:spPr>
          <a:xfrm>
            <a:off x="367200" y="2637175"/>
            <a:ext cx="8409599" cy="1675525"/>
          </a:xfrm>
          <a:prstGeom prst="rect">
            <a:avLst/>
          </a:prstGeom>
          <a:noFill/>
          <a:ln>
            <a:noFill/>
          </a:ln>
        </p:spPr>
      </p:pic>
      <p:sp>
        <p:nvSpPr>
          <p:cNvPr id="257" name="Google Shape;25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63" name="Google Shape;26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LogFormatUtils offers various utility methods, such as formatValue. And LogMessage provides methods for formatting log content, internally using String.format to achieve this.</a:t>
            </a:r>
            <a:endParaRPr/>
          </a:p>
        </p:txBody>
      </p:sp>
      <p:pic>
        <p:nvPicPr>
          <p:cNvPr id="264" name="Google Shape;264;p41"/>
          <p:cNvPicPr preferRelativeResize="0"/>
          <p:nvPr/>
        </p:nvPicPr>
        <p:blipFill>
          <a:blip r:embed="rId3">
            <a:alphaModFix/>
          </a:blip>
          <a:stretch>
            <a:fillRect/>
          </a:stretch>
        </p:blipFill>
        <p:spPr>
          <a:xfrm>
            <a:off x="2063550" y="2234650"/>
            <a:ext cx="5163375" cy="2724049"/>
          </a:xfrm>
          <a:prstGeom prst="rect">
            <a:avLst/>
          </a:prstGeom>
          <a:noFill/>
          <a:ln>
            <a:noFill/>
          </a:ln>
        </p:spPr>
      </p:pic>
      <p:sp>
        <p:nvSpPr>
          <p:cNvPr id="265" name="Google Shape;26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HW0 Design Process</a:t>
            </a:r>
            <a:endParaRPr/>
          </a:p>
        </p:txBody>
      </p:sp>
      <p:pic>
        <p:nvPicPr>
          <p:cNvPr id="69" name="Google Shape;69;p15"/>
          <p:cNvPicPr preferRelativeResize="0"/>
          <p:nvPr/>
        </p:nvPicPr>
        <p:blipFill>
          <a:blip r:embed="rId3">
            <a:alphaModFix/>
          </a:blip>
          <a:stretch>
            <a:fillRect/>
          </a:stretch>
        </p:blipFill>
        <p:spPr>
          <a:xfrm>
            <a:off x="914188" y="1155100"/>
            <a:ext cx="7315623" cy="3820974"/>
          </a:xfrm>
          <a:prstGeom prst="rect">
            <a:avLst/>
          </a:prstGeom>
          <a:noFill/>
          <a:ln>
            <a:noFill/>
          </a:ln>
        </p:spPr>
      </p:pic>
      <p:sp>
        <p:nvSpPr>
          <p:cNvPr id="70" name="Google Shape;70;p15"/>
          <p:cNvSpPr/>
          <p:nvPr/>
        </p:nvSpPr>
        <p:spPr>
          <a:xfrm>
            <a:off x="3264275" y="1017725"/>
            <a:ext cx="4226100" cy="6759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Command </a:t>
            </a:r>
            <a:r>
              <a:rPr lang="zh-TW"/>
              <a:t>可能增加, Person 可能為 Null, CaculatorUtils 可以有多種計算方式, 三者做封裝</a:t>
            </a:r>
            <a:endParaRPr/>
          </a:p>
        </p:txBody>
      </p:sp>
      <p:sp>
        <p:nvSpPr>
          <p:cNvPr id="71" name="Google Shape;71;p15"/>
          <p:cNvSpPr/>
          <p:nvPr/>
        </p:nvSpPr>
        <p:spPr>
          <a:xfrm>
            <a:off x="4695025" y="2142200"/>
            <a:ext cx="3684600" cy="538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拉出 Command, AbstractPerson, Caculator 作為抽象介面</a:t>
            </a:r>
            <a:endParaRPr/>
          </a:p>
        </p:txBody>
      </p:sp>
      <p:sp>
        <p:nvSpPr>
          <p:cNvPr id="72" name="Google Shape;72;p15"/>
          <p:cNvSpPr/>
          <p:nvPr/>
        </p:nvSpPr>
        <p:spPr>
          <a:xfrm>
            <a:off x="1858100" y="4017100"/>
            <a:ext cx="3808800" cy="635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組合</a:t>
            </a:r>
            <a:r>
              <a:rPr lang="zh-TW">
                <a:solidFill>
                  <a:schemeClr val="dk1"/>
                </a:solidFill>
              </a:rPr>
              <a:t>Command 和 AbstractPerson 兩個</a:t>
            </a:r>
            <a:r>
              <a:rPr lang="zh-TW"/>
              <a:t>抽象介面, 且指派 Caculator 完成計算</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洪世彬</a:t>
            </a:r>
            <a:endParaRPr/>
          </a:p>
        </p:txBody>
      </p:sp>
      <p:sp>
        <p:nvSpPr>
          <p:cNvPr id="271" name="Google Shape;271;p42"/>
          <p:cNvSpPr txBox="1"/>
          <p:nvPr>
            <p:ph idx="1" type="body"/>
          </p:nvPr>
        </p:nvSpPr>
        <p:spPr>
          <a:xfrm>
            <a:off x="311700" y="1152475"/>
            <a:ext cx="364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LogAccessor seems to be a convenience wrapper class encapsulating a Log object. It is described as "A convenient accessor for Commons Logging," but its necessity may not be clear since it doesn't seem to reduce the exposed interface from the code's perspective.</a:t>
            </a:r>
            <a:endParaRPr/>
          </a:p>
        </p:txBody>
      </p:sp>
      <p:pic>
        <p:nvPicPr>
          <p:cNvPr id="272" name="Google Shape;272;p42"/>
          <p:cNvPicPr preferRelativeResize="0"/>
          <p:nvPr/>
        </p:nvPicPr>
        <p:blipFill>
          <a:blip r:embed="rId3">
            <a:alphaModFix/>
          </a:blip>
          <a:stretch>
            <a:fillRect/>
          </a:stretch>
        </p:blipFill>
        <p:spPr>
          <a:xfrm>
            <a:off x="6726624" y="223287"/>
            <a:ext cx="2232675" cy="4696924"/>
          </a:xfrm>
          <a:prstGeom prst="rect">
            <a:avLst/>
          </a:prstGeom>
          <a:noFill/>
          <a:ln>
            <a:noFill/>
          </a:ln>
        </p:spPr>
      </p:pic>
      <p:pic>
        <p:nvPicPr>
          <p:cNvPr id="273" name="Google Shape;273;p42"/>
          <p:cNvPicPr preferRelativeResize="0"/>
          <p:nvPr/>
        </p:nvPicPr>
        <p:blipFill>
          <a:blip r:embed="rId4">
            <a:alphaModFix/>
          </a:blip>
          <a:stretch>
            <a:fillRect/>
          </a:stretch>
        </p:blipFill>
        <p:spPr>
          <a:xfrm>
            <a:off x="4310250" y="837475"/>
            <a:ext cx="2022868" cy="3820974"/>
          </a:xfrm>
          <a:prstGeom prst="rect">
            <a:avLst/>
          </a:prstGeom>
          <a:noFill/>
          <a:ln>
            <a:noFill/>
          </a:ln>
        </p:spPr>
      </p:pic>
      <p:sp>
        <p:nvSpPr>
          <p:cNvPr id="274" name="Google Shape;27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280" name="Google Shape;280;p43"/>
          <p:cNvSpPr txBox="1"/>
          <p:nvPr>
            <p:ph idx="1" type="body"/>
          </p:nvPr>
        </p:nvSpPr>
        <p:spPr>
          <a:xfrm>
            <a:off x="311700" y="1017725"/>
            <a:ext cx="8520600" cy="39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這週看到比較有趣的是 Builder Pattern，在 resource pattern hints, resource bundle hints, type hint, executable hint, etc. 都有</a:t>
            </a:r>
            <a:endParaRPr/>
          </a:p>
          <a:p>
            <a:pPr indent="0" lvl="0" marL="0" rtl="0" algn="l">
              <a:spcBef>
                <a:spcPts val="1200"/>
              </a:spcBef>
              <a:spcAft>
                <a:spcPts val="0"/>
              </a:spcAft>
              <a:buNone/>
            </a:pPr>
            <a:r>
              <a:rPr lang="zh-TW"/>
              <a:t>Builder Pattern 適用於創建複雜多變的 Object，單純用 constructor 建造的話需要一次投入大量變數，以至於容易出錯，這時可以設計一個 builder class，可以利用依據需求使用 Builder Class 中的各個 method 來逐步創建目標 Object</a:t>
            </a:r>
            <a:endParaRPr/>
          </a:p>
          <a:p>
            <a:pPr indent="0" lvl="0" marL="0" rtl="0" algn="l">
              <a:spcBef>
                <a:spcPts val="1200"/>
              </a:spcBef>
              <a:spcAft>
                <a:spcPts val="1200"/>
              </a:spcAft>
              <a:buNone/>
            </a:pPr>
            <a:r>
              <a:rPr lang="zh-TW"/>
              <a:t>以下是 Builder Pattern 的標準做法</a:t>
            </a:r>
            <a:endParaRPr/>
          </a:p>
        </p:txBody>
      </p:sp>
      <p:pic>
        <p:nvPicPr>
          <p:cNvPr id="281" name="Google Shape;281;p43"/>
          <p:cNvPicPr preferRelativeResize="0"/>
          <p:nvPr/>
        </p:nvPicPr>
        <p:blipFill>
          <a:blip r:embed="rId3">
            <a:alphaModFix/>
          </a:blip>
          <a:stretch>
            <a:fillRect/>
          </a:stretch>
        </p:blipFill>
        <p:spPr>
          <a:xfrm>
            <a:off x="2120275" y="3373838"/>
            <a:ext cx="4762500" cy="1628775"/>
          </a:xfrm>
          <a:prstGeom prst="rect">
            <a:avLst/>
          </a:prstGeom>
          <a:noFill/>
          <a:ln>
            <a:noFill/>
          </a:ln>
        </p:spPr>
      </p:pic>
      <p:sp>
        <p:nvSpPr>
          <p:cNvPr id="282" name="Google Shape;28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288" name="Google Shape;288;p44"/>
          <p:cNvSpPr txBox="1"/>
          <p:nvPr>
            <p:ph idx="1" type="body"/>
          </p:nvPr>
        </p:nvSpPr>
        <p:spPr>
          <a:xfrm>
            <a:off x="311700" y="1152475"/>
            <a:ext cx="8520600" cy="38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然而，在本次閱讀的範圍中，沒有任何實作採用標準形式，沒有 director, abstract builder，而是採用 inner class 的方式來創作 builder，例如 </a:t>
            </a:r>
            <a:r>
              <a:rPr lang="zh-TW">
                <a:latin typeface="Courier New"/>
                <a:ea typeface="Courier New"/>
                <a:cs typeface="Courier New"/>
                <a:sym typeface="Courier New"/>
              </a:rPr>
              <a:t>ResourcePatternHints.Builder</a:t>
            </a:r>
            <a:r>
              <a:rPr lang="zh-TW"/>
              <a:t> 就會負責建造 </a:t>
            </a:r>
            <a:r>
              <a:rPr lang="zh-TW">
                <a:latin typeface="Courier New"/>
                <a:ea typeface="Courier New"/>
                <a:cs typeface="Courier New"/>
                <a:sym typeface="Courier New"/>
              </a:rPr>
              <a:t>ResourcePatternHints</a:t>
            </a:r>
            <a:endParaRPr>
              <a:latin typeface="Courier New"/>
              <a:ea typeface="Courier New"/>
              <a:cs typeface="Courier New"/>
              <a:sym typeface="Courier New"/>
            </a:endParaRPr>
          </a:p>
          <a:p>
            <a:pPr indent="0" lvl="0" marL="0" rtl="0" algn="l">
              <a:spcBef>
                <a:spcPts val="1200"/>
              </a:spcBef>
              <a:spcAft>
                <a:spcPts val="1200"/>
              </a:spcAft>
              <a:buNone/>
            </a:pPr>
            <a:r>
              <a:rPr lang="zh-TW"/>
              <a:t>這相當容易閱讀，而原因大概是因為他們並沒有不同 </a:t>
            </a:r>
            <a:r>
              <a:rPr lang="zh-TW">
                <a:latin typeface="Courier New"/>
                <a:ea typeface="Courier New"/>
                <a:cs typeface="Courier New"/>
                <a:sym typeface="Courier New"/>
              </a:rPr>
              <a:t>builder</a:t>
            </a:r>
            <a:r>
              <a:rPr lang="zh-TW"/>
              <a:t> 的需求，所以也就不需要把事情複雜化</a:t>
            </a:r>
            <a:endParaRPr/>
          </a:p>
        </p:txBody>
      </p:sp>
      <p:sp>
        <p:nvSpPr>
          <p:cNvPr id="289" name="Google Shape;28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陳君翰</a:t>
            </a:r>
            <a:endParaRPr/>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以簡單範例描述使用 builder 的方法，以</a:t>
            </a:r>
            <a:r>
              <a:rPr lang="zh-TW">
                <a:latin typeface="Courier New"/>
                <a:ea typeface="Courier New"/>
                <a:cs typeface="Courier New"/>
                <a:sym typeface="Courier New"/>
              </a:rPr>
              <a:t>ResourcePatternHints</a:t>
            </a:r>
            <a:r>
              <a:rPr lang="zh-TW"/>
              <a:t>為例</a:t>
            </a:r>
            <a:r>
              <a:rPr lang="zh-TW"/>
              <a:t> </a:t>
            </a:r>
            <a:endParaRPr/>
          </a:p>
          <a:p>
            <a:pPr indent="0" lvl="0" marL="0" rtl="0" algn="l">
              <a:spcBef>
                <a:spcPts val="1200"/>
              </a:spcBef>
              <a:spcAft>
                <a:spcPts val="0"/>
              </a:spcAft>
              <a:buNone/>
            </a:pPr>
            <a:r>
              <a:rPr lang="zh-TW"/>
              <a:t>不同 class builder 會依據自己的需求建立不同的 method，不一定是下面的 </a:t>
            </a:r>
            <a:r>
              <a:rPr lang="zh-TW">
                <a:latin typeface="Courier New"/>
                <a:ea typeface="Courier New"/>
                <a:cs typeface="Courier New"/>
                <a:sym typeface="Courier New"/>
              </a:rPr>
              <a:t>include, exclude</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6" name="Google Shape;296;p45"/>
          <p:cNvSpPr txBox="1"/>
          <p:nvPr/>
        </p:nvSpPr>
        <p:spPr>
          <a:xfrm>
            <a:off x="205500" y="2700925"/>
            <a:ext cx="8733000" cy="143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latin typeface="Courier New"/>
                <a:ea typeface="Courier New"/>
                <a:cs typeface="Courier New"/>
                <a:sym typeface="Courier New"/>
              </a:rPr>
              <a:t>ResourcePatternHints.Builder builder = new ResourcePatternHints.Builder();</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a:latin typeface="Courier New"/>
                <a:ea typeface="Courier New"/>
                <a:cs typeface="Courier New"/>
                <a:sym typeface="Courier New"/>
              </a:rPr>
              <a:t>builder.include(/* 放入想包含的 resource pattern string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a:latin typeface="Courier New"/>
                <a:ea typeface="Courier New"/>
                <a:cs typeface="Courier New"/>
                <a:sym typeface="Courier New"/>
              </a:rPr>
              <a:t>builder.exclude(/* 放入想包含的 resource pattern string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zh-TW">
                <a:latin typeface="Courier New"/>
                <a:ea typeface="Courier New"/>
                <a:cs typeface="Courier New"/>
                <a:sym typeface="Courier New"/>
              </a:rPr>
              <a:t>/* 可以一直使用 include, exclude，直到把東西都設定完後，用 builder.build()完成構建 */</a:t>
            </a:r>
            <a:endParaRPr>
              <a:latin typeface="Courier New"/>
              <a:ea typeface="Courier New"/>
              <a:cs typeface="Courier New"/>
              <a:sym typeface="Courier New"/>
            </a:endParaRPr>
          </a:p>
          <a:p>
            <a:pPr indent="0" lvl="0" marL="0" rtl="0" algn="l">
              <a:spcBef>
                <a:spcPts val="0"/>
              </a:spcBef>
              <a:spcAft>
                <a:spcPts val="0"/>
              </a:spcAft>
              <a:buNone/>
            </a:pPr>
            <a:r>
              <a:rPr lang="zh-TW">
                <a:solidFill>
                  <a:schemeClr val="dk1"/>
                </a:solidFill>
                <a:latin typeface="Courier New"/>
                <a:ea typeface="Courier New"/>
                <a:cs typeface="Courier New"/>
                <a:sym typeface="Courier New"/>
              </a:rPr>
              <a:t>ResourcePatternHints resourcePatternHints = </a:t>
            </a:r>
            <a:r>
              <a:rPr lang="zh-TW">
                <a:latin typeface="Courier New"/>
                <a:ea typeface="Courier New"/>
                <a:cs typeface="Courier New"/>
                <a:sym typeface="Courier New"/>
              </a:rPr>
              <a:t>builder.build();</a:t>
            </a:r>
            <a:endParaRPr>
              <a:latin typeface="Courier New"/>
              <a:ea typeface="Courier New"/>
              <a:cs typeface="Courier New"/>
              <a:sym typeface="Courier New"/>
            </a:endParaRPr>
          </a:p>
        </p:txBody>
      </p:sp>
      <p:sp>
        <p:nvSpPr>
          <p:cNvPr id="297" name="Google Shape;29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750"/>
              <a:t>林俊佑</a:t>
            </a:r>
            <a:endParaRPr/>
          </a:p>
        </p:txBody>
      </p:sp>
      <p:sp>
        <p:nvSpPr>
          <p:cNvPr id="303" name="Google Shape;303;p46"/>
          <p:cNvSpPr txBox="1"/>
          <p:nvPr>
            <p:ph idx="1" type="body"/>
          </p:nvPr>
        </p:nvSpPr>
        <p:spPr>
          <a:xfrm>
            <a:off x="311700" y="1152475"/>
            <a:ext cx="8520600" cy="2613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zh-TW" sz="1400">
                <a:solidFill>
                  <a:schemeClr val="dk1"/>
                </a:solidFill>
              </a:rPr>
              <a:t>NamingPolicy + GeneratorStrategy + Predicate 3 個抽象都和 AbstractClassGenerator 有關</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zh-TW" sz="1400">
                <a:solidFill>
                  <a:schemeClr val="dk1"/>
                </a:solidFill>
              </a:rPr>
              <a:t>其中對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zh-TW" sz="1400">
                <a:solidFill>
                  <a:schemeClr val="dk1"/>
                </a:solidFill>
              </a:rPr>
              <a:t>NamingPolicy + GeneratorStrategy 兩者使用 Aggregation</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zh-TW" sz="1400">
                <a:solidFill>
                  <a:schemeClr val="dk1"/>
                </a:solidFill>
              </a:rPr>
              <a:t>Predicate 則是基於 create 的 Association</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zh-TW" sz="1400">
                <a:solidFill>
                  <a:schemeClr val="dk1"/>
                </a:solidFill>
              </a:rPr>
              <a:t>以下分別描述 3 個抽象的概念</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zh-TW" sz="1400">
                <a:solidFill>
                  <a:schemeClr val="dk1"/>
                </a:solidFill>
              </a:rPr>
              <a:t>NamingPolicy: 只是字串處理, 封裝了不同 policy 產生 ClassGenerator 動態生成 class 的 name</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zh-TW" sz="1400">
                <a:solidFill>
                  <a:schemeClr val="dk1"/>
                </a:solidFill>
              </a:rPr>
              <a:t>GeneratorStrategy: 引用拿來生成 class 的 ClassGenerator 內的 generateClass 方法產生 class 的 binary 結果(generateClass 要委派 ClassEmitter) 協助</a:t>
            </a:r>
            <a:endParaRPr sz="14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zh-TW" sz="1400">
                <a:solidFill>
                  <a:schemeClr val="dk1"/>
                </a:solidFill>
              </a:rPr>
              <a:t>Predicate: 內含 Predicate 可以輸入 object 決定要不要執行 CGLIB 插入的 CALLBACK, 封裝了不同 object 所需要的不同實作</a:t>
            </a:r>
            <a:endParaRPr sz="1400">
              <a:solidFill>
                <a:schemeClr val="dk1"/>
              </a:solidFill>
            </a:endParaRPr>
          </a:p>
        </p:txBody>
      </p:sp>
      <p:pic>
        <p:nvPicPr>
          <p:cNvPr id="304" name="Google Shape;304;p46"/>
          <p:cNvPicPr preferRelativeResize="0"/>
          <p:nvPr/>
        </p:nvPicPr>
        <p:blipFill>
          <a:blip r:embed="rId3">
            <a:alphaModFix/>
          </a:blip>
          <a:stretch>
            <a:fillRect/>
          </a:stretch>
        </p:blipFill>
        <p:spPr>
          <a:xfrm>
            <a:off x="2827400" y="75029"/>
            <a:ext cx="5813500" cy="1077450"/>
          </a:xfrm>
          <a:prstGeom prst="rect">
            <a:avLst/>
          </a:prstGeom>
          <a:noFill/>
          <a:ln>
            <a:noFill/>
          </a:ln>
        </p:spPr>
      </p:pic>
      <p:pic>
        <p:nvPicPr>
          <p:cNvPr id="305" name="Google Shape;305;p46"/>
          <p:cNvPicPr preferRelativeResize="0"/>
          <p:nvPr/>
        </p:nvPicPr>
        <p:blipFill>
          <a:blip r:embed="rId4">
            <a:alphaModFix/>
          </a:blip>
          <a:stretch>
            <a:fillRect/>
          </a:stretch>
        </p:blipFill>
        <p:spPr>
          <a:xfrm>
            <a:off x="662100" y="3570550"/>
            <a:ext cx="7819800" cy="1606200"/>
          </a:xfrm>
          <a:prstGeom prst="rect">
            <a:avLst/>
          </a:prstGeom>
          <a:noFill/>
          <a:ln>
            <a:noFill/>
          </a:ln>
        </p:spPr>
      </p:pic>
      <p:sp>
        <p:nvSpPr>
          <p:cNvPr id="306" name="Google Shape;30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HW0 Final Present</a:t>
            </a:r>
            <a:endParaRPr/>
          </a:p>
        </p:txBody>
      </p:sp>
      <p:pic>
        <p:nvPicPr>
          <p:cNvPr id="79" name="Google Shape;79;p16"/>
          <p:cNvPicPr preferRelativeResize="0"/>
          <p:nvPr/>
        </p:nvPicPr>
        <p:blipFill>
          <a:blip r:embed="rId3">
            <a:alphaModFix/>
          </a:blip>
          <a:stretch>
            <a:fillRect/>
          </a:stretch>
        </p:blipFill>
        <p:spPr>
          <a:xfrm>
            <a:off x="429775" y="903925"/>
            <a:ext cx="5721132" cy="4239574"/>
          </a:xfrm>
          <a:prstGeom prst="rect">
            <a:avLst/>
          </a:prstGeom>
          <a:noFill/>
          <a:ln>
            <a:noFill/>
          </a:ln>
        </p:spPr>
      </p:pic>
      <p:sp>
        <p:nvSpPr>
          <p:cNvPr id="80" name="Google Shape;80;p16"/>
          <p:cNvSpPr txBox="1"/>
          <p:nvPr/>
        </p:nvSpPr>
        <p:spPr>
          <a:xfrm>
            <a:off x="6482750" y="3535825"/>
            <a:ext cx="267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4"/>
              </a:rPr>
              <a:t>LINK</a:t>
            </a:r>
            <a:r>
              <a:rPr lang="zh-TW"/>
              <a:t>: 原始 SVG</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159100" y="312450"/>
            <a:ext cx="8375850" cy="4726899"/>
          </a:xfrm>
          <a:prstGeom prst="rect">
            <a:avLst/>
          </a:prstGeom>
          <a:noFill/>
          <a:ln>
            <a:noFill/>
          </a:ln>
        </p:spPr>
      </p:pic>
      <p:sp>
        <p:nvSpPr>
          <p:cNvPr id="87" name="Google Shape;87;p17"/>
          <p:cNvSpPr txBox="1"/>
          <p:nvPr>
            <p:ph type="title"/>
          </p:nvPr>
        </p:nvSpPr>
        <p:spPr>
          <a:xfrm>
            <a:off x="159100" y="1005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1"/>
              </a:buClr>
              <a:buSzPct val="39285"/>
              <a:buFont typeface="Arial"/>
              <a:buNone/>
            </a:pPr>
            <a:r>
              <a:rPr lang="zh-TW"/>
              <a:t>HW1: Initial Design</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Problems of the initial design</a:t>
            </a:r>
            <a:endParaRPr/>
          </a:p>
        </p:txBody>
      </p:sp>
      <p:sp>
        <p:nvSpPr>
          <p:cNvPr id="94" name="Google Shape;94;p18"/>
          <p:cNvSpPr txBox="1"/>
          <p:nvPr>
            <p:ph idx="1" type="body"/>
          </p:nvPr>
        </p:nvSpPr>
        <p:spPr>
          <a:xfrm>
            <a:off x="257400" y="1168500"/>
            <a:ext cx="8629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zh-TW">
                <a:solidFill>
                  <a:schemeClr val="dk1"/>
                </a:solidFill>
              </a:rPr>
              <a:t>Problem 1.</a:t>
            </a:r>
            <a:r>
              <a:rPr lang="zh-TW">
                <a:solidFill>
                  <a:schemeClr val="dk1"/>
                </a:solidFill>
              </a:rPr>
              <a:t> The </a:t>
            </a:r>
            <a:r>
              <a:rPr lang="zh-TW">
                <a:solidFill>
                  <a:schemeClr val="dk1"/>
                </a:solidFill>
              </a:rPr>
              <a:t>Main class serves as</a:t>
            </a:r>
            <a:r>
              <a:rPr lang="zh-TW">
                <a:solidFill>
                  <a:schemeClr val="dk1"/>
                </a:solidFill>
              </a:rPr>
              <a:t> the component builder and compositor</a:t>
            </a:r>
            <a:endParaRPr>
              <a:solidFill>
                <a:schemeClr val="dk1"/>
              </a:solidFill>
            </a:endParaRPr>
          </a:p>
          <a:p>
            <a:pPr indent="-317500" lvl="1" marL="914400" rtl="0" algn="l">
              <a:spcBef>
                <a:spcPts val="0"/>
              </a:spcBef>
              <a:spcAft>
                <a:spcPts val="0"/>
              </a:spcAft>
              <a:buClr>
                <a:schemeClr val="dk1"/>
              </a:buClr>
              <a:buSzPts val="1400"/>
              <a:buChar char="○"/>
            </a:pPr>
            <a:r>
              <a:rPr b="1" lang="zh-TW">
                <a:solidFill>
                  <a:schemeClr val="dk1"/>
                </a:solidFill>
              </a:rPr>
              <a:t>Act 1-1</a:t>
            </a:r>
            <a:r>
              <a:rPr lang="zh-TW">
                <a:solidFill>
                  <a:schemeClr val="dk1"/>
                </a:solidFill>
              </a:rPr>
              <a:t>: Delegate add/set component operations to RecordHandler</a:t>
            </a:r>
            <a:endParaRPr>
              <a:solidFill>
                <a:schemeClr val="dk1"/>
              </a:solidFill>
            </a:endParaRPr>
          </a:p>
          <a:p>
            <a:pPr indent="-317500" lvl="1" marL="914400" rtl="0" algn="l">
              <a:spcBef>
                <a:spcPts val="0"/>
              </a:spcBef>
              <a:spcAft>
                <a:spcPts val="0"/>
              </a:spcAft>
              <a:buClr>
                <a:schemeClr val="dk1"/>
              </a:buClr>
              <a:buSzPts val="1400"/>
              <a:buChar char="○"/>
            </a:pPr>
            <a:r>
              <a:rPr b="1" lang="zh-TW">
                <a:solidFill>
                  <a:schemeClr val="dk1"/>
                </a:solidFill>
              </a:rPr>
              <a:t>Act 1-2</a:t>
            </a:r>
            <a:r>
              <a:rPr lang="zh-TW">
                <a:solidFill>
                  <a:schemeClr val="dk1"/>
                </a:solidFill>
              </a:rPr>
              <a:t>: Use CompositorFactory to get compositor in runtime</a:t>
            </a:r>
            <a:br>
              <a:rPr lang="zh-TW">
                <a:solidFill>
                  <a:schemeClr val="dk1"/>
                </a:solidFill>
              </a:rPr>
            </a:br>
            <a:endParaRPr b="1" sz="600">
              <a:solidFill>
                <a:schemeClr val="dk1"/>
              </a:solidFill>
            </a:endParaRPr>
          </a:p>
          <a:p>
            <a:pPr indent="-342900" lvl="0" marL="457200" rtl="0" algn="l">
              <a:spcBef>
                <a:spcPts val="0"/>
              </a:spcBef>
              <a:spcAft>
                <a:spcPts val="0"/>
              </a:spcAft>
              <a:buClr>
                <a:schemeClr val="dk1"/>
              </a:buClr>
              <a:buSzPts val="1800"/>
              <a:buChar char="●"/>
            </a:pPr>
            <a:r>
              <a:rPr b="1" lang="zh-TW">
                <a:solidFill>
                  <a:schemeClr val="dk1"/>
                </a:solidFill>
              </a:rPr>
              <a:t>Problem 2.</a:t>
            </a:r>
            <a:r>
              <a:rPr lang="zh-TW">
                <a:solidFill>
                  <a:schemeClr val="dk1"/>
                </a:solidFill>
              </a:rPr>
              <a:t> Violate “DIP”. High-level modules (i.e., Main) depends on concrete lower-level modules (i.e., TextComponent and GraphicElementComponent)</a:t>
            </a:r>
            <a:endParaRPr>
              <a:solidFill>
                <a:schemeClr val="dk1"/>
              </a:solidFill>
            </a:endParaRPr>
          </a:p>
          <a:p>
            <a:pPr indent="-317500" lvl="1" marL="914400" rtl="0" algn="l">
              <a:spcBef>
                <a:spcPts val="0"/>
              </a:spcBef>
              <a:spcAft>
                <a:spcPts val="0"/>
              </a:spcAft>
              <a:buClr>
                <a:schemeClr val="dk1"/>
              </a:buClr>
              <a:buSzPts val="1400"/>
              <a:buChar char="○"/>
            </a:pPr>
            <a:r>
              <a:rPr b="1" lang="zh-TW">
                <a:solidFill>
                  <a:schemeClr val="dk1"/>
                </a:solidFill>
              </a:rPr>
              <a:t>Act 2: </a:t>
            </a:r>
            <a:r>
              <a:rPr lang="zh-TW">
                <a:solidFill>
                  <a:schemeClr val="dk1"/>
                </a:solidFill>
              </a:rPr>
              <a:t>Abstract common behaviors into </a:t>
            </a:r>
            <a:r>
              <a:rPr b="1" i="1" lang="zh-TW">
                <a:solidFill>
                  <a:schemeClr val="dk1"/>
                </a:solidFill>
              </a:rPr>
              <a:t>Component</a:t>
            </a:r>
            <a:r>
              <a:rPr b="1" lang="zh-TW">
                <a:solidFill>
                  <a:schemeClr val="dk1"/>
                </a:solidFill>
              </a:rPr>
              <a:t> </a:t>
            </a:r>
            <a:r>
              <a:rPr lang="zh-TW">
                <a:solidFill>
                  <a:schemeClr val="dk1"/>
                </a:solidFill>
              </a:rPr>
              <a:t>interface. </a:t>
            </a:r>
            <a:br>
              <a:rPr lang="zh-TW">
                <a:solidFill>
                  <a:schemeClr val="dk1"/>
                </a:solidFill>
              </a:rPr>
            </a:br>
            <a:r>
              <a:rPr lang="zh-TW">
                <a:solidFill>
                  <a:schemeClr val="dk1"/>
                </a:solidFill>
              </a:rPr>
              <a:t>(Attributes and functions of TextComponent and GraphicalElementComponent are the same)</a:t>
            </a:r>
            <a:br>
              <a:rPr lang="zh-TW">
                <a:solidFill>
                  <a:schemeClr val="dk1"/>
                </a:solidFill>
              </a:rPr>
            </a:br>
            <a:endParaRPr sz="600">
              <a:solidFill>
                <a:schemeClr val="dk1"/>
              </a:solidFill>
            </a:endParaRPr>
          </a:p>
          <a:p>
            <a:pPr indent="-342900" lvl="0" marL="457200" rtl="0" algn="l">
              <a:spcBef>
                <a:spcPts val="0"/>
              </a:spcBef>
              <a:spcAft>
                <a:spcPts val="0"/>
              </a:spcAft>
              <a:buClr>
                <a:schemeClr val="dk1"/>
              </a:buClr>
              <a:buSzPts val="1800"/>
              <a:buChar char="●"/>
            </a:pPr>
            <a:r>
              <a:rPr b="1" lang="zh-TW">
                <a:solidFill>
                  <a:schemeClr val="dk1"/>
                </a:solidFill>
              </a:rPr>
              <a:t>Problem 3. </a:t>
            </a:r>
            <a:r>
              <a:rPr lang="zh-TW">
                <a:solidFill>
                  <a:schemeClr val="dk1"/>
                </a:solidFill>
              </a:rPr>
              <a:t>Violate "Open-Close Principle". The more composition supports, the more changes there will be in function </a:t>
            </a:r>
            <a:r>
              <a:rPr b="1" lang="zh-TW">
                <a:solidFill>
                  <a:schemeClr val="dk1"/>
                </a:solidFill>
              </a:rPr>
              <a:t>require()</a:t>
            </a:r>
            <a:r>
              <a:rPr lang="zh-TW">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b="1" lang="zh-TW">
                <a:solidFill>
                  <a:schemeClr val="dk1"/>
                </a:solidFill>
              </a:rPr>
              <a:t>Act 3. </a:t>
            </a:r>
            <a:r>
              <a:rPr lang="zh-TW">
                <a:solidFill>
                  <a:schemeClr val="dk1"/>
                </a:solidFill>
              </a:rPr>
              <a:t>Delegate </a:t>
            </a:r>
            <a:r>
              <a:rPr b="1" lang="zh-TW">
                <a:solidFill>
                  <a:schemeClr val="dk1"/>
                </a:solidFill>
              </a:rPr>
              <a:t>compose()</a:t>
            </a:r>
            <a:r>
              <a:rPr lang="zh-TW">
                <a:solidFill>
                  <a:schemeClr val="dk1"/>
                </a:solidFill>
              </a:rPr>
              <a:t> behavior to </a:t>
            </a:r>
            <a:r>
              <a:rPr b="1" i="1" lang="zh-TW">
                <a:solidFill>
                  <a:schemeClr val="dk1"/>
                </a:solidFill>
              </a:rPr>
              <a:t>Compositor</a:t>
            </a:r>
            <a:r>
              <a:rPr lang="zh-TW">
                <a:solidFill>
                  <a:schemeClr val="dk1"/>
                </a:solidFill>
              </a:rPr>
              <a:t> interface.</a:t>
            </a:r>
            <a:endParaRPr>
              <a:solidFill>
                <a:schemeClr val="dk1"/>
              </a:solidFill>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67500" y="176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HW1: </a:t>
            </a:r>
            <a:r>
              <a:rPr lang="zh-TW"/>
              <a:t>Refactored Design</a:t>
            </a:r>
            <a:endParaRPr/>
          </a:p>
        </p:txBody>
      </p:sp>
      <p:pic>
        <p:nvPicPr>
          <p:cNvPr id="101" name="Google Shape;101;p19"/>
          <p:cNvPicPr preferRelativeResize="0"/>
          <p:nvPr/>
        </p:nvPicPr>
        <p:blipFill>
          <a:blip r:embed="rId3">
            <a:alphaModFix/>
          </a:blip>
          <a:stretch>
            <a:fillRect/>
          </a:stretch>
        </p:blipFill>
        <p:spPr>
          <a:xfrm>
            <a:off x="1131351" y="749550"/>
            <a:ext cx="7200799" cy="4278999"/>
          </a:xfrm>
          <a:prstGeom prst="rect">
            <a:avLst/>
          </a:prstGeom>
          <a:noFill/>
          <a:ln>
            <a:noFill/>
          </a:ln>
        </p:spPr>
      </p:pic>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t>HW2 - Initial Design</a:t>
            </a:r>
            <a:endParaRPr/>
          </a:p>
        </p:txBody>
      </p:sp>
      <p:sp>
        <p:nvSpPr>
          <p:cNvPr id="108" name="Google Shape;108;p20"/>
          <p:cNvSpPr txBox="1"/>
          <p:nvPr>
            <p:ph idx="1" type="body"/>
          </p:nvPr>
        </p:nvSpPr>
        <p:spPr>
          <a:xfrm>
            <a:off x="311700" y="1076275"/>
            <a:ext cx="54240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Problem: If different kind of chart is added, MySystem should be opened and modified.</a:t>
            </a:r>
            <a:endParaRPr sz="2100">
              <a:solidFill>
                <a:schemeClr val="dk1"/>
              </a:solidFill>
            </a:endParaRPr>
          </a:p>
        </p:txBody>
      </p:sp>
      <p:pic>
        <p:nvPicPr>
          <p:cNvPr id="109" name="Google Shape;109;p20"/>
          <p:cNvPicPr preferRelativeResize="0"/>
          <p:nvPr/>
        </p:nvPicPr>
        <p:blipFill rotWithShape="1">
          <a:blip r:embed="rId3">
            <a:alphaModFix/>
          </a:blip>
          <a:srcRect b="0" l="0" r="18897" t="12472"/>
          <a:stretch/>
        </p:blipFill>
        <p:spPr>
          <a:xfrm>
            <a:off x="5885875" y="412875"/>
            <a:ext cx="2946425" cy="4502151"/>
          </a:xfrm>
          <a:prstGeom prst="rect">
            <a:avLst/>
          </a:prstGeom>
          <a:noFill/>
          <a:ln>
            <a:noFill/>
          </a:ln>
        </p:spPr>
      </p:pic>
      <p:pic>
        <p:nvPicPr>
          <p:cNvPr id="110" name="Google Shape;110;p20"/>
          <p:cNvPicPr preferRelativeResize="0"/>
          <p:nvPr/>
        </p:nvPicPr>
        <p:blipFill>
          <a:blip r:embed="rId4">
            <a:alphaModFix/>
          </a:blip>
          <a:stretch>
            <a:fillRect/>
          </a:stretch>
        </p:blipFill>
        <p:spPr>
          <a:xfrm>
            <a:off x="3096949" y="2050550"/>
            <a:ext cx="2549025" cy="2864475"/>
          </a:xfrm>
          <a:prstGeom prst="rect">
            <a:avLst/>
          </a:prstGeom>
          <a:noFill/>
          <a:ln>
            <a:noFill/>
          </a:ln>
        </p:spPr>
      </p:pic>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222075" y="199975"/>
            <a:ext cx="8607000" cy="3929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zh-TW" sz="2100">
                <a:solidFill>
                  <a:schemeClr val="dk1"/>
                </a:solidFill>
              </a:rPr>
              <a:t>Use DIP to introduce IChart, and encapsulate chart creation in ChartFactory.</a:t>
            </a:r>
            <a:endParaRPr sz="2100">
              <a:solidFill>
                <a:schemeClr val="dk1"/>
              </a:solidFill>
            </a:endParaRPr>
          </a:p>
        </p:txBody>
      </p:sp>
      <p:pic>
        <p:nvPicPr>
          <p:cNvPr id="117" name="Google Shape;117;p21"/>
          <p:cNvPicPr preferRelativeResize="0"/>
          <p:nvPr/>
        </p:nvPicPr>
        <p:blipFill>
          <a:blip r:embed="rId3">
            <a:alphaModFix/>
          </a:blip>
          <a:stretch>
            <a:fillRect/>
          </a:stretch>
        </p:blipFill>
        <p:spPr>
          <a:xfrm>
            <a:off x="2530050" y="871425"/>
            <a:ext cx="6513326" cy="42107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53600" y="2624963"/>
            <a:ext cx="1970275" cy="703675"/>
          </a:xfrm>
          <a:prstGeom prst="rect">
            <a:avLst/>
          </a:prstGeom>
          <a:noFill/>
          <a:ln>
            <a:noFill/>
          </a:ln>
        </p:spPr>
      </p:pic>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