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65627A-A27B-4495-B964-FB8A06B0D9F0}">
  <a:tblStyle styleId="{DF65627A-A27B-4495-B964-FB8A06B0D9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bold.fntdata"/><Relationship Id="rId21" Type="http://schemas.openxmlformats.org/officeDocument/2006/relationships/slide" Target="slides/slide15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java.io" TargetMode="External"/><Relationship Id="rId3" Type="http://schemas.openxmlformats.org/officeDocument/2006/relationships/hyperlink" Target="http://java.io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181535d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181535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181535d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181535d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181535d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181535d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181535d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181535d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81535db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81535db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181535d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181535d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1826c9c4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1826c9c4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1826c9c4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1826c9c4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resolveVariable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1826c9c4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1826c9c4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1826c9c4b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1826c9c4b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000">
                <a:solidFill>
                  <a:schemeClr val="dk1"/>
                </a:solidFill>
              </a:rPr>
              <a:t>List&lt;? super String&gt;</a:t>
            </a:r>
            <a:r>
              <a:rPr lang="zh-TW" sz="1000">
                <a:solidFill>
                  <a:schemeClr val="dk1"/>
                </a:solidFill>
              </a:rPr>
              <a:t>, the upper bound is java.lang.Object, the lower bound is java.lang.String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TypeVariableA&lt;T extends Number &amp; Serializable, V&gt;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	T key -&gt; getBounds: class java.lang.Number, interface</a:t>
            </a:r>
            <a:r>
              <a:rPr lang="zh-TW" sz="10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zh-TW" sz="1000" u="sng">
                <a:solidFill>
                  <a:schemeClr val="hlink"/>
                </a:solidFill>
                <a:hlinkClick r:id="rId3"/>
              </a:rPr>
              <a:t>java.io</a:t>
            </a:r>
            <a:r>
              <a:rPr lang="zh-TW" sz="1000">
                <a:solidFill>
                  <a:schemeClr val="dk1"/>
                </a:solidFill>
              </a:rPr>
              <a:t>.Serializable,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		  -&gt; getGenericDeclaration: class …TypeVariableA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		  -&gt; getName: 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>
                <a:solidFill>
                  <a:schemeClr val="dk1"/>
                </a:solidFill>
              </a:rPr>
              <a:t>	V value -&gt; getBounds: java.lang.Object, others same as 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52f91f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52f91f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852f91f4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852f91f4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9bfcd3e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9bfcd3e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9bfcd3e1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9bfcd3e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9bfcd3e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9bfcd3e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9bfcd3e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9bfcd3e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9bfcd3e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9bfcd3e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852f91f4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852f91f4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af5f43f4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af5f43f4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af5f43f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af5f43f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af5f43f4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9af5f43f4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852f91f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852f91f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af5f43f4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af5f43f4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1a0e9f2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1a0e9f2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1826c9c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1826c9c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1826c9c4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1826c9c4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1826c9c4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1826c9c4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1826c9c4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1826c9c4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1826c9c4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61826c9c4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ae184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fae184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IntPredicate: like lambda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IntPredicate isOdd = argument -&gt; argument % 2 == 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The ByteCursor scans through a sequence of bytes.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netty: 1個java 的框架，用於非阻塞I/O客戶端-伺服器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netty 5:現在穩定版是4.1.100，netty5 是beta版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1826c9c4b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1826c9c4b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工廠模式:藉由定義一個class來負責建立其他class的instance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direct: wrap: join: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ComponentIterator: netty 5裡面的一個iterator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有很多建buffer的方法，所以要factory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The main purpose of the DataBuffer abstraction is to provide a convenient wrapper around ByteBuffer which is similar to Netty's ByteBuf but can also be used on non-Netty platforms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1826c9c4b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1826c9c4b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? extends: 所有DataBuffer的子類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ByteBufAllocator:  allocate a buffer to ByteBuf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CompositeByteBuf: netty 可以把很多buffer合併成一個buffer的type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1826c9c4b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1826c9c4b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BufferAllocator: allocate a buffer to Buffer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Bytebuf跟Buffer區別: 官網都沒說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826c9c4b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826c9c4b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81535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181535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ConvertingComparator&lt;S, T&gt;, DefaultConversionService, 8 default converters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7hmR6bMnHIJDFT3QGbefknX_FhQUxYL6/view?usp=drive_link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aeldung.com/java-private-constructors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p.diagrams.net/#G1XEBwjFqkQSQdtJ4LL3hmNSLyQOwcpN4Z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file/d/1vuWWbaSZBOVn_pALePwn_mu0Q0ZsE3Ye/view?usp=shar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軟體工程設計 W9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</a:rPr>
              <a:t>2023/11</a:t>
            </a:r>
            <a:r>
              <a:rPr lang="zh-TW" sz="1800">
                <a:highlight>
                  <a:srgbClr val="FFFFFF"/>
                </a:highlight>
              </a:rPr>
              <a:t>/16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楊昕叡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public abstract class RepeatableContainers</a:t>
            </a:r>
            <a:r>
              <a:rPr lang="zh-TW">
                <a:solidFill>
                  <a:schemeClr val="dk1"/>
                </a:solidFill>
              </a:rPr>
              <a:t> has 3 inner classes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private static class StandardRepeatableContainers extends RepeatableContainers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findRepeatedAnnotations(): find an attribute method from given attotation’s type and invoke it on given annotation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delegate finding attribute method and invoking to AttributeMethods.forAnnotationType() and  AnnotationUtils.invokeAnnotationMethod()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attribute method: method having no argument but with non-void return type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52700" l="35562" r="0" t="5713"/>
          <a:stretch/>
        </p:blipFill>
        <p:spPr>
          <a:xfrm>
            <a:off x="5372100" y="-2"/>
            <a:ext cx="3771900" cy="13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private static class ExplicitRepeatableContainer extends RepeatableContainers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findRepeatedAnnotations(): find an attribute method from given container and invoke it on given annotation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delegate finding attribute method and invoke to AttributeMethods.forAnnotationType() and  AnnotationUtils.invokeAnnotationMethod()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private static class NoRepeatableContainers extends RepeatableContainers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Null Object Pattern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-120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public abstract class MergedAnnotationSelectors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select between two annotation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private static class Nearest implements MergedAnnotationSelector&lt;Annotation&gt;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select the annotation with smaller distance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private static class FirstDirectlyDeclared implements MergedAnnotationSelector&lt;Annotation&gt;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select the first directly declared annotation</a:t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18113" t="0"/>
          <a:stretch/>
        </p:blipFill>
        <p:spPr>
          <a:xfrm>
            <a:off x="5420150" y="1971950"/>
            <a:ext cx="3600999" cy="11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100" y="3948400"/>
            <a:ext cx="3756251" cy="11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5">
            <a:alphaModFix/>
          </a:blip>
          <a:srcRect b="0" l="23437" r="22808" t="48783"/>
          <a:stretch/>
        </p:blipFill>
        <p:spPr>
          <a:xfrm>
            <a:off x="6265825" y="-14462"/>
            <a:ext cx="2876973" cy="14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楊昕叡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public abstract class MergedAnnotationCollectors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package annotations into set, array, map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5241"/>
            <a:ext cx="9144000" cy="1293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楊昕叡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919200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public abstract class MergedAnnotationPredicates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Function&lt;? super MergedAnnotation&lt;A&gt;, ?&gt; valueExtractor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private static class FirstRunOfPredicate&lt;A extends Annotation&gt; implements Predicate&lt;MergedAnnotation&lt;A&gt;&gt;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match only the first run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{1, 1, 2, 1} -&gt; first two 1 are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private static class UniquePredicate&lt;A extends Annotation, K&gt; implements Predicate&lt;MergedAnnotation&lt;A&gt;&gt;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match only if the value has not seen before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{1, 2, 3, 1} -&gt; first three values are true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67554" l="0" r="68246" t="8682"/>
          <a:stretch/>
        </p:blipFill>
        <p:spPr>
          <a:xfrm>
            <a:off x="6239350" y="0"/>
            <a:ext cx="2904642" cy="118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(ResolvableType)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Class diagram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full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Code reading breakdown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zh-TW" sz="1600">
                <a:solidFill>
                  <a:srgbClr val="666666"/>
                </a:solidFill>
              </a:rPr>
              <a:t>W8: get/resolve functions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b="1" lang="zh-TW" sz="1600">
                <a:solidFill>
                  <a:schemeClr val="dk1"/>
                </a:solidFill>
              </a:rPr>
              <a:t>W9 (this week)</a:t>
            </a:r>
            <a:r>
              <a:rPr lang="zh-TW" sz="1600">
                <a:solidFill>
                  <a:schemeClr val="dk1"/>
                </a:solidFill>
              </a:rPr>
              <a:t>: for* 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(e.g., forType()) functions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zh-TW"/>
              <a:t>for* functions</a:t>
            </a:r>
            <a:r>
              <a:rPr lang="zh-TW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TW" sz="1600">
                <a:solidFill>
                  <a:schemeClr val="dk1"/>
                </a:solidFill>
              </a:rPr>
              <a:t>forClass, forField, 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forMethodParameter …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zh-TW" sz="1600">
                <a:solidFill>
                  <a:schemeClr val="dk1"/>
                </a:solidFill>
              </a:rPr>
              <a:t>forType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675" y="2201075"/>
            <a:ext cx="4840649" cy="26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5">
            <a:alphaModFix/>
          </a:blip>
          <a:srcRect b="0" l="0" r="1107" t="0"/>
          <a:stretch/>
        </p:blipFill>
        <p:spPr>
          <a:xfrm>
            <a:off x="4220000" y="305025"/>
            <a:ext cx="4668151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(ResolvableType)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/>
              <a:t>Typical Usage of Private Constructor 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ref</a:t>
            </a:r>
            <a:r>
              <a:rPr lang="zh-TW"/>
              <a:t>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The Singleton Pattern: the class can only be instantiated once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Delegating constructors: restrict class initialization to specific constructor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Uninstantiable classes: the class cannot be initialized such as StringUtils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zh-TW">
                <a:solidFill>
                  <a:schemeClr val="dk1"/>
                </a:solidFill>
              </a:rPr>
              <a:t>The Builder Pattern</a:t>
            </a:r>
            <a:r>
              <a:rPr lang="zh-TW">
                <a:solidFill>
                  <a:schemeClr val="dk1"/>
                </a:solidFill>
              </a:rPr>
              <a:t>: use builder to assemble parameters to avoid creating various type of constructors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ResolvableType, it supports four types as follow: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975" y="2907649"/>
            <a:ext cx="6968575" cy="18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(ResolvableType)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Use </a:t>
            </a:r>
            <a:r>
              <a:rPr b="1" lang="zh-TW">
                <a:solidFill>
                  <a:srgbClr val="000000"/>
                </a:solidFill>
              </a:rPr>
              <a:t>forType</a:t>
            </a:r>
            <a:r>
              <a:rPr lang="zh-TW">
                <a:solidFill>
                  <a:srgbClr val="000000"/>
                </a:solidFill>
              </a:rPr>
              <a:t>(type: Type, typeProvider: TypeProvider, </a:t>
            </a:r>
            <a:r>
              <a:rPr b="1" lang="zh-TW">
                <a:solidFill>
                  <a:srgbClr val="000000"/>
                </a:solidFill>
              </a:rPr>
              <a:t>variableResolver: VariableResolver</a:t>
            </a:r>
            <a:r>
              <a:rPr lang="zh-TW">
                <a:solidFill>
                  <a:srgbClr val="000000"/>
                </a:solidFill>
              </a:rPr>
              <a:t>) to initialize the private constructor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75" y="1961548"/>
            <a:ext cx="7239651" cy="28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劉玠均 (ResolvableType)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33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resolveVariable()</a:t>
            </a:r>
            <a:r>
              <a:rPr lang="zh-TW">
                <a:solidFill>
                  <a:schemeClr val="dk1"/>
                </a:solidFill>
              </a:rPr>
              <a:t>: 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Pass in different parameters to the correspond forType(...) function.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For WildcardType and TypeVariable, deal with resolveType().</a:t>
            </a:r>
            <a:endParaRPr sz="1600"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000" y="1152475"/>
            <a:ext cx="5354701" cy="37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 rotWithShape="1">
          <a:blip r:embed="rId4">
            <a:alphaModFix/>
          </a:blip>
          <a:srcRect b="13654" l="0" r="26443" t="68445"/>
          <a:stretch/>
        </p:blipFill>
        <p:spPr>
          <a:xfrm>
            <a:off x="4145700" y="396963"/>
            <a:ext cx="4686599" cy="62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Tracing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following diagram is the UML for the Task package, which primarily handles the execution of Runnable objects. Detailed introductions to some classes will be provided on the following pages.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0" y="2511450"/>
            <a:ext cx="8884803" cy="215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"TaskExecutor" defines an interface that provides an "execute" method to execute objects of the "Runnable" type. Its subclasses implement two types: Sync and Async.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00" y="2899950"/>
            <a:ext cx="3292200" cy="12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600" y="2803400"/>
            <a:ext cx="5133450" cy="14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"TaskDecorator" applies the concept of the Decorator Pattern, allowing subclasses to implement different decorating methods. However, unlike the common Decorator Pattern, TaskDecorator wraps through the provision of a method, which is a unique implementation.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50" y="2653476"/>
            <a:ext cx="6977700" cy="22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40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In comparison, the Inner Class of "TaskTrackingRunnable" uses a more standard Decorator Pattern.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500" y="63088"/>
            <a:ext cx="3063299" cy="49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concept of "VirtualThreadDelegate" is like an empty object and throws UnsupportedOperationException in JDK versions prior to 21.</a:t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" y="2050451"/>
            <a:ext cx="8063098" cy="27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洪世彬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97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"ExecutorServiceAdapter" and "TaskExecutorAdapter" use the Adapter Pattern. "ExecutorServiceAdapter" provides an adaptation from "AbstractExecutorService" to "TaskExecutor," while "TaskExecutorAdapter" adapts from "TaskExecutor" to "Executor."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047" y="2379825"/>
            <a:ext cx="7447104" cy="13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950" y="3757225"/>
            <a:ext cx="7848301" cy="12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主要的內容區段：org.springframework.aot.nativex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功能介紹：把 runtime hint 轉為 GraalVM native configuration 的格式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拿 runtime hint 進來，runtime hint 中有 serialization, proxies, reflection, resource, jni，只要這些東西存在，就叫各自的負責的 writer 進來（eg. `ResourceHintsWriter`），寫成一個 xxx-config.json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這裡會一直用到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BasicJsonWriter</a:t>
            </a:r>
            <a:r>
              <a:rPr lang="zh-TW"/>
              <a:t>，他的功能就只是把 object 轉為 json 格式，它會一直以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Consumer, Runnable</a:t>
            </a:r>
            <a:r>
              <a:rPr lang="zh-TW"/>
              <a:t> 的輸入被依賴注入到各個需要的地方</a:t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938" y="1152475"/>
            <a:ext cx="6132063" cy="37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311700" y="1601025"/>
            <a:ext cx="8520600" cy="27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上圖：NativeConfigurationWriter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下圖：FileNativeConfigurationWriter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put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BasicJsonWriter</a:t>
            </a:r>
            <a:r>
              <a:rPr lang="zh-TW"/>
              <a:t> into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zh-TW"/>
              <a:t>，inject it into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SerializationHintsWriter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850" y="3182050"/>
            <a:ext cx="5514623" cy="19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99" y="89975"/>
            <a:ext cx="6253303" cy="15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4 hint writers all uses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Singleton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no public constructor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/>
              <a:t>can directly use the only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Dependency Injection to get </a:t>
            </a:r>
            <a:r>
              <a:rPr lang="zh-TW">
                <a:latin typeface="Courier New"/>
                <a:ea typeface="Courier New"/>
                <a:cs typeface="Courier New"/>
                <a:sym typeface="Courier New"/>
              </a:rPr>
              <a:t>BasicJsonWriter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625" y="2849950"/>
            <a:ext cx="5891100" cy="2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Weekly Code Tracing Progress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68900" y="9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{DF65627A-A27B-4495-B964-FB8A06B0D9F0}</a:tableStyleId>
              </a:tblPr>
              <a:tblGrid>
                <a:gridCol w="1078975"/>
                <a:gridCol w="6560050"/>
                <a:gridCol w="967175"/>
              </a:tblGrid>
              <a:tr h="344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Part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3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1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許庭瑋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Netty5DataBuffer.java, NettyDataBufferFactory.java , Netty5DataBufferFactory.java, DefaultDataBufferFactory.java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楊昕叡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MergedAnnotationCollectors.java, MergedAnnotationPredicates.java, MergedAnnotationSelector.java, MergedAnnotationSelectors.java, RepeatableContainers.java</a:t>
                      </a:r>
                      <a:endParaRPr sz="20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335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劉玠均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ResolvableType.java (1/2), </a:t>
                      </a:r>
                      <a:r>
                        <a:rPr lang="zh-TW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SerializableTypeWrapper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.java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洪世彬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org.springframework.core.task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1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zh-TW">
                          <a:solidFill>
                            <a:schemeClr val="lt1"/>
                          </a:solidFill>
                        </a:rPr>
                        <a:t>spring-core-aot, spring-core-cglib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43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陳君翰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org.springframework.aot.nativex.*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646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000000"/>
                          </a:solidFill>
                        </a:rPr>
                        <a:t>林俊佑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cglib.core.</a:t>
                      </a:r>
                      <a:r>
                        <a:rPr lang="zh-TW"/>
                        <a:t>ClassEmitter</a:t>
                      </a:r>
                      <a:r>
                        <a:rPr lang="zh-TW"/>
                        <a:t> + ClassInfo + Signature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陳君翰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11700" y="2571750"/>
            <a:ext cx="4350300" cy="20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ourier New"/>
                <a:ea typeface="Courier New"/>
                <a:cs typeface="Courier New"/>
                <a:sym typeface="Courier New"/>
              </a:rPr>
              <a:t>BasicJsonWriter, IndentingWriter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/>
              <a:t>使用 Runnable 來創造遞迴，使得縮排變得可能</a:t>
            </a:r>
            <a:endParaRPr sz="1600"/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0" y="1017734"/>
            <a:ext cx="5552950" cy="140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000" y="1479625"/>
            <a:ext cx="4274551" cy="35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50"/>
              <a:t>林俊佑</a:t>
            </a:r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繼續細看 Emitter 本體, 目標是追到 asm API 的調用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為了簡化難度, 我要先閱讀一下 asm 的文件, 這樣在 CGLIB 中看到他們時才比較有感覺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首先透過檔案命名可以猜測 asm 屬於 “訪問者” 模式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 rotWithShape="1">
          <a:blip r:embed="rId3">
            <a:alphaModFix/>
          </a:blip>
          <a:srcRect b="34049" l="0" r="3409" t="0"/>
          <a:stretch/>
        </p:blipFill>
        <p:spPr>
          <a:xfrm>
            <a:off x="6277175" y="2229650"/>
            <a:ext cx="2024150" cy="25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899" y="2924849"/>
            <a:ext cx="2927100" cy="20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371650"/>
            <a:ext cx="8520600" cy="4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對訪問者模式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我個人認為重點在每個物件加入 </a:t>
            </a: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accept</a:t>
            </a:r>
            <a:r>
              <a:rPr lang="zh-TW" sz="1400">
                <a:solidFill>
                  <a:schemeClr val="dk1"/>
                </a:solidFill>
              </a:rPr>
              <a:t> 方法, 透過依賴注入</a:t>
            </a: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visitor</a:t>
            </a:r>
            <a:r>
              <a:rPr lang="zh-TW" sz="1400">
                <a:solidFill>
                  <a:schemeClr val="dk1"/>
                </a:solidFill>
              </a:rPr>
              <a:t>物件, 再把個物件本身</a:t>
            </a: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zh-TW" sz="1400">
                <a:solidFill>
                  <a:schemeClr val="dk1"/>
                </a:solidFill>
              </a:rPr>
              <a:t> 放入</a:t>
            </a: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visitor</a:t>
            </a:r>
            <a:r>
              <a:rPr lang="zh-TW" sz="1400">
                <a:solidFill>
                  <a:schemeClr val="dk1"/>
                </a:solidFill>
              </a:rPr>
              <a:t> 交給它執行外部邏輯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好處是可以輕易添加針對不同物件的業務邏輯在獨立的訪問者, 查看調用範例, 發現 asm 訪問者可以針對 class 執行符合 JVM 標準操作的代碼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302" name="Google Shape;302;p44"/>
          <p:cNvGrpSpPr/>
          <p:nvPr/>
        </p:nvGrpSpPr>
        <p:grpSpPr>
          <a:xfrm>
            <a:off x="647157" y="2096225"/>
            <a:ext cx="7785305" cy="2839750"/>
            <a:chOff x="647157" y="2096225"/>
            <a:chExt cx="7785305" cy="2839750"/>
          </a:xfrm>
        </p:grpSpPr>
        <p:pic>
          <p:nvPicPr>
            <p:cNvPr id="303" name="Google Shape;30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82925" y="2096225"/>
              <a:ext cx="4549537" cy="283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157" y="2782669"/>
              <a:ext cx="3151625" cy="1466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356525"/>
            <a:ext cx="8520600" cy="4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開始查看 classEmitter 結構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ClassInfo =&gt; 輸入 class type =&gt; 取得 class 資訊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MethodVisitor =&gt; asm 中的實作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Signature =&gt; 方法名稱的 string 的包裝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11" name="Google Shape;31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025" y="2303400"/>
            <a:ext cx="4994051" cy="27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311700" y="1469100"/>
            <a:ext cx="8520600" cy="22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</a:t>
            </a:r>
            <a:r>
              <a:rPr lang="zh-TW"/>
              <a:t>後要看的是 CodeEmitter 發現其繼承自 LocalVariablesSorter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而 </a:t>
            </a:r>
            <a:r>
              <a:rPr lang="zh-TW"/>
              <a:t>LocalVariablesSorter 繼承自 asm 中的 MethodVisitor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這週先細看 LocalVariablesSorter 下週在看 CodeEmitter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推測 CodeEmitter 會是 CGLIB 基於 asm API 最終要的包裝</a:t>
            </a:r>
            <a:endParaRPr/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200825"/>
            <a:ext cx="32841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創建 local 狀態紀錄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4" name="Google Shape;3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75" y="661675"/>
            <a:ext cx="30480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800" y="1723400"/>
            <a:ext cx="5243400" cy="32669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7"/>
          <p:cNvSpPr txBox="1"/>
          <p:nvPr/>
        </p:nvSpPr>
        <p:spPr>
          <a:xfrm>
            <a:off x="4042350" y="608800"/>
            <a:ext cx="435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每個局部變量有其各自型別與對應大小, 依照大小存在 array 裡, 使之後可以依照 array 快速取到變量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4625"/>
            <a:ext cx="5378250" cy="2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8"/>
          <p:cNvSpPr txBox="1"/>
          <p:nvPr/>
        </p:nvSpPr>
        <p:spPr>
          <a:xfrm>
            <a:off x="665400" y="197925"/>
            <a:ext cx="43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在 JVM 的 Stack 中執行 load/store 操作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4" name="Google Shape;334;p48"/>
          <p:cNvPicPr preferRelativeResize="0"/>
          <p:nvPr/>
        </p:nvPicPr>
        <p:blipFill rotWithShape="1">
          <a:blip r:embed="rId4">
            <a:alphaModFix/>
          </a:blip>
          <a:srcRect b="0" l="0" r="7192" t="2884"/>
          <a:stretch/>
        </p:blipFill>
        <p:spPr>
          <a:xfrm>
            <a:off x="5378250" y="892800"/>
            <a:ext cx="3765749" cy="16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5693325" y="349025"/>
            <a:ext cx="19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在尾部新增變數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550" y="2784525"/>
            <a:ext cx="4320782" cy="23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8"/>
          <p:cNvSpPr txBox="1"/>
          <p:nvPr/>
        </p:nvSpPr>
        <p:spPr>
          <a:xfrm>
            <a:off x="5271725" y="3456113"/>
            <a:ext cx="332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輸入第幾個變數, 取得在狀態 map （constructor 中建立</a:t>
            </a:r>
            <a:r>
              <a:rPr lang="zh-TW" sz="1800">
                <a:solidFill>
                  <a:schemeClr val="dk2"/>
                </a:solidFill>
              </a:rPr>
              <a:t>）的位置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DataBuffer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what I learned last week, provide a convenient wrapper around ByteBuffer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Netty5DataBuffer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Implementation of the DataBuffer with Netty 5 Buffer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like NettyDataBuffer, most of the functions just call function of </a:t>
            </a:r>
            <a:r>
              <a:rPr lang="zh-TW" sz="1800">
                <a:solidFill>
                  <a:schemeClr val="dk1"/>
                </a:solidFill>
              </a:rPr>
              <a:t>Buffer, like picture above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indexOf</a:t>
            </a:r>
            <a:r>
              <a:rPr lang="zh-TW" sz="1800">
                <a:solidFill>
                  <a:schemeClr val="dk1"/>
                </a:solidFill>
              </a:rPr>
              <a:t>(IntPredicate predicate, int fromIndex)</a:t>
            </a:r>
            <a:r>
              <a:rPr lang="zh-TW" sz="1800">
                <a:solidFill>
                  <a:schemeClr val="dk1"/>
                </a:solidFill>
              </a:rPr>
              <a:t>: using Buffer.openCursor to iterate datas in buffer and test data with predicate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write(DataBuffer... dataBuffers): check if there is at least one NettyDataBuffer in the array. if true, change type of all elements in dataBuffers to NettyDataBuffer, and use </a:t>
            </a:r>
            <a:r>
              <a:rPr lang="zh-TW" sz="1800">
                <a:solidFill>
                  <a:schemeClr val="dk1"/>
                </a:solidFill>
              </a:rPr>
              <a:t>Buffer</a:t>
            </a:r>
            <a:r>
              <a:rPr lang="zh-TW" sz="1800">
                <a:solidFill>
                  <a:schemeClr val="dk1"/>
                </a:solidFill>
              </a:rPr>
              <a:t>.writeBytes to write datas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800" y="445025"/>
            <a:ext cx="4223424" cy="10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Netty5DataBuffer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BufferComponentIterator: an iterator for Buffer, mostly delegate to ComponentIterator。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DataBufferFactory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zh-TW" sz="1800">
                <a:solidFill>
                  <a:schemeClr val="dk1"/>
                </a:solidFill>
              </a:rPr>
              <a:t>A factory for DataBuffer, allowing for allocation and wrapping of data buffers.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DefaultDataBufferFactory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Default implementation of DataBufferFactory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boolean preferDirect; check if buffer is direct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can allocating buffer by calling allocate or allocateDirect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can wrap ByteBuffer into buffer of DefaultDataBuffer class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DefaultDataBufferFactory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join(List&lt;? extends DataBuffer&gt; dataBuffers):  use DataBuffer.readableByteCount to calculate how many data to write, the use write() for each databuffer into resultBuffer, and release all databuffer.</a:t>
            </a:r>
            <a:endParaRPr sz="1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NettyDataBufferFactory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implementation of DataBufferFactory with ByteBufAllocator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can allocateBuffer, wrap, and join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join(List&lt;? extends DataBuffer&gt; dataBuffers): use compositeBuffer to create a CompositeByteBuf buffer, and use CompositeByteBuf.addComponent to put data into buffer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Netty5DataBufferFactory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implementation of DataBufferFactory with </a:t>
            </a:r>
            <a:r>
              <a:rPr lang="zh-TW" sz="1800">
                <a:solidFill>
                  <a:schemeClr val="dk1"/>
                </a:solidFill>
              </a:rPr>
              <a:t>BufferAllocator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very same as NettyDataBufferFactory, the only </a:t>
            </a:r>
            <a:r>
              <a:rPr lang="zh-TW" sz="1800">
                <a:solidFill>
                  <a:schemeClr val="dk1"/>
                </a:solidFill>
              </a:rPr>
              <a:t>difference</a:t>
            </a:r>
            <a:r>
              <a:rPr lang="zh-TW" sz="1800">
                <a:solidFill>
                  <a:schemeClr val="dk1"/>
                </a:solidFill>
              </a:rPr>
              <a:t> is in netty 4, it use ByteBufAllocator. In netty 5, it use </a:t>
            </a:r>
            <a:r>
              <a:rPr lang="zh-TW" sz="1800">
                <a:solidFill>
                  <a:schemeClr val="dk1"/>
                </a:solidFill>
              </a:rPr>
              <a:t>BufferAllocator. The implementation of functions are same as NettyDataBufferFactory, except that the buffer name and the functions name of buffer are different.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許庭瑋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UML this week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 u="sng">
                <a:solidFill>
                  <a:schemeClr val="hlink"/>
                </a:solidFill>
                <a:hlinkClick r:id="rId3"/>
              </a:rPr>
              <a:t>full version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72886"/>
            <a:ext cx="9144003" cy="388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TW" sz="2750"/>
              <a:t>楊昕叡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zh-TW">
                <a:solidFill>
                  <a:schemeClr val="dk1"/>
                </a:solidFill>
              </a:rPr>
              <a:t>class diagram: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full version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750" y="1017725"/>
            <a:ext cx="6699249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