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280440-6753-4158-9E16-6A0BE9599814}">
  <a:tblStyle styleId="{C6280440-6753-4158-9E16-6A0BE95998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8f9ff0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8f9ff0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4db277fe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4db277fe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4db277fe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4db277fe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4db277fec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4db277fec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4db277fe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4db277fe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8f9ff081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8f9ff081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4db277fec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4db277fec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4196bc74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4196bc7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** </a:t>
            </a:r>
            <a:r>
              <a:rPr lang="zh-TW"/>
              <a:t>因為spring-core-core好像牽扯到很多util裡面的東西，所以我就寫說</a:t>
            </a:r>
            <a:r>
              <a:rPr lang="zh-TW" sz="1400">
                <a:solidFill>
                  <a:schemeClr val="dk1"/>
                </a:solidFill>
              </a:rPr>
              <a:t>↑</a:t>
            </a:r>
            <a:r>
              <a:rPr lang="zh-TW">
                <a:solidFill>
                  <a:schemeClr val="dk1"/>
                </a:solidFill>
              </a:rPr>
              <a:t>代表可能會看更多code這樣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46bba13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46bba13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470651b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470651b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AnnotationElement: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@Annotation(key = "Hello", value = "hi")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public class Foo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class 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8b7f7bd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8b7f7bd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470651b3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470651b3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48814f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48814f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48814f0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48814f0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48814f0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48814f0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8b7f7c0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8b7f7c0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8d3dccf6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8d3dccf6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8d3dccf6a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8d3dccf6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4196bc7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4196bc7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RAD: open API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8b7f7bd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8b7f7bd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8b7f7bd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8b7f7bd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8b7f7bd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8b7f7bd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8b7f717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8b7f717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RAD: open API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, TDD (practice), vmodel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b7f7bd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8b7f7bd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8b7f7bda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8b7f7bd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cglib/cglib" TargetMode="External"/><Relationship Id="rId4" Type="http://schemas.openxmlformats.org/officeDocument/2006/relationships/hyperlink" Target="https://gitlab.ow2.org/asm/asm" TargetMode="External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mydailyjava.blogspot.com/2013/11/cglib-missing-manual.html" TargetMode="External"/><Relationship Id="rId4" Type="http://schemas.openxmlformats.org/officeDocument/2006/relationships/hyperlink" Target="https://github.com/cglib/cglib/wiki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s://mermaid.ink/svg/pako:eNptkk1v0zAYx7-K5fM61X1vD0iITUziwAFOJBzcxKNlqRM5zqGadgDxtlUTHNaKbagwJKoyaVtBQqvGS78MTsK3ILbjMRC33_P8nzz_vx1vQsd3CWzBBwwHHXB3xaYAhFFbl6u0g6lDmGwCgKz0eJHsTYHDCOZkjXgBYfe1VrLE9hfx9QJskH7eKlvp9CT5fgp4pxsuOxFjhPJbl3LFbAujbM2y3qk0Qt2_Ulxvh5xhh9_wcBjeJJQwzH3zhV5WtZLdz-Ll6NfRWOy8S79ti_1p7lPLpeT8ozh5nTfredx4NNP9gpg8jsdvxOJpOnmUDzXMAf6cqZkvE7Pd9NOROJv8_DHIJVS04uP38dsPwG8_BDLI-FJCVjKcifk83R8mr56ZbslKF3vicKw-iF-M4sFAPL_Qk_-9iH9-R9kYOvJiblOvD9LTnXg4NwYVY8D7AVEOo5k-d3Lw5Er43AeBQuEaKEksKSxLLCusSKworEqsKqxJrCmsS6wrbEhsKGxKbCpEReVR1AW6IihG2h0pe6T9kQqAdAKURYBLsEdYD3fd7MVuStGGvEN6xIatDF2yjiOP29CmW9loFLjZA1l1u9lrgS3OIrIEccT9O33qmFrPrHRxdsM92FrHXph1A0zv-b6pt34DVM08B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軟體工程設計 W2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highlight>
                  <a:schemeClr val="lt1"/>
                </a:highlight>
              </a:rPr>
              <a:t>許庭瑋、陳君翰、洪世彬、劉玠均、楊昕叡、林俊佑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highlight>
                  <a:schemeClr val="lt1"/>
                </a:highlight>
              </a:rPr>
              <a:t>2023/09/28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許庭瑋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經驗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基本上以前開發寫作業居多，所以requirement的部分基本上助教給的spec都很明確。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如果程式量估計比較大那就會稍微分一下，除此之外就直接寫下去。通常寫完一個部分就會先拿範例測資做測試，沒問題再繼續下去。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testing幾乎只有範例測資。頂多自己想像一些edge case。因為是作業所以不會有maintenance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問題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因為沒有用到design pattern，寫的code通常別人看不懂，維護上也十分困難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維護上十分困難、測試太隨便會導致程式容易有bug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程式量再大一點就會導致debug難度飆升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改善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學好design方法，把程式用design pattern寫好，這樣別人比較好懂、維護上也比較容易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學testing方法，比較容易找出bug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189000" y="1111575"/>
            <a:ext cx="8520600" cy="3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經驗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確認需求 -&gt; 設計 UI -&gt; 確認使用者操作 -&gt; 設計 UML -&gt; 實作功能 -&gt; Refactoring -&gt; 單元測試 -&gt; 交付功能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實作功能 &lt;-&gt; Refactoring 之間會重複數次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問題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此</a:t>
            </a:r>
            <a:r>
              <a:rPr lang="zh-TW"/>
              <a:t>軟體開發流程僅在比較少人的情況下使用過，若專案較大可能還是無法和 Agile 等方法相提並論。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測試的部分比重太低，且類型不足，容易在程式上線之後才發現問題。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改善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測試方面需要更進一步的經驗累積，同時也可以依靠閱讀開源專案來提升自己的能力。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劉玠均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經驗</a:t>
            </a:r>
            <a:r>
              <a:rPr lang="zh-TW"/>
              <a:t> - </a:t>
            </a:r>
            <a:r>
              <a:rPr lang="zh-TW"/>
              <a:t>工作</a:t>
            </a:r>
            <a:r>
              <a:rPr lang="zh-TW"/>
              <a:t>大致為</a:t>
            </a:r>
            <a:r>
              <a:rPr b="1" lang="zh-TW"/>
              <a:t> </a:t>
            </a:r>
            <a:r>
              <a:rPr lang="zh-TW"/>
              <a:t>develop new features </a:t>
            </a:r>
            <a:r>
              <a:rPr lang="zh-TW"/>
              <a:t>與 r</a:t>
            </a:r>
            <a:r>
              <a:rPr lang="zh-TW"/>
              <a:t>esolve daily defects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 sz="1600"/>
              <a:t>Plan</a:t>
            </a:r>
            <a:r>
              <a:rPr lang="zh-TW" sz="1600"/>
              <a:t> (60%)：接到需求後，找對應的 FE/BE/PM 討論開發 spec、cross-team 串接流程、實作方向，並估計開發時程</a:t>
            </a:r>
            <a:endParaRPr sz="1600"/>
          </a:p>
          <a:p>
            <a:pPr indent="-331229" lvl="1" marL="914400" rtl="0" algn="l">
              <a:spcBef>
                <a:spcPts val="0"/>
              </a:spcBef>
              <a:spcAft>
                <a:spcPts val="0"/>
              </a:spcAft>
              <a:buSzPts val="1616"/>
              <a:buChar char="○"/>
            </a:pPr>
            <a:r>
              <a:rPr b="1" lang="zh-TW" sz="1616"/>
              <a:t>Implement</a:t>
            </a:r>
            <a:r>
              <a:rPr lang="zh-TW" sz="1616"/>
              <a:t> (40%)：實作 feature 和 unit test，並通過 code quality test。與相關 engineers/PM 確認 dev/staging enviroment tests 通過，最終部署到 production</a:t>
            </a:r>
            <a:br>
              <a:rPr lang="zh-TW" sz="1616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問題 &amp; </a:t>
            </a:r>
            <a:r>
              <a:rPr b="1" lang="zh-TW"/>
              <a:t>改善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最主要的問題是對 D</a:t>
            </a:r>
            <a:r>
              <a:rPr b="1" lang="zh-TW"/>
              <a:t>esign Pattern 不熟悉。</a:t>
            </a:r>
            <a:r>
              <a:rPr lang="zh-TW"/>
              <a:t>因公司既有 codebase 都是由有經驗的同仁定義好的，因此沒有機會實際了解如何設計大型軟體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期望藉由這門課有系統地學習軟體工程設計。Action items 包含：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分析</a:t>
            </a:r>
            <a:r>
              <a:rPr lang="zh-TW"/>
              <a:t> spring-core 中的 design pattern，了解有經驗的人如何設計大型系統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與組員互相學習，藉由實際案例培養軟體設計知識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楊昕叡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0" y="1087400"/>
            <a:ext cx="9014100" cy="4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經驗: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多為作業，目的是用最短的時間達成需求，流程為:觀察需求&lt;-&gt;寫程式-&gt;測試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問題: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觀察需求不全面-&gt;觀察需求和寫程式交互運作，越寫越難修改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為了快而不擇手段且作業完成後不再回顧-&gt;邏輯紊亂、只有當下的自己能理解、沒有註解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多人作業中只重視結果，過程中各做各的-&gt;程式難以互相溝通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只在最後使用簡單的testcases-&gt;遺漏許多cases、有錯時難以定位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改善: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事前審慎評估且列出需求、學習使用disign pattern、增加合作寫程式的經驗、用testing 工具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陳君翰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經驗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需求 → 設計 ⇌ 實作 → 簡單測試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問題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由於沒有設計概念，因此設計成果往往不堪使用，導致設計與實作往往非常反覆，更甚者，重新設計的架構也要重新實作，反而浪費了更多時間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個人作業部分，測試主要依靠助教測資，自己稍微生 edge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合作專案部分，不知如何驗證，往往只能測試 UI 主功能，有時候會出現難以理解的錯誤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改善方法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學習更好的設計方式，避免不斷反覆浪費時間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多和合作對象討論，集思廣益出多方都易於使用的介面或架構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學會單元測試，避免導致合作專案出現複雜、不可預期的錯誤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林俊佑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經驗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有走過 extreme 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整體流程是高頻率的迭代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會額外利用各種 practice 做強化, 包含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peer programing,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CICD,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code review,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stand up meeting, …等等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優點很明顯: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工程師學習興致高, 工作氛圍佳, 產品的 quality 也很不錯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缺點自然存在: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整體開發速度緩慢, 工程成本高, 當商業決策錯誤時, 投入依然打水漂, 和瀑布沒差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”員工”的權力大 (ex: 工程師可以依據自己的專業影響開發方向決策) , 偏離一般人對工作的理解, Funder 不甚理解, 會親自下場丟隕石, 往往導致專案車毀人亡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Tracing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Tracing Plan</a:t>
            </a:r>
            <a:endParaRPr/>
          </a:p>
        </p:txBody>
      </p:sp>
      <p:graphicFrame>
        <p:nvGraphicFramePr>
          <p:cNvPr id="152" name="Google Shape;152;p29"/>
          <p:cNvGraphicFramePr/>
          <p:nvPr/>
        </p:nvGraphicFramePr>
        <p:xfrm>
          <a:off x="311700" y="110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{C6280440-6753-4158-9E16-6A0BE9599814}</a:tableStyleId>
              </a:tblPr>
              <a:tblGrid>
                <a:gridCol w="1428350"/>
                <a:gridCol w="3397650"/>
                <a:gridCol w="2413000"/>
              </a:tblGrid>
              <a:tr h="48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LOC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許庭</a:t>
                      </a:r>
                      <a:r>
                        <a:rPr lang="zh-TW"/>
                        <a:t>瑋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spring-expression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11390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陳君翰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spring-core-aot、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spring-core-core-env、io、codec….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12007↑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洪世彬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spring-beans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28593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劉玠均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spring-core-core-convert、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annotation、type 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9480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↑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楊昕叡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spring-context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35944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林俊佑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spring-core-cglib, spring-core-asm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20331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Tokenizer.java</a:t>
            </a:r>
            <a:endParaRPr/>
          </a:p>
        </p:txBody>
      </p:sp>
      <p:sp>
        <p:nvSpPr>
          <p:cNvPr id="158" name="Google Shape;158;p30"/>
          <p:cNvSpPr/>
          <p:nvPr/>
        </p:nvSpPr>
        <p:spPr>
          <a:xfrm>
            <a:off x="1477713" y="2591200"/>
            <a:ext cx="997500" cy="42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process()</a:t>
            </a:r>
            <a:endParaRPr/>
          </a:p>
        </p:txBody>
      </p:sp>
      <p:sp>
        <p:nvSpPr>
          <p:cNvPr id="159" name="Google Shape;159;p30"/>
          <p:cNvSpPr/>
          <p:nvPr/>
        </p:nvSpPr>
        <p:spPr>
          <a:xfrm>
            <a:off x="2730063" y="1784850"/>
            <a:ext cx="1402200" cy="42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isAlphabetic</a:t>
            </a:r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2932338" y="2614013"/>
            <a:ext cx="997500" cy="42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isDigit</a:t>
            </a: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2932413" y="3443175"/>
            <a:ext cx="997500" cy="42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</a:t>
            </a:r>
            <a:endParaRPr/>
          </a:p>
        </p:txBody>
      </p:sp>
      <p:sp>
        <p:nvSpPr>
          <p:cNvPr id="162" name="Google Shape;162;p30"/>
          <p:cNvSpPr/>
          <p:nvPr/>
        </p:nvSpPr>
        <p:spPr>
          <a:xfrm>
            <a:off x="4606913" y="3895350"/>
            <a:ext cx="1538100" cy="42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pushToken</a:t>
            </a:r>
            <a:endParaRPr/>
          </a:p>
        </p:txBody>
      </p:sp>
      <p:cxnSp>
        <p:nvCxnSpPr>
          <p:cNvPr id="163" name="Google Shape;163;p30"/>
          <p:cNvCxnSpPr>
            <a:stCxn id="158" idx="3"/>
            <a:endCxn id="161" idx="1"/>
          </p:cNvCxnSpPr>
          <p:nvPr/>
        </p:nvCxnSpPr>
        <p:spPr>
          <a:xfrm>
            <a:off x="2475213" y="2804950"/>
            <a:ext cx="457200" cy="8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30"/>
          <p:cNvCxnSpPr>
            <a:stCxn id="161" idx="3"/>
            <a:endCxn id="162" idx="1"/>
          </p:cNvCxnSpPr>
          <p:nvPr/>
        </p:nvCxnSpPr>
        <p:spPr>
          <a:xfrm>
            <a:off x="3929913" y="3656925"/>
            <a:ext cx="677100" cy="4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30"/>
          <p:cNvSpPr/>
          <p:nvPr/>
        </p:nvSpPr>
        <p:spPr>
          <a:xfrm>
            <a:off x="4607025" y="2108038"/>
            <a:ext cx="1255500" cy="145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ishex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isReal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isLong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isExponent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isDouble</a:t>
            </a: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6264075" y="2591200"/>
            <a:ext cx="1402200" cy="42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pushToken</a:t>
            </a:r>
            <a:endParaRPr/>
          </a:p>
        </p:txBody>
      </p:sp>
      <p:cxnSp>
        <p:nvCxnSpPr>
          <p:cNvPr id="167" name="Google Shape;167;p30"/>
          <p:cNvCxnSpPr>
            <a:stCxn id="158" idx="3"/>
            <a:endCxn id="160" idx="1"/>
          </p:cNvCxnSpPr>
          <p:nvPr/>
        </p:nvCxnSpPr>
        <p:spPr>
          <a:xfrm>
            <a:off x="2475213" y="2804950"/>
            <a:ext cx="4572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30"/>
          <p:cNvCxnSpPr>
            <a:stCxn id="158" idx="3"/>
            <a:endCxn id="159" idx="1"/>
          </p:cNvCxnSpPr>
          <p:nvPr/>
        </p:nvCxnSpPr>
        <p:spPr>
          <a:xfrm flipH="1" rot="10800000">
            <a:off x="2475213" y="1998550"/>
            <a:ext cx="255000" cy="8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30"/>
          <p:cNvSpPr/>
          <p:nvPr/>
        </p:nvSpPr>
        <p:spPr>
          <a:xfrm>
            <a:off x="4606913" y="1349138"/>
            <a:ext cx="1538100" cy="42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pushToken</a:t>
            </a:r>
            <a:endParaRPr/>
          </a:p>
        </p:txBody>
      </p:sp>
      <p:cxnSp>
        <p:nvCxnSpPr>
          <p:cNvPr id="170" name="Google Shape;170;p30"/>
          <p:cNvCxnSpPr>
            <a:stCxn id="160" idx="3"/>
            <a:endCxn id="165" idx="1"/>
          </p:cNvCxnSpPr>
          <p:nvPr/>
        </p:nvCxnSpPr>
        <p:spPr>
          <a:xfrm>
            <a:off x="3929838" y="2827763"/>
            <a:ext cx="6771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30"/>
          <p:cNvCxnSpPr>
            <a:stCxn id="159" idx="3"/>
            <a:endCxn id="169" idx="1"/>
          </p:cNvCxnSpPr>
          <p:nvPr/>
        </p:nvCxnSpPr>
        <p:spPr>
          <a:xfrm flipH="1" rot="10800000">
            <a:off x="4132263" y="1563000"/>
            <a:ext cx="474600" cy="4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30"/>
          <p:cNvCxnSpPr>
            <a:stCxn id="165" idx="3"/>
            <a:endCxn id="166" idx="1"/>
          </p:cNvCxnSpPr>
          <p:nvPr/>
        </p:nvCxnSpPr>
        <p:spPr>
          <a:xfrm flipH="1" rot="10800000">
            <a:off x="5862525" y="2805088"/>
            <a:ext cx="4017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core/convert: ConversionService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</a:rPr>
              <a:t>ConvertionService</a:t>
            </a:r>
            <a:r>
              <a:rPr lang="zh-TW">
                <a:solidFill>
                  <a:srgbClr val="000000"/>
                </a:solidFill>
              </a:rPr>
              <a:t>.convert(...): </a:t>
            </a:r>
            <a:r>
              <a:rPr lang="zh-TW">
                <a:solidFill>
                  <a:srgbClr val="000000"/>
                </a:solidFill>
              </a:rPr>
              <a:t>Convert source object to target </a:t>
            </a:r>
            <a:r>
              <a:rPr b="1" lang="zh-TW">
                <a:solidFill>
                  <a:srgbClr val="000000"/>
                </a:solidFill>
              </a:rPr>
              <a:t>type</a:t>
            </a:r>
            <a:r>
              <a:rPr lang="zh-TW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b="1" lang="zh-TW">
                <a:solidFill>
                  <a:srgbClr val="980000"/>
                </a:solidFill>
              </a:rPr>
              <a:t>TypeDescriptor</a:t>
            </a:r>
            <a:endParaRPr b="1">
              <a:solidFill>
                <a:srgbClr val="98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zh-TW">
                <a:solidFill>
                  <a:srgbClr val="000000"/>
                </a:solidFill>
              </a:rPr>
              <a:t>Constructors: </a:t>
            </a:r>
            <a:r>
              <a:rPr lang="zh-TW" u="sng">
                <a:solidFill>
                  <a:srgbClr val="000000"/>
                </a:solidFill>
              </a:rPr>
              <a:t>MethodParameter</a:t>
            </a:r>
            <a:r>
              <a:rPr lang="zh-TW">
                <a:solidFill>
                  <a:srgbClr val="000000"/>
                </a:solidFill>
              </a:rPr>
              <a:t>, Field, </a:t>
            </a:r>
            <a:r>
              <a:rPr b="1" lang="zh-TW" u="sng">
                <a:solidFill>
                  <a:srgbClr val="000000"/>
                </a:solidFill>
              </a:rPr>
              <a:t>Property</a:t>
            </a:r>
            <a:r>
              <a:rPr lang="zh-TW">
                <a:solidFill>
                  <a:srgbClr val="000000"/>
                </a:solidFill>
              </a:rPr>
              <a:t>, or </a:t>
            </a:r>
            <a:r>
              <a:rPr lang="zh-TW" u="sng">
                <a:solidFill>
                  <a:srgbClr val="000000"/>
                </a:solidFill>
              </a:rPr>
              <a:t>TypeDescriptor</a:t>
            </a:r>
            <a:endParaRPr u="sng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zh-TW">
                <a:solidFill>
                  <a:srgbClr val="000000"/>
                </a:solidFill>
              </a:rPr>
              <a:t>Data fields (this)</a:t>
            </a:r>
            <a:r>
              <a:rPr lang="zh-TW">
                <a:solidFill>
                  <a:srgbClr val="000000"/>
                </a:solidFill>
              </a:rPr>
              <a:t>: resolvableType, type, annotatedElement (AnnotatedElementAdapter)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Deal with the conversion of complex data types including Map&lt;?,?&gt; and nested types.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</a:rPr>
              <a:t>Property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object type, readMethod, writeMethod, name, method parameter, annotations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Software Development Process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376" y="228550"/>
            <a:ext cx="7117825" cy="49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CGLIB + ASM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466" y="1373150"/>
            <a:ext cx="5741075" cy="35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548925" y="624150"/>
            <a:ext cx="22716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</a:rPr>
              <a:t>為外部專案的再打包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3"/>
              </a:rPr>
              <a:t>https://github.com/cglib/cglib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4"/>
              </a:rPr>
              <a:t>asm / asm · GitLab</a:t>
            </a:r>
            <a:endParaRPr sz="1100" u="sng">
              <a:solidFill>
                <a:schemeClr val="hlink"/>
              </a:solidFill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1400" y="316013"/>
            <a:ext cx="5620127" cy="4511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CGLIB</a:t>
            </a:r>
            <a:endParaRPr/>
          </a:p>
        </p:txBody>
      </p:sp>
      <p:sp>
        <p:nvSpPr>
          <p:cNvPr id="201" name="Google Shape;201;p35"/>
          <p:cNvSpPr txBox="1"/>
          <p:nvPr/>
        </p:nvSpPr>
        <p:spPr>
          <a:xfrm>
            <a:off x="469600" y="1329325"/>
            <a:ext cx="760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http://mydailyjava.blogspot.com/2013/11/cglib-missing-manual.html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https://github.com/cglib/cglib/wiki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5"/>
          <p:cNvSpPr txBox="1"/>
          <p:nvPr/>
        </p:nvSpPr>
        <p:spPr>
          <a:xfrm>
            <a:off x="469600" y="929125"/>
            <a:ext cx="43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ALL interface</a:t>
            </a:r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7629500" y="1564100"/>
            <a:ext cx="1395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64969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endParaRPr sz="400">
              <a:solidFill>
                <a:srgbClr val="649696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subgraph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Enhancer</a:t>
            </a:r>
            <a:endParaRPr sz="400">
              <a:solidFill>
                <a:srgbClr val="A22889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400">
                <a:solidFill>
                  <a:srgbClr val="AA8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[調用 createHelper]</a:t>
            </a:r>
            <a:endParaRPr sz="400">
              <a:solidFill>
                <a:srgbClr val="AA8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400">
                <a:solidFill>
                  <a:srgbClr val="AA8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[創建 key]</a:t>
            </a:r>
            <a:endParaRPr sz="400">
              <a:solidFill>
                <a:srgbClr val="AA8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TW" sz="400">
                <a:solidFill>
                  <a:srgbClr val="AA8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[設置 this.currentKey]</a:t>
            </a:r>
            <a:endParaRPr sz="400">
              <a:solidFill>
                <a:srgbClr val="AA8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zh-TW" sz="400">
                <a:solidFill>
                  <a:srgbClr val="AA8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[調用 super.create]</a:t>
            </a:r>
            <a:endParaRPr sz="400">
              <a:solidFill>
                <a:srgbClr val="AA8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4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subgraph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AbstractClassGenerator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endParaRPr sz="400">
              <a:solidFill>
                <a:srgbClr val="A22889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h-TW" sz="400">
                <a:solidFill>
                  <a:srgbClr val="AA8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[獲取類加載器]</a:t>
            </a:r>
            <a:endParaRPr sz="400">
              <a:solidFill>
                <a:srgbClr val="AA8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zh-TW" sz="400">
                <a:solidFill>
                  <a:srgbClr val="AA8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[獲取緩存]</a:t>
            </a:r>
            <a:endParaRPr sz="400">
              <a:solidFill>
                <a:srgbClr val="AA8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zh-TW" sz="400">
                <a:solidFill>
                  <a:srgbClr val="AA8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[創建新緩存-如果必要]</a:t>
            </a:r>
            <a:endParaRPr sz="400">
              <a:solidFill>
                <a:srgbClr val="AA8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zh-TW" sz="400">
                <a:solidFill>
                  <a:srgbClr val="AA8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[設置 key]</a:t>
            </a:r>
            <a:endParaRPr sz="400">
              <a:solidFill>
                <a:srgbClr val="AA8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zh-TW" sz="400">
                <a:solidFill>
                  <a:srgbClr val="AA8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[獲取對象實例]</a:t>
            </a:r>
            <a:endParaRPr sz="400">
              <a:solidFill>
                <a:srgbClr val="AA8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zh-TW" sz="400">
                <a:solidFill>
                  <a:srgbClr val="AA8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[檢查 obj 類型]</a:t>
            </a:r>
            <a:endParaRPr sz="400">
              <a:solidFill>
                <a:srgbClr val="AA8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zh-TW" sz="400">
                <a:solidFill>
                  <a:srgbClr val="AA8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[異常處理]</a:t>
            </a:r>
            <a:endParaRPr sz="400">
              <a:solidFill>
                <a:srgbClr val="AA8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zh-TW" sz="400">
                <a:solidFill>
                  <a:srgbClr val="AA8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[返回 obj 或拋出異常]</a:t>
            </a:r>
            <a:endParaRPr sz="400">
              <a:solidFill>
                <a:srgbClr val="AA8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4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subgraph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400">
                <a:solidFill>
                  <a:srgbClr val="A2288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Enhancer</a:t>
            </a:r>
            <a:endParaRPr sz="400">
              <a:solidFill>
                <a:srgbClr val="A22889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zh-TW" sz="400">
                <a:solidFill>
                  <a:srgbClr val="AA8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[檢查 classOnly 變數]</a:t>
            </a:r>
            <a:endParaRPr sz="400">
              <a:solidFill>
                <a:srgbClr val="AA8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zh-TW" sz="400">
                <a:solidFill>
                  <a:srgbClr val="AA8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[返回 type 或新創建的實例]</a:t>
            </a:r>
            <a:endParaRPr sz="400">
              <a:solidFill>
                <a:srgbClr val="AA8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">
                <a:solidFill>
                  <a:srgbClr val="9650C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400">
              <a:solidFill>
                <a:srgbClr val="9650C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2</a:t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3</a:t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6</a:t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7</a:t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8</a:t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9</a:t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11</a:t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11</a:t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11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12</a:t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13</a:t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13 </a:t>
            </a:r>
            <a:r>
              <a:rPr b="1" lang="zh-TW" sz="400">
                <a:solidFill>
                  <a:srgbClr val="0088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--&gt;</a:t>
            </a:r>
            <a:r>
              <a:rPr lang="zh-TW" sz="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14</a:t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800" y="1806300"/>
            <a:ext cx="4429700" cy="32825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5"/>
          <p:cNvSpPr txBox="1"/>
          <p:nvPr/>
        </p:nvSpPr>
        <p:spPr>
          <a:xfrm>
            <a:off x="1286600" y="3247475"/>
            <a:ext cx="11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6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Spring context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0" y="1017725"/>
            <a:ext cx="9144000" cy="4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AbstractCachingConfiguration.java(abstract class):</a:t>
            </a:r>
            <a:r>
              <a:rPr lang="zh-TW" sz="1400">
                <a:solidFill>
                  <a:schemeClr val="dk1"/>
                </a:solidFill>
              </a:rPr>
              <a:t>set structure for Spring's annotation-driven cache management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(CacheManager, CacheErrorHandler, CacheResolver, KeyGenerator)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CacheOperationSource.java(interface)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AbstractFallbackCacheOperationSource.java(abstract class):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Collection&lt;CacheOperation&gt; getCacheOperations(Method method, @Nullable Class&lt;?&gt; targetClass)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Collection&lt;CacheOperation&gt; computeCacheOperations(Method method, @Nullable Class&lt;?&gt; targetClass)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target method&gt;target class&gt;original method&gt;original class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AnnotationCacheOperationSource.java(class):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Collection&lt;CacheOperation&gt; determineCacheOperations(CacheOperationProvider provider)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(CacheOperation, BasicOperation)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87" y="1185200"/>
            <a:ext cx="8721626" cy="33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spring-core beans</a:t>
            </a:r>
            <a:endParaRPr/>
          </a:p>
        </p:txBody>
      </p:sp>
      <p:sp>
        <p:nvSpPr>
          <p:cNvPr id="218" name="Google Shape;218;p37"/>
          <p:cNvSpPr/>
          <p:nvPr/>
        </p:nvSpPr>
        <p:spPr>
          <a:xfrm>
            <a:off x="4031500" y="1528450"/>
            <a:ext cx="3249000" cy="534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7"/>
          <p:cNvSpPr/>
          <p:nvPr/>
        </p:nvSpPr>
        <p:spPr>
          <a:xfrm>
            <a:off x="4826275" y="2573175"/>
            <a:ext cx="4005900" cy="534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7"/>
          <p:cNvSpPr/>
          <p:nvPr/>
        </p:nvSpPr>
        <p:spPr>
          <a:xfrm>
            <a:off x="499425" y="1528450"/>
            <a:ext cx="2217900" cy="534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spring-core beans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BeanFactory: Basic client view of a bean container. It’s an interface that defines the way to obtain beans.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SingletonBeanRegistry: It defines the process for registering and obtaining a singleton object.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DefaultSingletonBeanRegistry: An implementation of SingletonBeanRegistry, it manages all singleton beans, assisting in their creation, maintenance, and disposal. It also handles circular dependencies creation.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Software Development Process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waterfall: design first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RAD, MVP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Agile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waterfall</a:t>
            </a:r>
            <a:r>
              <a:rPr lang="zh-TW">
                <a:solidFill>
                  <a:srgbClr val="000000"/>
                </a:solidFill>
              </a:rPr>
              <a:t>: design &gt; development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TDD (practice), vmodel?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 Development Process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僅為完成在校個人作業：邊想邊寫、純靠直覺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問題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無設計架構，隨時都可能重改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難以除錯、增加或修改功能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難以估計所需時間與精力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可讀性差，無法重複利用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改善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事先設計，畫出結構或流程圖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依據設計施工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對個別元件測試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Simple</a:t>
            </a:r>
            <a:r>
              <a:rPr lang="zh-TW"/>
              <a:t> Development Process – Waterfall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為完成在校 Group Poject：分為 Waterfall model 和 RAD (Rapid Application Development) 兩種方式</a:t>
            </a:r>
            <a:r>
              <a:rPr lang="zh-TW"/>
              <a:t>。本頁先介紹 Waterfall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概念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流程：requirement → design → implementation → verification → maintenance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強烈要求事先的規劃，如 UI、API、DB Schema 設計等，並盡可能不要修改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缺點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若事前設計不良，反而導致後續修改耗費大量心力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發現實作有困難，但其他人已經完成對接介面，只能硬著頭皮寫下去，導致複雜性提高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依據小組經驗差異，不一定能有良好的驗證及維護方法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改善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允許小範圍的重新設計，並提高溝通的頻率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311700" y="4703625"/>
            <a:ext cx="85206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備注：此處採用 waterfall, RAD 等辭彙僅是因為其主要框架與我們的行為相似，並不代表我們對其有足夠認知並實踐於所有細節，望周知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Simple Development Process – RAD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概念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流程：requirement → user design ⇋ construction → cutover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設計和建造快速來回反覆，快速的分工、各自實作出 prototype，試著將各個元件組裝在一起，確保整體能夠運作，且符合需求、使用者的想像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若有需要調整，隨時都能改動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“like clay rather than steel”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缺點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開發者需要一定經驗，否則容易設計出難以使用的元件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需要頻繁的討論以核對目標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難以追蹤進度、撰寫文件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改善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可以放更多心力在設計上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Software Development Process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</a:rPr>
              <a:t>W</a:t>
            </a:r>
            <a:r>
              <a:rPr b="1" lang="zh-TW">
                <a:solidFill>
                  <a:srgbClr val="000000"/>
                </a:solidFill>
              </a:rPr>
              <a:t>aterfall</a:t>
            </a:r>
            <a:r>
              <a:rPr lang="zh-TW">
                <a:solidFill>
                  <a:srgbClr val="000000"/>
                </a:solidFill>
              </a:rPr>
              <a:t>: design first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</a:rPr>
              <a:t>RAD</a:t>
            </a:r>
            <a:r>
              <a:rPr lang="zh-TW">
                <a:solidFill>
                  <a:srgbClr val="000000"/>
                </a:solidFill>
              </a:rPr>
              <a:t> (</a:t>
            </a:r>
            <a:r>
              <a:rPr lang="zh-TW">
                <a:solidFill>
                  <a:schemeClr val="dk1"/>
                </a:solidFill>
              </a:rPr>
              <a:t>Rapid Application Development)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Agile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600" y="1152475"/>
            <a:ext cx="4107024" cy="32150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9"/>
          <p:cNvGraphicFramePr/>
          <p:nvPr/>
        </p:nvGraphicFramePr>
        <p:xfrm>
          <a:off x="408450" y="293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{C6280440-6753-4158-9E16-6A0BE9599814}</a:tableStyleId>
              </a:tblPr>
              <a:tblGrid>
                <a:gridCol w="1154650"/>
                <a:gridCol w="1976000"/>
                <a:gridCol w="2657300"/>
              </a:tblGrid>
              <a:tr h="41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A</a:t>
                      </a:r>
                      <a:r>
                        <a:rPr b="1" lang="zh-TW" sz="1600"/>
                        <a:t>dvantage</a:t>
                      </a:r>
                      <a:endParaRPr b="1"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600">
                          <a:solidFill>
                            <a:schemeClr val="dk1"/>
                          </a:solidFill>
                        </a:rPr>
                        <a:t>Dis</a:t>
                      </a:r>
                      <a:r>
                        <a:rPr b="1" lang="zh-TW" sz="1600">
                          <a:solidFill>
                            <a:schemeClr val="dk1"/>
                          </a:solidFill>
                        </a:rPr>
                        <a:t>advantage</a:t>
                      </a:r>
                      <a:endParaRPr b="1" sz="1600"/>
                    </a:p>
                  </a:txBody>
                  <a:tcPr marT="91425" marB="91425" marR="91425" marL="91425" anchor="ctr"/>
                </a:tc>
              </a:tr>
              <a:tr h="41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600">
                          <a:solidFill>
                            <a:schemeClr val="dk1"/>
                          </a:solidFill>
                        </a:rPr>
                        <a:t>W</a:t>
                      </a:r>
                      <a:r>
                        <a:rPr b="1" lang="zh-TW" sz="1600">
                          <a:solidFill>
                            <a:schemeClr val="dk1"/>
                          </a:solidFill>
                        </a:rPr>
                        <a:t>aterfall</a:t>
                      </a:r>
                      <a:endParaRPr b="1"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ensure code quality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low fault tolerance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59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dk1"/>
                          </a:solidFill>
                        </a:rPr>
                        <a:t>RAD</a:t>
                      </a:r>
                      <a:endParaRPr b="1"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very fast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need more time to rewrite, low code quality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94" name="Google Shape;94;p19"/>
          <p:cNvCxnSpPr/>
          <p:nvPr/>
        </p:nvCxnSpPr>
        <p:spPr>
          <a:xfrm flipH="1" rot="10800000">
            <a:off x="3271000" y="1398450"/>
            <a:ext cx="14976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 Common Problems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</a:t>
            </a:r>
            <a:r>
              <a:rPr lang="zh-TW"/>
              <a:t>開發流程之中，由於缺乏開發經驗等原因，也常有以下問題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目標難以達成或需耗費大量資源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設計的詳細程度、開發者有多少自由度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難以估計各階段所需時間與心力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不會模組測試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不會撰寫技術文件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部署環境不匹配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…等等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Individual Development Progress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