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B679FE-DE49-4549-BF54-F94A95F8FC7F}">
  <a:tblStyle styleId="{E4B679FE-DE49-4549-BF54-F94A95F8FC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712971d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712971d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80f3733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80f3733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712971df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712971d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7F7F9F"/>
                </a:solidFill>
                <a:highlight>
                  <a:srgbClr val="FFFFFF"/>
                </a:highlight>
              </a:rPr>
              <a:t>&lt;R&gt;</a:t>
            </a:r>
            <a:r>
              <a:rPr lang="zh-TW" sz="1200">
                <a:solidFill>
                  <a:srgbClr val="3F5FBF"/>
                </a:solidFill>
                <a:highlight>
                  <a:srgbClr val="FFFFFF"/>
                </a:highlight>
              </a:rPr>
              <a:t> the target range (or base) type converters created by this factory can convert to;</a:t>
            </a:r>
            <a:endParaRPr sz="1200">
              <a:solidFill>
                <a:srgbClr val="3F5FBF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F5FBF"/>
                </a:solidFill>
                <a:highlight>
                  <a:srgbClr val="FFFFFF"/>
                </a:highlight>
              </a:rPr>
              <a:t>* for example </a:t>
            </a:r>
            <a:r>
              <a:rPr lang="zh-TW" sz="1200">
                <a:solidFill>
                  <a:srgbClr val="3F3FBF"/>
                </a:solidFill>
                <a:highlight>
                  <a:srgbClr val="FFFFFF"/>
                </a:highlight>
              </a:rPr>
              <a:t>{@link Number}</a:t>
            </a:r>
            <a:r>
              <a:rPr lang="zh-TW" sz="1200">
                <a:solidFill>
                  <a:srgbClr val="3F5FBF"/>
                </a:solidFill>
                <a:highlight>
                  <a:srgbClr val="FFFFFF"/>
                </a:highlight>
              </a:rPr>
              <a:t> for a set of number subtypes.</a:t>
            </a:r>
            <a:endParaRPr sz="1200">
              <a:solidFill>
                <a:srgbClr val="3F5FB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7d15580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7d15580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712971d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712971d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fb11722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fb11722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7fb11722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7fb11722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712971d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712971d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7fb1172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7fb1172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712971d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712971d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12971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712971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a7bb2b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a7bb2b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7122309c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7122309c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7a7bb2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7a7bb2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a7bb2b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a7bb2b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7a7bb2b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7a7bb2b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12971d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12971d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712971d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712971d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12971d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12971d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軟體工程設計 W3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許庭瑋、陳君翰、洪世彬、劉玠均、楊昕叡、林俊佑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2023/10/05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87300" y="2499750"/>
            <a:ext cx="56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 sz="275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0" y="572700"/>
            <a:ext cx="91440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public interface MergedAnnotation&lt;A extends Annotation&gt;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public interface MergedAnnotations extends Iterable&lt;MergedAnnotation&lt;Annotation&gt;&gt;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abstract class AbstractMergedAnnotation&lt;A extends Annotation&gt; implements MergedAnnotation&lt;A&gt;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8162"/>
            <a:ext cx="9144000" cy="35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8092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public interface AnnotationFilter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final class PackagesAnnotationFilter implements AnnotationFilter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563" y="1426125"/>
            <a:ext cx="4942883" cy="37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0" y="319075"/>
            <a:ext cx="5238750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ConversionService</a:t>
            </a:r>
            <a:r>
              <a:rPr lang="zh-TW">
                <a:solidFill>
                  <a:schemeClr val="dk1"/>
                </a:solidFill>
              </a:rPr>
              <a:t>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chemeClr val="dk1"/>
                </a:solidFill>
              </a:rPr>
              <a:t>core/convert/support)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How to manage converters?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Converter&lt;S, T&gt;</a:t>
            </a:r>
            <a:r>
              <a:rPr lang="zh-TW">
                <a:solidFill>
                  <a:schemeClr val="dk1"/>
                </a:solidFill>
              </a:rPr>
              <a:t>: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convert source type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to target type (type: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core.convert.TypeDescriptor)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ConverterFactory&lt;S, R&gt;</a:t>
            </a:r>
            <a:r>
              <a:rPr lang="zh-TW">
                <a:solidFill>
                  <a:schemeClr val="dk1"/>
                </a:solidFill>
              </a:rPr>
              <a:t>:</a:t>
            </a:r>
            <a:br>
              <a:rPr b="1"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 extends </a:t>
            </a:r>
            <a:r>
              <a:rPr b="1" lang="zh-TW">
                <a:solidFill>
                  <a:schemeClr val="dk1"/>
                </a:solidFill>
              </a:rPr>
              <a:t>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660725" y="3175875"/>
            <a:ext cx="3770700" cy="80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9CB9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7" y="337250"/>
            <a:ext cx="7386498" cy="43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22"/>
              <a:t>viewpoint: GenericConversionService</a:t>
            </a:r>
            <a:endParaRPr b="1" sz="2911"/>
          </a:p>
        </p:txBody>
      </p:sp>
      <p:sp>
        <p:nvSpPr>
          <p:cNvPr id="152" name="Google Shape;152;p25"/>
          <p:cNvSpPr txBox="1"/>
          <p:nvPr/>
        </p:nvSpPr>
        <p:spPr>
          <a:xfrm>
            <a:off x="6698275" y="1116900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(</a:t>
            </a:r>
            <a:r>
              <a:rPr lang="zh-TW" sz="1200">
                <a:solidFill>
                  <a:schemeClr val="dk2"/>
                </a:solidFill>
              </a:rPr>
              <a:t>next week, W4</a:t>
            </a:r>
            <a:r>
              <a:rPr lang="zh-TW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Encoder&lt;T&gt; defines an interface for encoding a stream of objects into an output stream (DataBuffer).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2773313"/>
            <a:ext cx="61626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38" y="2068438"/>
            <a:ext cx="7686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090875"/>
            <a:ext cx="85206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AbstractEncoder&lt;T&gt; Implement Logger and MimeType f</a:t>
            </a:r>
            <a:r>
              <a:rPr lang="zh-TW"/>
              <a:t>or all its child classes</a:t>
            </a:r>
            <a:r>
              <a:rPr lang="zh-TW"/>
              <a:t>.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400"/>
            <a:ext cx="9144003" cy="15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1571625"/>
            <a:ext cx="46386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encoder has various implementations to handle different types of input.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400"/>
            <a:ext cx="9144003" cy="15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75" y="2080313"/>
            <a:ext cx="6494125" cy="2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75" y="2468413"/>
            <a:ext cx="6494126" cy="23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75" y="2828200"/>
            <a:ext cx="5745136" cy="2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25" y="1152475"/>
            <a:ext cx="5255500" cy="375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75" y="1240975"/>
            <a:ext cx="7290101" cy="36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林俊佑</a:t>
            </a:r>
            <a:endParaRPr sz="2750"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現有理解 for Proxy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23125"/>
            <a:ext cx="8949651" cy="2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Tracking System: JIRA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Jira is an Issue Tracking System developed by Atlassian.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It offers templates for both Scrum and Kanban methodologies and provides a timeline management feature, making it easier for teams to track the progress of various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00" y="2805825"/>
            <a:ext cx="5186601" cy="7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300" y="3558200"/>
            <a:ext cx="6331400" cy="14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aop </a:t>
            </a:r>
            <a:r>
              <a:rPr lang="zh-TW"/>
              <a:t>調用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900" y="1140050"/>
            <a:ext cx="21698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4068150" y="2348550"/>
            <a:ext cx="500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透過上述流程創建</a:t>
            </a:r>
            <a:r>
              <a:rPr lang="zh-TW" sz="1700"/>
              <a:t>函數被 callback 複寫</a:t>
            </a:r>
            <a:r>
              <a:rPr lang="zh-TW" sz="1700"/>
              <a:t>的新物件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Workflow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0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O</a:t>
            </a:r>
            <a:r>
              <a:rPr lang="zh-TW"/>
              <a:t>ne of the core functions of Jira is to provide customizable workflows, allowing teams to align with their actual development processes as closely as possible.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0" y="2107470"/>
            <a:ext cx="3862181" cy="27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375" y="1663175"/>
            <a:ext cx="4137925" cy="3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 Issue Property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8" y="1170125"/>
            <a:ext cx="49464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988" y="1117475"/>
            <a:ext cx="26100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multiple type of issue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75" y="1478425"/>
            <a:ext cx="3775225" cy="26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035" y="45125"/>
            <a:ext cx="21123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442" y="0"/>
            <a:ext cx="18966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views of issues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0" y="188550"/>
            <a:ext cx="5911625" cy="28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29" y="3459075"/>
            <a:ext cx="8392762" cy="1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0" y="1737050"/>
            <a:ext cx="8158726" cy="1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</a:t>
            </a:r>
            <a:r>
              <a:rPr lang="zh-TW"/>
              <a:t>Code Tracing Progress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{E4B679FE-DE49-4549-BF54-F94A95F8FC7F}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annotation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497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support/</a:t>
                      </a:r>
                      <a:r>
                        <a:rPr lang="zh-TW"/>
                        <a:t>GenericConversionService.java, </a:t>
                      </a:r>
                      <a:r>
                        <a:rPr b="1" lang="zh-TW"/>
                        <a:t>convert</a:t>
                      </a:r>
                      <a:r>
                        <a:rPr lang="zh-TW"/>
                        <a:t>/*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org.springframework.core.codec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aot.generate (partial)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cglib.proxy (partial)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5920500" y="3411300"/>
            <a:ext cx="18453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InpurStreamSource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920500" y="3872625"/>
            <a:ext cx="18453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r>
              <a:rPr lang="zh-TW"/>
              <a:t>ource</a:t>
            </a:r>
            <a:endParaRPr/>
          </a:p>
        </p:txBody>
      </p:sp>
      <p:cxnSp>
        <p:nvCxnSpPr>
          <p:cNvPr id="114" name="Google Shape;114;p21"/>
          <p:cNvCxnSpPr>
            <a:stCxn id="113" idx="0"/>
            <a:endCxn id="112" idx="2"/>
          </p:cNvCxnSpPr>
          <p:nvPr/>
        </p:nvCxnSpPr>
        <p:spPr>
          <a:xfrm rot="10800000">
            <a:off x="6843150" y="3670125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/>
          <p:nvPr/>
        </p:nvSpPr>
        <p:spPr>
          <a:xfrm>
            <a:off x="6922550" y="4333950"/>
            <a:ext cx="18453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r>
              <a:rPr lang="zh-TW"/>
              <a:t>Resource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770325" y="4884600"/>
            <a:ext cx="18453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ByteArrayResource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6818150" y="4884600"/>
            <a:ext cx="19497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InputStreamResource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4770325" y="4333950"/>
            <a:ext cx="18453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WritableResource</a:t>
            </a:r>
            <a:endParaRPr/>
          </a:p>
        </p:txBody>
      </p:sp>
      <p:cxnSp>
        <p:nvCxnSpPr>
          <p:cNvPr id="119" name="Google Shape;119;p21"/>
          <p:cNvCxnSpPr>
            <a:stCxn id="118" idx="0"/>
            <a:endCxn id="113" idx="2"/>
          </p:cNvCxnSpPr>
          <p:nvPr/>
        </p:nvCxnSpPr>
        <p:spPr>
          <a:xfrm flipH="1" rot="10800000">
            <a:off x="5692975" y="4131450"/>
            <a:ext cx="11502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stCxn id="115" idx="0"/>
            <a:endCxn id="113" idx="2"/>
          </p:cNvCxnSpPr>
          <p:nvPr/>
        </p:nvCxnSpPr>
        <p:spPr>
          <a:xfrm rot="10800000">
            <a:off x="6843200" y="4131450"/>
            <a:ext cx="10020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stCxn id="116" idx="0"/>
            <a:endCxn id="115" idx="2"/>
          </p:cNvCxnSpPr>
          <p:nvPr/>
        </p:nvCxnSpPr>
        <p:spPr>
          <a:xfrm flipH="1" rot="10800000">
            <a:off x="5692975" y="4593000"/>
            <a:ext cx="21522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7" idx="0"/>
            <a:endCxn id="115" idx="2"/>
          </p:cNvCxnSpPr>
          <p:nvPr/>
        </p:nvCxnSpPr>
        <p:spPr>
          <a:xfrm flipH="1" rot="10800000">
            <a:off x="7793000" y="4593000"/>
            <a:ext cx="522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478725" y="1316500"/>
            <a:ext cx="31062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097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Resource: Interface for a resource descriptor like a file or a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WritableResource: support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AbstractResource: pre-implementing typical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ByteArrayResource: Resource implementation for a given byte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InputStreamResource: </a:t>
            </a:r>
            <a:r>
              <a:rPr lang="zh-TW"/>
              <a:t>Resource implementation for no other specific Resource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FileCopyUtils、StreamUtils: utils for copy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