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8fb3b05c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8fb3b05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8fb3b05c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8fb3b05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8fb3b05c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8fb3b05c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8fb3b05ce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8fb3b05ce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8fb3b05ce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8fb3b05ce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8fb3b05c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8fb3b05c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8fb3b05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8fb3b05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8fb3b05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8fb3b05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fb3b05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fb3b05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8fb3b05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8fb3b05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8fb3b05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8fb3b05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8fb3b05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8fb3b05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8fb3b05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8fb3b05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8fb3b05c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8fb3b05c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09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軟體工程設計 Midterm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Library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8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</a:rPr>
              <a:t>許庭瑋、陳君翰、洪世彬、劉玠均、楊昕叡、林俊佑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</a:rPr>
              <a:t>2023/11/09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Statement: Constraint 3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FBFBFB"/>
                </a:highlight>
              </a:rPr>
              <a:t>A borrower </a:t>
            </a:r>
            <a:r>
              <a:rPr b="1" lang="zh-TW">
                <a:solidFill>
                  <a:srgbClr val="990000"/>
                </a:solidFill>
                <a:highlight>
                  <a:srgbClr val="FBFBFB"/>
                </a:highlight>
              </a:rPr>
              <a:t>may not have more than a pre-defined number of books checked out at one time  (indicate: borrower can check out many books in one time)</a:t>
            </a:r>
            <a:endParaRPr b="1">
              <a:solidFill>
                <a:srgbClr val="990000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990000"/>
              </a:solidFill>
              <a:highlight>
                <a:srgbClr val="FBFBFB"/>
              </a:highlight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8452"/>
            <a:ext cx="9144003" cy="323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Initial Design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8252"/>
            <a:ext cx="9144003" cy="323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Problems in Initial Design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LibrarySystem is too large. </a:t>
            </a:r>
            <a:r>
              <a:rPr lang="zh-TW"/>
              <a:t>It seems that functions for books and functions for users can be encapsulated separately.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All functions check permissions using </a:t>
            </a:r>
            <a:r>
              <a:rPr i="1" lang="zh-TW"/>
              <a:t>isValidOperation()</a:t>
            </a:r>
            <a:r>
              <a:rPr lang="zh-TW"/>
              <a:t>. </a:t>
            </a:r>
            <a:r>
              <a:rPr lang="zh-TW"/>
              <a:t>When functionality needs to be added into </a:t>
            </a:r>
            <a:r>
              <a:rPr lang="zh-TW"/>
              <a:t>LibrarySystem</a:t>
            </a:r>
            <a:r>
              <a:rPr lang="zh-TW"/>
              <a:t>, </a:t>
            </a:r>
            <a:r>
              <a:rPr i="1" lang="zh-TW"/>
              <a:t>isValidOperation()</a:t>
            </a:r>
            <a:r>
              <a:rPr lang="zh-TW"/>
              <a:t> needs to be changed every time. 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41500" r="1415" t="25755"/>
          <a:stretch/>
        </p:blipFill>
        <p:spPr>
          <a:xfrm>
            <a:off x="3299450" y="2571750"/>
            <a:ext cx="5219702" cy="240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/>
          <p:nvPr/>
        </p:nvSpPr>
        <p:spPr>
          <a:xfrm>
            <a:off x="4411975" y="3055625"/>
            <a:ext cx="1866900" cy="1409700"/>
          </a:xfrm>
          <a:prstGeom prst="rect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4480550" y="4259575"/>
            <a:ext cx="1699200" cy="129300"/>
          </a:xfrm>
          <a:prstGeom prst="rect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3840475" y="2691325"/>
            <a:ext cx="93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1C4587"/>
                </a:solidFill>
              </a:rPr>
              <a:t>Problem 1</a:t>
            </a:r>
            <a:endParaRPr b="1" sz="1000">
              <a:solidFill>
                <a:srgbClr val="1C4587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40700" y="4535375"/>
            <a:ext cx="93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B45F06"/>
                </a:solidFill>
              </a:rPr>
              <a:t>Problem 2</a:t>
            </a:r>
            <a:endParaRPr b="1" sz="10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787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</a:t>
            </a:r>
            <a:r>
              <a:rPr lang="zh-TW"/>
              <a:t>ncapsulate </a:t>
            </a:r>
            <a:r>
              <a:rPr b="1" lang="zh-TW"/>
              <a:t>BookService</a:t>
            </a:r>
            <a:r>
              <a:rPr lang="zh-TW"/>
              <a:t> and </a:t>
            </a:r>
            <a:r>
              <a:rPr b="1" lang="zh-TW"/>
              <a:t>UserService</a:t>
            </a:r>
            <a:r>
              <a:rPr lang="zh-TW"/>
              <a:t> from LibrarySystem. </a:t>
            </a:r>
            <a:br>
              <a:rPr lang="zh-TW"/>
            </a:br>
            <a:r>
              <a:rPr lang="zh-TW"/>
              <a:t>And LibrarySystem delegate related functions to BookService and UserService.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Using </a:t>
            </a:r>
            <a:r>
              <a:rPr b="1" lang="zh-TW"/>
              <a:t>Decorator Pattern</a:t>
            </a:r>
            <a:r>
              <a:rPr lang="zh-TW"/>
              <a:t>, so other can add authority check to each function</a:t>
            </a:r>
            <a:r>
              <a:rPr lang="zh-TW"/>
              <a:t> if necessary.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Refactored Design with Actions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2773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3703325" y="3665225"/>
            <a:ext cx="2941200" cy="1097400"/>
          </a:xfrm>
          <a:prstGeom prst="rect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3101400" y="3712400"/>
            <a:ext cx="5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1C4587"/>
                </a:solidFill>
              </a:rPr>
              <a:t>Act</a:t>
            </a:r>
            <a:r>
              <a:rPr b="1" lang="zh-TW" sz="1000">
                <a:solidFill>
                  <a:srgbClr val="1C4587"/>
                </a:solidFill>
              </a:rPr>
              <a:t> 1</a:t>
            </a:r>
            <a:endParaRPr b="1" sz="1000">
              <a:solidFill>
                <a:srgbClr val="1C4587"/>
              </a:solidFill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6736075" y="3223250"/>
            <a:ext cx="1508700" cy="952500"/>
          </a:xfrm>
          <a:prstGeom prst="rect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7019875" y="4268700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B45F06"/>
                </a:solidFill>
              </a:rPr>
              <a:t>Act</a:t>
            </a:r>
            <a:r>
              <a:rPr b="1" lang="zh-TW" sz="1000">
                <a:solidFill>
                  <a:srgbClr val="B45F06"/>
                </a:solidFill>
              </a:rPr>
              <a:t> 2. </a:t>
            </a:r>
            <a:r>
              <a:rPr lang="zh-TW" sz="800">
                <a:solidFill>
                  <a:srgbClr val="B45F06"/>
                </a:solidFill>
              </a:rPr>
              <a:t>Add authority check to each functions.</a:t>
            </a:r>
            <a:endParaRPr sz="8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Refactored Design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2773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Statement: Transaction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/>
              <a:t>Check out</a:t>
            </a:r>
            <a:r>
              <a:rPr lang="zh-TW"/>
              <a:t> a copy of a </a:t>
            </a:r>
            <a:r>
              <a:rPr lang="zh-TW" u="sng"/>
              <a:t>book</a:t>
            </a:r>
            <a:r>
              <a:rPr lang="zh-TW"/>
              <a:t>/ </a:t>
            </a:r>
            <a:r>
              <a:rPr b="1" lang="zh-TW"/>
              <a:t>Return</a:t>
            </a:r>
            <a:r>
              <a:rPr lang="zh-TW"/>
              <a:t> a copy of a </a:t>
            </a:r>
            <a:r>
              <a:rPr lang="zh-TW" u="sng"/>
              <a:t>book</a:t>
            </a:r>
            <a:r>
              <a:rPr lang="zh-TW"/>
              <a:t>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38" y="2132900"/>
            <a:ext cx="8113324" cy="22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Statement: </a:t>
            </a:r>
            <a:r>
              <a:rPr lang="zh-TW"/>
              <a:t>Transaction</a:t>
            </a:r>
            <a:r>
              <a:rPr lang="zh-TW"/>
              <a:t> 2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/>
              <a:t>Add</a:t>
            </a:r>
            <a:r>
              <a:rPr lang="zh-TW"/>
              <a:t> a copy of a book to/ </a:t>
            </a:r>
            <a:r>
              <a:rPr b="1" lang="zh-TW"/>
              <a:t>Remove</a:t>
            </a:r>
            <a:r>
              <a:rPr lang="zh-TW"/>
              <a:t> a copy of a book from the library.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4757"/>
            <a:ext cx="9143999" cy="3281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Statement: </a:t>
            </a:r>
            <a:r>
              <a:rPr lang="zh-TW"/>
              <a:t>Transaction</a:t>
            </a:r>
            <a:r>
              <a:rPr lang="zh-TW"/>
              <a:t> 3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Get the list of books by </a:t>
            </a:r>
            <a:r>
              <a:rPr b="1" lang="zh-TW"/>
              <a:t>a particular author</a:t>
            </a:r>
            <a:r>
              <a:rPr lang="zh-TW"/>
              <a:t> or in a particular </a:t>
            </a:r>
            <a:r>
              <a:rPr b="1" lang="zh-TW"/>
              <a:t>subject area.</a:t>
            </a:r>
            <a:endParaRPr b="1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1528"/>
            <a:ext cx="9144003" cy="303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Statement: </a:t>
            </a:r>
            <a:r>
              <a:rPr lang="zh-TW"/>
              <a:t>Transaction</a:t>
            </a:r>
            <a:r>
              <a:rPr lang="zh-TW"/>
              <a:t> 4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Find out </a:t>
            </a:r>
            <a:r>
              <a:rPr b="1" lang="zh-TW"/>
              <a:t>the list of books</a:t>
            </a:r>
            <a:r>
              <a:rPr lang="zh-TW"/>
              <a:t> currently checked out by a </a:t>
            </a:r>
            <a:r>
              <a:rPr b="1" lang="zh-TW"/>
              <a:t>particular borrower.</a:t>
            </a:r>
            <a:endParaRPr b="1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4400"/>
            <a:ext cx="9144003" cy="383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Statement: </a:t>
            </a:r>
            <a:r>
              <a:rPr lang="zh-TW"/>
              <a:t>Transaction</a:t>
            </a:r>
            <a:r>
              <a:rPr lang="zh-TW"/>
              <a:t> 5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FBFBFB"/>
                </a:highlight>
              </a:rPr>
              <a:t>Find out what borrower </a:t>
            </a:r>
            <a:r>
              <a:rPr b="1" lang="zh-TW">
                <a:solidFill>
                  <a:schemeClr val="dk1"/>
                </a:solidFill>
                <a:highlight>
                  <a:srgbClr val="FBFBFB"/>
                </a:highlight>
              </a:rPr>
              <a:t>last checked out</a:t>
            </a:r>
            <a:r>
              <a:rPr lang="zh-TW">
                <a:solidFill>
                  <a:schemeClr val="dk1"/>
                </a:solidFill>
                <a:highlight>
                  <a:srgbClr val="FBFBFB"/>
                </a:highlight>
              </a:rPr>
              <a:t> </a:t>
            </a:r>
            <a:r>
              <a:rPr b="1" lang="zh-TW">
                <a:solidFill>
                  <a:schemeClr val="dk1"/>
                </a:solidFill>
                <a:highlight>
                  <a:srgbClr val="FBFBFB"/>
                </a:highlight>
              </a:rPr>
              <a:t>a particular copy of a book.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3587"/>
            <a:ext cx="9144003" cy="369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Statement: User Types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There are two types of </a:t>
            </a:r>
            <a:r>
              <a:rPr b="1" lang="zh-TW"/>
              <a:t>users</a:t>
            </a:r>
            <a:r>
              <a:rPr lang="zh-TW"/>
              <a:t>: </a:t>
            </a:r>
            <a:r>
              <a:rPr b="1" lang="zh-TW"/>
              <a:t>staff</a:t>
            </a:r>
            <a:r>
              <a:rPr lang="zh-TW"/>
              <a:t> users and ordinary </a:t>
            </a:r>
            <a:r>
              <a:rPr b="1" lang="zh-TW"/>
              <a:t>borrowers</a:t>
            </a:r>
            <a:r>
              <a:rPr lang="zh-TW"/>
              <a:t>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75" y="1619274"/>
            <a:ext cx="8001777" cy="352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Statement: restricted transaction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dk1"/>
                </a:solidFill>
                <a:highlight>
                  <a:srgbClr val="FBFBFB"/>
                </a:highlight>
              </a:rPr>
              <a:t>Transactions 1, 2, 4 and 5</a:t>
            </a:r>
            <a:r>
              <a:rPr lang="zh-TW">
                <a:solidFill>
                  <a:schemeClr val="dk1"/>
                </a:solidFill>
                <a:highlight>
                  <a:srgbClr val="FBFBFB"/>
                </a:highlight>
              </a:rPr>
              <a:t> are restricted to </a:t>
            </a:r>
            <a:r>
              <a:rPr b="1" lang="zh-TW">
                <a:solidFill>
                  <a:schemeClr val="dk1"/>
                </a:solidFill>
                <a:highlight>
                  <a:srgbClr val="FBFBFB"/>
                </a:highlight>
              </a:rPr>
              <a:t>staff users</a:t>
            </a:r>
            <a:r>
              <a:rPr lang="zh-TW">
                <a:solidFill>
                  <a:schemeClr val="dk1"/>
                </a:solidFill>
                <a:highlight>
                  <a:srgbClr val="FBFBFB"/>
                </a:highlight>
              </a:rPr>
              <a:t>, except that ordinary borrowers can perform transaction 4 to find out the list of books currently borrowed by themselves.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00" y="2171574"/>
            <a:ext cx="8039101" cy="288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Statement: Constraint 1, 2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The system must also satisfy the following </a:t>
            </a:r>
            <a:r>
              <a:rPr b="1" lang="zh-TW"/>
              <a:t>constraints</a:t>
            </a:r>
            <a:r>
              <a:rPr lang="zh-TW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1. All copies in the library must be available for check-out or checked 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2. No copy of a book may be both available and checked out at the same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75" y="2571750"/>
            <a:ext cx="7856200" cy="24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