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C8D93-B83E-453A-8923-83BB64BD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358A6C-FBB1-4E36-9790-C37303CB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06930B-9FF2-4B97-80BF-2C947911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DCC6-FD59-44C8-B6FF-82B76FB5FBB8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806398-EFBA-436B-8BA7-9634475A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3F2B71-070A-47B0-85CB-E919A221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1778-0213-49F8-BA70-0A75A632F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73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E414D-8A1A-494D-8929-718E32B2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93179-C926-49DF-8C2B-AEE4C3BFD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CF5441-DED6-4E7A-B5CA-BD8EB979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DCC6-FD59-44C8-B6FF-82B76FB5FBB8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79DAD4-DE75-4F13-845E-A236CA1C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7EF8B-0751-4075-883F-6C6D3844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1778-0213-49F8-BA70-0A75A632F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32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0C4BBF-4422-492F-AF1B-203FF6D96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E681F6-A36B-427E-92FE-708FAAB36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9B697A-F643-4E56-BDC2-079B49E7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DCC6-FD59-44C8-B6FF-82B76FB5FBB8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C8D00-6455-45C4-9200-B8A948BD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5C4352-8869-4167-987B-4370CDEF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1778-0213-49F8-BA70-0A75A632F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61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533E1-0BA9-400E-AE67-4CD817AF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9CE93-64D7-4155-BA79-91DDA77E3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651CE6-5EDC-458F-8196-EABFCA66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DCC6-FD59-44C8-B6FF-82B76FB5FBB8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05D16F-A1E0-4B42-96C2-28CBC3DF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0ACDC-2B67-4152-A905-D236E3F9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1778-0213-49F8-BA70-0A75A632F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4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CD730-9B6A-4FCC-9977-DD33EA45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B3BE67-2708-409E-B064-BCE6A6E66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EB0BF6-5FF0-4A22-B119-F8700A7E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DCC6-FD59-44C8-B6FF-82B76FB5FBB8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D72D63-F5F6-46D4-AE5C-03EE2493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831988-F407-4E51-982C-A3C8DB7F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1778-0213-49F8-BA70-0A75A632F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69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588E7-B69F-4A0F-9641-026C1DBC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141F77-6007-4748-A323-68C45DEC7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F84F39-855C-4B2C-83D5-327B4424C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39A8A1-59AD-478F-A5E3-F26CCD5A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DCC6-FD59-44C8-B6FF-82B76FB5FBB8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8BD036-48EB-4770-974A-0A04AA41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A1F989-FDB2-47EA-A535-FDD50961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1778-0213-49F8-BA70-0A75A632F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9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13544-9852-458B-8517-1865F41D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C2905E-35F6-472C-8659-6DD54D46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86786C-177F-4FDD-818D-2506B006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38B0B9-5814-48C1-9A47-E0957D0DF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365C8C-A74B-41E4-8334-456486354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57F7E1-4ED7-4B3B-AEF1-8CF78A1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DCC6-FD59-44C8-B6FF-82B76FB5FBB8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7248E4-E091-466B-B0AE-D2CF4698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029B90-DC8D-43DF-B071-C2AF81D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1778-0213-49F8-BA70-0A75A632F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31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7C86B-40D6-471F-A971-E6D09090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01D4B3-7CD9-46D7-A3DB-92FD839B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DCC6-FD59-44C8-B6FF-82B76FB5FBB8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4829C1-75C3-49EA-A05C-0C00A2C7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514C11-7EC3-43C8-A61E-E1D646CA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1778-0213-49F8-BA70-0A75A632F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94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255A4A-F8E0-40C1-A1CC-B44A98CA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DCC6-FD59-44C8-B6FF-82B76FB5FBB8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A1C093-0733-475B-A925-9C7CE366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A97197-E83A-42E2-8231-DFD5EEAE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1778-0213-49F8-BA70-0A75A632F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88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C955A-83BE-4DBF-876E-72315E0A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2F7BAD-B7FE-4E87-B921-D3B906449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09BAAC-5469-4CD1-B775-2E0AEC85C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4605C2-45C5-47E1-B9B9-99F0C196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DCC6-FD59-44C8-B6FF-82B76FB5FBB8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E778B0-FF02-4287-B00D-642A241E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AC92D4-8F36-4290-9584-4DFF923E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1778-0213-49F8-BA70-0A75A632F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52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669B0-D755-4121-920F-2DAB7AC1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DC39F65-61E5-45DE-9185-FD97E662F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7C91B-A29B-4637-8493-30937524B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50F841-2260-4E25-8F25-BD96F3FC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DCC6-FD59-44C8-B6FF-82B76FB5FBB8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408BC2-07E5-4881-81F5-1DDEBDFF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773337-7CA9-436F-AE84-B2905D25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1778-0213-49F8-BA70-0A75A632F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0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D35B63-74D3-4646-BF17-5AF136FC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00A7AF-DE3B-4E0F-B637-1642DADA9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C9BD8D-2208-4727-ABB3-48FBABFE0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DCC6-FD59-44C8-B6FF-82B76FB5FBB8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5B23B9-C18E-40FC-BCB7-98E0419ED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3E4824-01BC-4AE9-8B0D-9EB6C56CC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1778-0213-49F8-BA70-0A75A632F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7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12050-58FE-480F-BD43-7B4EFFAC1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回測補充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977EC6-9DB4-43EE-8181-72F116AD4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/>
              <a:t>朱陳彬</a:t>
            </a:r>
            <a:r>
              <a:rPr lang="en-US" altLang="zh-TW" dirty="0"/>
              <a:t>(Jerry)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928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A17DA-0D72-4B27-A99C-84A5810F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60F1D-A7AF-4F51-9524-1550BA406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昨天出現買訊</a:t>
            </a:r>
            <a:endParaRPr lang="en-US" altLang="zh-TW" dirty="0"/>
          </a:p>
          <a:p>
            <a:r>
              <a:rPr lang="zh-TW" altLang="en-US" dirty="0"/>
              <a:t>今天</a:t>
            </a:r>
            <a:r>
              <a:rPr lang="en-US" altLang="zh-TW" dirty="0"/>
              <a:t>100</a:t>
            </a:r>
            <a:r>
              <a:rPr lang="zh-TW" altLang="en-US" dirty="0"/>
              <a:t>買進</a:t>
            </a:r>
            <a:endParaRPr lang="en-US" altLang="zh-TW" dirty="0"/>
          </a:p>
          <a:p>
            <a:r>
              <a:rPr lang="zh-TW" altLang="en-US" dirty="0"/>
              <a:t>明天</a:t>
            </a:r>
            <a:r>
              <a:rPr lang="en-US" altLang="zh-TW" dirty="0"/>
              <a:t>103</a:t>
            </a:r>
            <a:r>
              <a:rPr lang="zh-TW" altLang="en-US" dirty="0"/>
              <a:t> </a:t>
            </a:r>
            <a:r>
              <a:rPr lang="en-US" altLang="zh-TW" dirty="0"/>
              <a:t>(+3)</a:t>
            </a:r>
          </a:p>
          <a:p>
            <a:r>
              <a:rPr lang="zh-TW" altLang="en-US" dirty="0"/>
              <a:t>接著</a:t>
            </a:r>
            <a:r>
              <a:rPr lang="en-US" altLang="zh-TW" dirty="0"/>
              <a:t>105</a:t>
            </a:r>
            <a:r>
              <a:rPr lang="zh-TW" altLang="en-US" dirty="0"/>
              <a:t> </a:t>
            </a:r>
            <a:r>
              <a:rPr lang="en-US" altLang="zh-TW" dirty="0"/>
              <a:t>(+2)</a:t>
            </a:r>
          </a:p>
          <a:p>
            <a:r>
              <a:rPr lang="zh-TW" altLang="en-US" dirty="0"/>
              <a:t>再來</a:t>
            </a:r>
            <a:r>
              <a:rPr lang="en-US" altLang="zh-TW" dirty="0"/>
              <a:t>104 (-1)</a:t>
            </a:r>
          </a:p>
          <a:p>
            <a:r>
              <a:rPr lang="zh-TW" altLang="en-US" dirty="0"/>
              <a:t>假設</a:t>
            </a:r>
            <a:r>
              <a:rPr lang="en-US" altLang="zh-TW" dirty="0"/>
              <a:t>100</a:t>
            </a:r>
            <a:r>
              <a:rPr lang="zh-TW" altLang="en-US" dirty="0"/>
              <a:t>開始持有，賺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/>
              <a:t>3+2-1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 </a:t>
            </a:r>
            <a:r>
              <a:rPr lang="en-US" altLang="zh-TW" dirty="0"/>
              <a:t>(104-100</a:t>
            </a:r>
            <a:r>
              <a:rPr lang="zh-TW" altLang="en-US" dirty="0"/>
              <a:t>也是</a:t>
            </a:r>
            <a:r>
              <a:rPr lang="en-US" altLang="zh-TW" dirty="0"/>
              <a:t>4)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25E0EA-1D54-4952-9D66-1735DEC89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6" y="5466975"/>
            <a:ext cx="6071596" cy="420709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5D847BF-C0EC-4DEA-A0E6-9AA19C68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564" y="1120497"/>
            <a:ext cx="4989233" cy="45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5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BCEA3-227A-472A-BFC8-46CB9F66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change[hold==0] =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96D49-BCB9-47C0-8F6A-FF5A3275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Buy = 1</a:t>
            </a:r>
          </a:p>
          <a:p>
            <a:r>
              <a:rPr lang="en-US" altLang="zh-TW" dirty="0"/>
              <a:t>Sell = 0</a:t>
            </a:r>
          </a:p>
          <a:p>
            <a:r>
              <a:rPr lang="en-US" altLang="zh-TW" dirty="0"/>
              <a:t>Hold</a:t>
            </a:r>
            <a:r>
              <a:rPr lang="zh-TW" altLang="en-US" dirty="0"/>
              <a:t>到出現</a:t>
            </a:r>
            <a:r>
              <a:rPr lang="en-US" altLang="zh-TW" dirty="0"/>
              <a:t>0</a:t>
            </a:r>
            <a:r>
              <a:rPr lang="zh-TW" altLang="en-US" dirty="0"/>
              <a:t>就賣掉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167892-D12F-4B0B-BCD6-F4EB0E141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48287"/>
            <a:ext cx="2329604" cy="35923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89CCCFF-12D5-4843-9659-F1C8D7181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16" y="2152714"/>
            <a:ext cx="4465889" cy="41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E2F9BEA-770E-45E8-906E-EB312EF44CAB}"/>
              </a:ext>
            </a:extLst>
          </p:cNvPr>
          <p:cNvCxnSpPr/>
          <p:nvPr/>
        </p:nvCxnSpPr>
        <p:spPr>
          <a:xfrm flipV="1">
            <a:off x="7709905" y="3683914"/>
            <a:ext cx="335499" cy="1157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C619DAC-7DB2-450A-BCD8-BF00DFA15DFC}"/>
              </a:ext>
            </a:extLst>
          </p:cNvPr>
          <p:cNvCxnSpPr>
            <a:cxnSpLocks/>
          </p:cNvCxnSpPr>
          <p:nvPr/>
        </p:nvCxnSpPr>
        <p:spPr>
          <a:xfrm flipV="1">
            <a:off x="8257854" y="3683914"/>
            <a:ext cx="715107" cy="1415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E35F4B7-F547-4248-991D-BC41B1E1BF60}"/>
              </a:ext>
            </a:extLst>
          </p:cNvPr>
          <p:cNvCxnSpPr>
            <a:cxnSpLocks/>
          </p:cNvCxnSpPr>
          <p:nvPr/>
        </p:nvCxnSpPr>
        <p:spPr>
          <a:xfrm flipV="1">
            <a:off x="10270006" y="3276052"/>
            <a:ext cx="531755" cy="2046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8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F4F9B-D8EE-490B-9249-7025D17F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D7F660F-5467-43A4-9DDE-98134D094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32322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04563682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2451237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275724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3410691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196325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945714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9747619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4110051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37912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9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7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4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+2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+1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+3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+6</a:t>
                      </a:r>
                      <a:r>
                        <a:rPr lang="zh-TW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0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7228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104408D-9CE4-4921-A64F-A1107512FA92}"/>
              </a:ext>
            </a:extLst>
          </p:cNvPr>
          <p:cNvSpPr txBox="1"/>
          <p:nvPr/>
        </p:nvSpPr>
        <p:spPr>
          <a:xfrm>
            <a:off x="203931" y="33104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100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08AE0F-907F-4B0C-AF0C-5E3CE3DD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41" y="716719"/>
            <a:ext cx="3969518" cy="61212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FFC2C2C-C807-48DF-A879-69F31FC8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07" y="3688803"/>
            <a:ext cx="3095488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98DFF57-1EC7-4B65-B06B-1D3D99523A53}"/>
              </a:ext>
            </a:extLst>
          </p:cNvPr>
          <p:cNvCxnSpPr>
            <a:cxnSpLocks/>
          </p:cNvCxnSpPr>
          <p:nvPr/>
        </p:nvCxnSpPr>
        <p:spPr>
          <a:xfrm flipV="1">
            <a:off x="8026665" y="5627793"/>
            <a:ext cx="231007" cy="355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40E74A8-B855-4B7E-B6E6-B3B457B07919}"/>
              </a:ext>
            </a:extLst>
          </p:cNvPr>
          <p:cNvCxnSpPr>
            <a:cxnSpLocks/>
          </p:cNvCxnSpPr>
          <p:nvPr/>
        </p:nvCxnSpPr>
        <p:spPr>
          <a:xfrm>
            <a:off x="7895975" y="4805660"/>
            <a:ext cx="6625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213955B-28A9-408C-86A1-DDE395142361}"/>
              </a:ext>
            </a:extLst>
          </p:cNvPr>
          <p:cNvCxnSpPr>
            <a:cxnSpLocks/>
          </p:cNvCxnSpPr>
          <p:nvPr/>
        </p:nvCxnSpPr>
        <p:spPr>
          <a:xfrm flipV="1">
            <a:off x="8444760" y="5669006"/>
            <a:ext cx="366139" cy="628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DD91A47-2C3D-4135-AD05-A8A080BBA5E9}"/>
              </a:ext>
            </a:extLst>
          </p:cNvPr>
          <p:cNvCxnSpPr>
            <a:cxnSpLocks/>
          </p:cNvCxnSpPr>
          <p:nvPr/>
        </p:nvCxnSpPr>
        <p:spPr>
          <a:xfrm>
            <a:off x="8810899" y="4352845"/>
            <a:ext cx="393352" cy="363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CD4D4F91-331A-4A6B-8B44-B3CDA40773AD}"/>
              </a:ext>
            </a:extLst>
          </p:cNvPr>
          <p:cNvSpPr/>
          <p:nvPr/>
        </p:nvSpPr>
        <p:spPr>
          <a:xfrm>
            <a:off x="552587" y="2815564"/>
            <a:ext cx="6084905" cy="5591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62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75ED3-FC1A-4AB6-A419-75B12757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08AF0-02A5-496D-BECE-9489989E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72A6CE-9B54-4EEB-AD16-05BC8C04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485" y="1137789"/>
            <a:ext cx="6677747" cy="41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0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EB999-59A7-4CB8-BA84-23C936B1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22B164-857F-404B-8DDD-9D4D3B55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改變</a:t>
            </a:r>
            <a:r>
              <a:rPr lang="en-US" altLang="zh-TW" dirty="0"/>
              <a:t>__</a:t>
            </a:r>
            <a:r>
              <a:rPr lang="zh-TW" altLang="en-US" dirty="0"/>
              <a:t>日均線</a:t>
            </a:r>
            <a:endParaRPr lang="en-US" altLang="zh-TW" dirty="0"/>
          </a:p>
          <a:p>
            <a:r>
              <a:rPr lang="zh-TW" altLang="en-US" dirty="0"/>
              <a:t>改變</a:t>
            </a:r>
            <a:r>
              <a:rPr lang="en-US" altLang="zh-TW" dirty="0"/>
              <a:t>__</a:t>
            </a:r>
            <a:r>
              <a:rPr lang="zh-TW" altLang="en-US" dirty="0"/>
              <a:t>日標準差</a:t>
            </a:r>
            <a:endParaRPr lang="en-US" altLang="zh-TW" dirty="0"/>
          </a:p>
          <a:p>
            <a:r>
              <a:rPr lang="zh-TW" altLang="en-US" dirty="0"/>
              <a:t>改變</a:t>
            </a:r>
            <a:r>
              <a:rPr lang="en-US" altLang="zh-TW" dirty="0"/>
              <a:t>__</a:t>
            </a:r>
            <a:r>
              <a:rPr lang="zh-TW" altLang="en-US" dirty="0"/>
              <a:t>上下緣的位置</a:t>
            </a:r>
            <a:endParaRPr lang="en-US" altLang="zh-TW" dirty="0"/>
          </a:p>
          <a:p>
            <a:r>
              <a:rPr lang="zh-TW" altLang="en-US" dirty="0"/>
              <a:t>換一隻股票，交出績效最美的一張圖到</a:t>
            </a:r>
            <a:r>
              <a:rPr lang="en-US" altLang="zh-TW" dirty="0"/>
              <a:t>Line</a:t>
            </a:r>
            <a:r>
              <a:rPr lang="zh-TW" altLang="en-US" dirty="0"/>
              <a:t>群組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648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EB4E7-B9DB-4615-BDDF-F2D85AE1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回測最佳化參數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CDDBAD-8212-4AD0-BF16-ADB1F438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尋找最佳</a:t>
            </a:r>
            <a:r>
              <a:rPr lang="en-US" altLang="zh-TW" dirty="0"/>
              <a:t>__</a:t>
            </a:r>
            <a:r>
              <a:rPr lang="zh-TW" altLang="en-US" dirty="0"/>
              <a:t>日均線</a:t>
            </a:r>
            <a:endParaRPr lang="en-US" altLang="zh-TW" dirty="0"/>
          </a:p>
          <a:p>
            <a:r>
              <a:rPr lang="zh-TW" altLang="en-US" dirty="0"/>
              <a:t>尋找最佳</a:t>
            </a:r>
            <a:r>
              <a:rPr lang="en-US" altLang="zh-TW" dirty="0"/>
              <a:t>__</a:t>
            </a:r>
            <a:r>
              <a:rPr lang="zh-TW" altLang="en-US" dirty="0"/>
              <a:t>日標準差</a:t>
            </a:r>
            <a:endParaRPr lang="en-US" altLang="zh-TW" dirty="0"/>
          </a:p>
          <a:p>
            <a:r>
              <a:rPr lang="zh-TW" altLang="en-US" dirty="0"/>
              <a:t>尋找最佳</a:t>
            </a:r>
            <a:r>
              <a:rPr lang="en-US" altLang="zh-TW" dirty="0"/>
              <a:t>__</a:t>
            </a:r>
            <a:r>
              <a:rPr lang="zh-TW" altLang="en-US" dirty="0"/>
              <a:t>上下緣的位置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8" name="Picture 4" descr="Gradient Descent and Feature Scaling 梯度下降法與特徵縮放| by Felix | Medium">
            <a:extLst>
              <a:ext uri="{FF2B5EF4-FFF2-40B4-BE49-F238E27FC236}">
                <a16:creationId xmlns:a16="http://schemas.microsoft.com/office/drawing/2014/main" id="{E6C63BD3-4348-4517-9C03-DCD23567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83" y="2799230"/>
            <a:ext cx="5600426" cy="31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18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DE030-EC51-407D-A33C-FADDDD63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乖離率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C2D99F-23FA-4ADC-B681-1A858159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股價距離均線的距離</a:t>
            </a:r>
            <a:endParaRPr lang="en-US" altLang="zh-TW" dirty="0"/>
          </a:p>
          <a:p>
            <a:r>
              <a:rPr lang="en-US" altLang="zh-TW" dirty="0"/>
              <a:t>Why</a:t>
            </a:r>
            <a:r>
              <a:rPr lang="zh-TW" altLang="en-US" dirty="0"/>
              <a:t>做這個策略</a:t>
            </a:r>
            <a:endParaRPr lang="en-US" altLang="zh-TW" dirty="0"/>
          </a:p>
          <a:p>
            <a:r>
              <a:rPr lang="zh-TW" altLang="en-US" dirty="0"/>
              <a:t>從圖觀察</a:t>
            </a:r>
            <a:endParaRPr lang="en-US" altLang="zh-TW" dirty="0"/>
          </a:p>
          <a:p>
            <a:r>
              <a:rPr lang="zh-TW" altLang="en-US" dirty="0"/>
              <a:t>寫程式應證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411F81-2C5A-48C0-A53B-6C15D58F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24" y="365125"/>
            <a:ext cx="7861487" cy="6061302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4BAEF36-6047-4302-9F74-C27AC80BB2D5}"/>
              </a:ext>
            </a:extLst>
          </p:cNvPr>
          <p:cNvCxnSpPr/>
          <p:nvPr/>
        </p:nvCxnSpPr>
        <p:spPr>
          <a:xfrm flipV="1">
            <a:off x="6703408" y="5492979"/>
            <a:ext cx="0" cy="46048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2C106B1-4E8D-4C1C-B001-F8B24C0189A5}"/>
              </a:ext>
            </a:extLst>
          </p:cNvPr>
          <p:cNvCxnSpPr/>
          <p:nvPr/>
        </p:nvCxnSpPr>
        <p:spPr>
          <a:xfrm flipV="1">
            <a:off x="7907258" y="5565341"/>
            <a:ext cx="0" cy="46048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D89465C-03D2-4855-88CC-F95D43972BF5}"/>
              </a:ext>
            </a:extLst>
          </p:cNvPr>
          <p:cNvCxnSpPr>
            <a:cxnSpLocks/>
          </p:cNvCxnSpPr>
          <p:nvPr/>
        </p:nvCxnSpPr>
        <p:spPr>
          <a:xfrm flipV="1">
            <a:off x="8565100" y="4716726"/>
            <a:ext cx="0" cy="5789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51230F6-D835-4B0C-AEFC-EB5E7A7F96D0}"/>
              </a:ext>
            </a:extLst>
          </p:cNvPr>
          <p:cNvCxnSpPr>
            <a:cxnSpLocks/>
          </p:cNvCxnSpPr>
          <p:nvPr/>
        </p:nvCxnSpPr>
        <p:spPr>
          <a:xfrm flipV="1">
            <a:off x="7150741" y="4789088"/>
            <a:ext cx="0" cy="53230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0BBE5D0-DD38-4D5F-952E-70A1A933CC46}"/>
              </a:ext>
            </a:extLst>
          </p:cNvPr>
          <p:cNvCxnSpPr>
            <a:cxnSpLocks/>
          </p:cNvCxnSpPr>
          <p:nvPr/>
        </p:nvCxnSpPr>
        <p:spPr>
          <a:xfrm flipV="1">
            <a:off x="10242597" y="2975090"/>
            <a:ext cx="0" cy="53778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01A101F-0FB9-4F1E-A5A8-CF79EA77D0E9}"/>
              </a:ext>
            </a:extLst>
          </p:cNvPr>
          <p:cNvCxnSpPr>
            <a:cxnSpLocks/>
          </p:cNvCxnSpPr>
          <p:nvPr/>
        </p:nvCxnSpPr>
        <p:spPr>
          <a:xfrm flipV="1">
            <a:off x="10671290" y="3572081"/>
            <a:ext cx="0" cy="104706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378A8AF-4813-4BFC-970A-AA0553BFF25D}"/>
              </a:ext>
            </a:extLst>
          </p:cNvPr>
          <p:cNvCxnSpPr>
            <a:cxnSpLocks/>
          </p:cNvCxnSpPr>
          <p:nvPr/>
        </p:nvCxnSpPr>
        <p:spPr>
          <a:xfrm flipV="1">
            <a:off x="8783284" y="5149805"/>
            <a:ext cx="0" cy="34317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24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DE030-EC51-407D-A33C-FADDDD63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乖離率策略需要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C2D99F-23FA-4ADC-B681-1A858159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選擇標的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u="sng" dirty="0"/>
              <a:t>台積電</a:t>
            </a:r>
            <a:endParaRPr lang="en-US" altLang="zh-TW" u="sng" dirty="0"/>
          </a:p>
          <a:p>
            <a:r>
              <a:rPr lang="zh-TW" altLang="en-US" dirty="0"/>
              <a:t>所以畫出台積電股價乖離率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發現他是一個循環</a:t>
            </a:r>
            <a:endParaRPr lang="en-US" altLang="zh-TW" dirty="0"/>
          </a:p>
          <a:p>
            <a:r>
              <a:rPr lang="zh-TW" altLang="en-US" dirty="0"/>
              <a:t>所以想說會不會可以</a:t>
            </a:r>
            <a:endParaRPr lang="en-US" altLang="zh-TW" dirty="0"/>
          </a:p>
          <a:p>
            <a:pPr lvl="1"/>
            <a:r>
              <a:rPr lang="zh-TW" altLang="en-US" dirty="0"/>
              <a:t>在下緣買進股票</a:t>
            </a:r>
            <a:endParaRPr lang="en-US" altLang="zh-TW" dirty="0"/>
          </a:p>
          <a:p>
            <a:pPr lvl="1"/>
            <a:r>
              <a:rPr lang="zh-TW" altLang="en-US" dirty="0"/>
              <a:t>在上緣賣出股票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411F81-2C5A-48C0-A53B-6C15D58F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449" y="159131"/>
            <a:ext cx="2820394" cy="21745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D2FE6F-9A99-4BBC-8B7D-758FBB0EF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719" y="2539683"/>
            <a:ext cx="4465889" cy="41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DE030-EC51-407D-A33C-FADDDD63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乖離率策略需要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C2D99F-23FA-4ADC-B681-1A858159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所以畫出乖離率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發現他是一個循環</a:t>
            </a:r>
            <a:endParaRPr lang="en-US" altLang="zh-TW" dirty="0"/>
          </a:p>
          <a:p>
            <a:r>
              <a:rPr lang="zh-TW" altLang="en-US" dirty="0"/>
              <a:t>所以想說會不會可以</a:t>
            </a:r>
            <a:endParaRPr lang="en-US" altLang="zh-TW" dirty="0"/>
          </a:p>
          <a:p>
            <a:pPr lvl="1"/>
            <a:r>
              <a:rPr lang="zh-TW" altLang="en-US" dirty="0"/>
              <a:t>在下緣買進股票</a:t>
            </a:r>
            <a:endParaRPr lang="en-US" altLang="zh-TW" dirty="0"/>
          </a:p>
          <a:p>
            <a:pPr lvl="1"/>
            <a:r>
              <a:rPr lang="zh-TW" altLang="en-US" dirty="0"/>
              <a:t>在上緣賣出股票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411F81-2C5A-48C0-A53B-6C15D58F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449" y="159131"/>
            <a:ext cx="2820394" cy="21745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D2FE6F-9A99-4BBC-8B7D-758FBB0EF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719" y="2539683"/>
            <a:ext cx="4465889" cy="41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C6BC0C6-6D53-4CCB-9229-C5C8BAD3F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392" y="4475757"/>
            <a:ext cx="4174781" cy="9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3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FF198-B5F5-4A16-B022-8803B467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但是一樣，需要答案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4C918-8F7F-43C5-A46A-56AC5E78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買進後可能十天後才漲</a:t>
            </a:r>
            <a:endParaRPr lang="en-US" altLang="zh-TW" dirty="0"/>
          </a:p>
          <a:p>
            <a:r>
              <a:rPr lang="zh-TW" altLang="en-US" dirty="0"/>
              <a:t>可能十年後才漲</a:t>
            </a:r>
            <a:endParaRPr lang="en-US" altLang="zh-TW" dirty="0"/>
          </a:p>
          <a:p>
            <a:r>
              <a:rPr lang="zh-TW" altLang="en-US" dirty="0"/>
              <a:t>可能你老了才漲，剛好傳給兒子變傳家寶股票</a:t>
            </a:r>
            <a:endParaRPr lang="en-US" altLang="zh-TW" dirty="0"/>
          </a:p>
          <a:p>
            <a:r>
              <a:rPr lang="zh-TW" altLang="en-US" dirty="0"/>
              <a:t>所以根據你習慣的週期，範例中是一季</a:t>
            </a:r>
            <a:r>
              <a:rPr lang="en-US" altLang="zh-TW" dirty="0"/>
              <a:t>(60)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767479-1F77-4864-8C6D-8BA8EA521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581" y="385763"/>
            <a:ext cx="28860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0995D80-C49C-444D-8B93-F36DC2E8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563" y="3535808"/>
            <a:ext cx="3614152" cy="32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4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5F816-CD0D-4C23-925A-D29A5577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你可以觀察到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AE4F71-6853-4CB3-B53E-4548E563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</a:t>
            </a:r>
            <a:r>
              <a:rPr lang="zh-TW" altLang="en-US" dirty="0"/>
              <a:t> 與 </a:t>
            </a:r>
            <a:r>
              <a:rPr lang="en-US" altLang="zh-TW" dirty="0"/>
              <a:t>Y</a:t>
            </a:r>
            <a:r>
              <a:rPr lang="zh-TW" altLang="en-US" dirty="0"/>
              <a:t>的關係</a:t>
            </a:r>
            <a:endParaRPr lang="en-US" altLang="zh-TW" dirty="0"/>
          </a:p>
          <a:p>
            <a:r>
              <a:rPr lang="en-US" altLang="zh-TW" dirty="0"/>
              <a:t>X</a:t>
            </a:r>
            <a:r>
              <a:rPr lang="zh-TW" altLang="en-US" dirty="0"/>
              <a:t> 乖離率</a:t>
            </a:r>
            <a:endParaRPr lang="en-US" altLang="zh-TW" dirty="0"/>
          </a:p>
          <a:p>
            <a:r>
              <a:rPr lang="en-US" altLang="zh-TW" dirty="0"/>
              <a:t>Y</a:t>
            </a:r>
            <a:r>
              <a:rPr lang="zh-TW" altLang="en-US" dirty="0"/>
              <a:t> 股價</a:t>
            </a:r>
            <a:r>
              <a:rPr lang="en-US" altLang="zh-TW" u="sng" dirty="0"/>
              <a:t>60</a:t>
            </a:r>
            <a:r>
              <a:rPr lang="zh-TW" altLang="en-US" u="sng" dirty="0"/>
              <a:t>日</a:t>
            </a:r>
            <a:r>
              <a:rPr lang="zh-TW" altLang="en-US" dirty="0"/>
              <a:t>變化</a:t>
            </a:r>
            <a:endParaRPr lang="en-US" altLang="zh-TW" dirty="0"/>
          </a:p>
          <a:p>
            <a:r>
              <a:rPr lang="zh-TW" altLang="en-US" dirty="0"/>
              <a:t>發現</a:t>
            </a:r>
            <a:r>
              <a:rPr lang="en-US" altLang="zh-TW" dirty="0"/>
              <a:t>bias&lt;0.95</a:t>
            </a:r>
            <a:r>
              <a:rPr lang="zh-TW" altLang="en-US" dirty="0"/>
              <a:t>時</a:t>
            </a:r>
            <a:endParaRPr lang="en-US" altLang="zh-TW" dirty="0"/>
          </a:p>
          <a:p>
            <a:r>
              <a:rPr lang="zh-TW" altLang="en-US" dirty="0"/>
              <a:t>幾乎都獲利</a:t>
            </a:r>
            <a:endParaRPr lang="en-US" altLang="zh-TW" dirty="0"/>
          </a:p>
          <a:p>
            <a:r>
              <a:rPr lang="zh-TW" altLang="en-US" dirty="0"/>
              <a:t>要</a:t>
            </a:r>
            <a:r>
              <a:rPr lang="en-US" altLang="zh-TW" u="sng" dirty="0"/>
              <a:t>bias</a:t>
            </a:r>
            <a:r>
              <a:rPr lang="zh-TW" altLang="en-US" u="sng" dirty="0"/>
              <a:t>值</a:t>
            </a:r>
            <a:r>
              <a:rPr lang="zh-TW" altLang="en-US" dirty="0"/>
              <a:t>挑</a:t>
            </a:r>
            <a:r>
              <a:rPr lang="en-US" altLang="zh-TW" dirty="0"/>
              <a:t>&lt;</a:t>
            </a:r>
            <a:r>
              <a:rPr lang="zh-TW" altLang="en-US" dirty="0"/>
              <a:t>多少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用過去資料統計</a:t>
            </a:r>
            <a:endParaRPr lang="en-US" altLang="zh-TW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C6F3D5-41F3-482E-A4BA-9BCD1B455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66" y="681037"/>
            <a:ext cx="584835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A6113DA-DE58-4BE2-A660-5055874F8160}"/>
              </a:ext>
            </a:extLst>
          </p:cNvPr>
          <p:cNvCxnSpPr/>
          <p:nvPr/>
        </p:nvCxnSpPr>
        <p:spPr>
          <a:xfrm>
            <a:off x="6677095" y="1769630"/>
            <a:ext cx="3335257" cy="3762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0A476D1-7C3F-4A66-9C74-C93221255913}"/>
              </a:ext>
            </a:extLst>
          </p:cNvPr>
          <p:cNvSpPr/>
          <p:nvPr/>
        </p:nvSpPr>
        <p:spPr>
          <a:xfrm>
            <a:off x="5960046" y="809145"/>
            <a:ext cx="1427517" cy="2782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832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D92B5-2E47-4CC9-A5B3-D2B0C3A0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買進股票後狀態就是持有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666B22-3D61-4829-8E57-5F4CC5282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7200CF-06F8-4280-B1DC-A1CE0363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95" y="1825625"/>
            <a:ext cx="3962504" cy="3973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C1D18A4-B0D8-4126-BF04-6306FEF72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9" y="2447732"/>
            <a:ext cx="1975809" cy="4626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73651C3-AADC-4DCF-A72F-6A46AF9BB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731" y="3149517"/>
            <a:ext cx="1959480" cy="31623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29449F-C1B0-4F7B-8724-7BDC467AF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972" y="3143378"/>
            <a:ext cx="2988207" cy="6096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4C121CC-3AB1-456A-8AB5-72056AD07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365" y="3143378"/>
            <a:ext cx="2215301" cy="3167826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671E827B-EA32-465B-B035-14C9E108F078}"/>
              </a:ext>
            </a:extLst>
          </p:cNvPr>
          <p:cNvSpPr/>
          <p:nvPr/>
        </p:nvSpPr>
        <p:spPr>
          <a:xfrm>
            <a:off x="5407459" y="3078699"/>
            <a:ext cx="486803" cy="1795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26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D92B5-2E47-4CC9-A5B3-D2B0C3A0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買進股票後狀態就是持有</a:t>
            </a:r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ABFB18FF-11CB-436D-88E3-621558F53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791" y="4578438"/>
            <a:ext cx="2017677" cy="212323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47200CF-06F8-4280-B1DC-A1CE0363D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95" y="1825625"/>
            <a:ext cx="3962504" cy="3973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C1D18A4-B0D8-4126-BF04-6306FEF72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29" y="2447732"/>
            <a:ext cx="1975809" cy="4626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73651C3-AADC-4DCF-A72F-6A46AF9BB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731" y="3149517"/>
            <a:ext cx="1959480" cy="31623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29449F-C1B0-4F7B-8724-7BDC467AF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972" y="3143378"/>
            <a:ext cx="2988207" cy="609616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671E827B-EA32-465B-B035-14C9E108F078}"/>
              </a:ext>
            </a:extLst>
          </p:cNvPr>
          <p:cNvSpPr/>
          <p:nvPr/>
        </p:nvSpPr>
        <p:spPr>
          <a:xfrm>
            <a:off x="5407459" y="3078699"/>
            <a:ext cx="486803" cy="1795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4F421E-C38C-4FD1-B346-A828089A6E55}"/>
              </a:ext>
            </a:extLst>
          </p:cNvPr>
          <p:cNvCxnSpPr/>
          <p:nvPr/>
        </p:nvCxnSpPr>
        <p:spPr>
          <a:xfrm>
            <a:off x="6571839" y="4749617"/>
            <a:ext cx="1052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BAB68D6-9BEE-4429-961A-F14DD0640DA5}"/>
              </a:ext>
            </a:extLst>
          </p:cNvPr>
          <p:cNvSpPr txBox="1"/>
          <p:nvPr/>
        </p:nvSpPr>
        <p:spPr>
          <a:xfrm>
            <a:off x="5729801" y="2559004"/>
            <a:ext cx="148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為何會有</a:t>
            </a:r>
            <a:r>
              <a:rPr lang="en-US" altLang="zh-TW" dirty="0"/>
              <a:t>NA?</a:t>
            </a:r>
            <a:endParaRPr lang="zh-TW" alt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574F60C9-47E7-4146-939D-99A4EEE16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658" y="2874861"/>
            <a:ext cx="3881298" cy="361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D1E31DB5-87B2-4D0D-BE64-5A50721DABE6}"/>
              </a:ext>
            </a:extLst>
          </p:cNvPr>
          <p:cNvSpPr/>
          <p:nvPr/>
        </p:nvSpPr>
        <p:spPr>
          <a:xfrm>
            <a:off x="8038826" y="4664098"/>
            <a:ext cx="3616130" cy="30918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2E687FB-953B-4D39-A1DE-6CD9F449C2D7}"/>
              </a:ext>
            </a:extLst>
          </p:cNvPr>
          <p:cNvSpPr txBox="1"/>
          <p:nvPr/>
        </p:nvSpPr>
        <p:spPr>
          <a:xfrm>
            <a:off x="7210251" y="25590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中間的區域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22B095-5EF0-45D2-A206-4572FF06FE64}"/>
              </a:ext>
            </a:extLst>
          </p:cNvPr>
          <p:cNvSpPr txBox="1"/>
          <p:nvPr/>
        </p:nvSpPr>
        <p:spPr>
          <a:xfrm>
            <a:off x="2619338" y="4003009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持有</a:t>
            </a:r>
            <a:r>
              <a:rPr lang="en-US" altLang="zh-TW" dirty="0"/>
              <a:t>&gt;</a:t>
            </a:r>
            <a:r>
              <a:rPr lang="zh-TW" altLang="en-US" dirty="0"/>
              <a:t>繼續持有</a:t>
            </a:r>
            <a:endParaRPr lang="en-US" altLang="zh-TW" dirty="0"/>
          </a:p>
          <a:p>
            <a:r>
              <a:rPr lang="zh-TW" altLang="en-US" dirty="0"/>
              <a:t>空手</a:t>
            </a:r>
            <a:r>
              <a:rPr lang="en-US" altLang="zh-TW" dirty="0"/>
              <a:t>&gt;</a:t>
            </a:r>
            <a:r>
              <a:rPr lang="zh-TW" altLang="en-US" dirty="0"/>
              <a:t>繼續空手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A128F21-6C87-4D8A-8D80-902F06040B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724" y="4160092"/>
            <a:ext cx="1442395" cy="26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1C37F-E1E9-4063-9CBF-9695442A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補完以後還有</a:t>
            </a:r>
            <a:r>
              <a:rPr lang="en-US" altLang="zh-TW" dirty="0"/>
              <a:t>NA?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CFB806-A37E-4B54-B36B-F290C67A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Buy </a:t>
            </a:r>
            <a:r>
              <a:rPr lang="zh-TW" altLang="en-US" dirty="0"/>
              <a:t>跟 </a:t>
            </a:r>
            <a:r>
              <a:rPr lang="en-US" altLang="zh-TW" dirty="0"/>
              <a:t>Sell</a:t>
            </a:r>
            <a:r>
              <a:rPr lang="zh-TW" altLang="en-US" dirty="0"/>
              <a:t> 一開始需要計算值，有</a:t>
            </a:r>
            <a:r>
              <a:rPr lang="en-US" altLang="zh-TW" dirty="0"/>
              <a:t>drop</a:t>
            </a:r>
            <a:r>
              <a:rPr lang="zh-TW" altLang="en-US" dirty="0"/>
              <a:t>掉一些值</a:t>
            </a:r>
            <a:endParaRPr lang="en-US" altLang="zh-TW" dirty="0"/>
          </a:p>
          <a:p>
            <a:r>
              <a:rPr lang="zh-TW" altLang="en-US" dirty="0"/>
              <a:t>一開始初始化</a:t>
            </a:r>
            <a:r>
              <a:rPr lang="en-US" altLang="zh-TW" dirty="0"/>
              <a:t>hold</a:t>
            </a:r>
            <a:r>
              <a:rPr lang="zh-TW" altLang="en-US" dirty="0"/>
              <a:t>全部</a:t>
            </a:r>
            <a:r>
              <a:rPr lang="en-US" altLang="zh-TW" dirty="0"/>
              <a:t>NA</a:t>
            </a:r>
          </a:p>
          <a:p>
            <a:r>
              <a:rPr lang="zh-TW" altLang="en-US" dirty="0"/>
              <a:t>在沒有</a:t>
            </a:r>
            <a:r>
              <a:rPr lang="en-US" altLang="zh-TW" dirty="0"/>
              <a:t>Buy</a:t>
            </a:r>
            <a:r>
              <a:rPr lang="zh-TW" altLang="en-US" dirty="0"/>
              <a:t>與</a:t>
            </a:r>
            <a:r>
              <a:rPr lang="en-US" altLang="zh-TW" dirty="0"/>
              <a:t>Sell</a:t>
            </a:r>
            <a:r>
              <a:rPr lang="zh-TW" altLang="en-US" dirty="0"/>
              <a:t>的地方</a:t>
            </a:r>
            <a:r>
              <a:rPr lang="en-US" altLang="zh-TW" dirty="0"/>
              <a:t>(</a:t>
            </a:r>
            <a:r>
              <a:rPr lang="zh-TW" altLang="en-US" dirty="0"/>
              <a:t>最開頭</a:t>
            </a:r>
            <a:r>
              <a:rPr lang="en-US" altLang="zh-TW" dirty="0"/>
              <a:t>)</a:t>
            </a:r>
            <a:r>
              <a:rPr lang="zh-TW" altLang="en-US" dirty="0"/>
              <a:t>就都是</a:t>
            </a:r>
            <a:r>
              <a:rPr lang="en-US" altLang="zh-TW" dirty="0"/>
              <a:t>NA</a:t>
            </a:r>
          </a:p>
          <a:p>
            <a:r>
              <a:rPr lang="zh-TW" altLang="en-US" dirty="0"/>
              <a:t>補上去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17705A-8D91-498D-B933-E47B22F13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48" y="1844227"/>
            <a:ext cx="5862110" cy="15403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45380F4-D6C7-4191-BB75-4810D2914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00" y="5525062"/>
            <a:ext cx="3516178" cy="38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7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422</Words>
  <Application>Microsoft Office PowerPoint</Application>
  <PresentationFormat>寬螢幕</PresentationFormat>
  <Paragraphs>114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回測補充</vt:lpstr>
      <vt:lpstr>乖離率</vt:lpstr>
      <vt:lpstr>乖離率策略需要</vt:lpstr>
      <vt:lpstr>乖離率策略需要</vt:lpstr>
      <vt:lpstr>但是一樣，需要答案</vt:lpstr>
      <vt:lpstr>你可以觀察到</vt:lpstr>
      <vt:lpstr>買進股票後狀態就是持有</vt:lpstr>
      <vt:lpstr>買進股票後狀態就是持有</vt:lpstr>
      <vt:lpstr>補完以後還有NA? </vt:lpstr>
      <vt:lpstr>Change</vt:lpstr>
      <vt:lpstr>change[hold==0] = 0</vt:lpstr>
      <vt:lpstr>PowerPoint 簡報</vt:lpstr>
      <vt:lpstr>PowerPoint 簡報</vt:lpstr>
      <vt:lpstr>練習</vt:lpstr>
      <vt:lpstr>回測最佳化參數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JerryChu</dc:creator>
  <cp:lastModifiedBy>JerryChu</cp:lastModifiedBy>
  <cp:revision>18</cp:revision>
  <dcterms:created xsi:type="dcterms:W3CDTF">2020-08-27T16:14:58Z</dcterms:created>
  <dcterms:modified xsi:type="dcterms:W3CDTF">2020-08-27T19:22:44Z</dcterms:modified>
</cp:coreProperties>
</file>