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266" r:id="rId7"/>
    <p:sldId id="261" r:id="rId8"/>
    <p:sldId id="262" r:id="rId9"/>
    <p:sldId id="263" r:id="rId10"/>
    <p:sldId id="264" r:id="rId11"/>
  </p:sldIdLst>
  <p:sldSz cx="12192000" cy="6858000"/>
  <p:notesSz cx="6858000" cy="9144000"/>
  <p:custDataLst>
    <p:tags r:id="rId1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39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383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5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标题幻灯片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198800" y="914400"/>
            <a:ext cx="9799200" cy="2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 panose="020B060402020202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type="subTitle" idx="1"/>
          </p:nvPr>
        </p:nvSpPr>
        <p:spPr>
          <a:xfrm>
            <a:off x="1198800" y="3560400"/>
            <a:ext cx="97992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">
  <p:cSld name="内容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1" name="Google Shape;71;p20"/>
          <p:cNvSpPr txBox="1"/>
          <p:nvPr>
            <p:ph type="body" idx="1"/>
          </p:nvPr>
        </p:nvSpPr>
        <p:spPr>
          <a:xfrm>
            <a:off x="608400" y="774000"/>
            <a:ext cx="10972800" cy="5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末尾幻灯片">
  <p:cSld name="末尾幻灯片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6" name="Google Shape;76;p21"/>
          <p:cNvSpPr txBox="1"/>
          <p:nvPr>
            <p:ph type="title"/>
          </p:nvPr>
        </p:nvSpPr>
        <p:spPr>
          <a:xfrm>
            <a:off x="1198800" y="2484000"/>
            <a:ext cx="9799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 panose="020B060402020202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type="body" idx="1"/>
          </p:nvPr>
        </p:nvSpPr>
        <p:spPr>
          <a:xfrm>
            <a:off x="1198800" y="3560400"/>
            <a:ext cx="97992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标题和内容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type="body" idx="1"/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节标题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1990800" y="3848400"/>
            <a:ext cx="77688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 panose="020B0604020202020204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type="body" idx="1"/>
          </p:nvPr>
        </p:nvSpPr>
        <p:spPr>
          <a:xfrm>
            <a:off x="1990800" y="4615200"/>
            <a:ext cx="77688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两栏内容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type="body" idx="1"/>
          </p:nvPr>
        </p:nvSpPr>
        <p:spPr>
          <a:xfrm>
            <a:off x="608400" y="1501200"/>
            <a:ext cx="5176800" cy="47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type="body" idx="2"/>
          </p:nvPr>
        </p:nvSpPr>
        <p:spPr>
          <a:xfrm>
            <a:off x="6411600" y="1501200"/>
            <a:ext cx="5176800" cy="47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比较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type="body" idx="1"/>
          </p:nvPr>
        </p:nvSpPr>
        <p:spPr>
          <a:xfrm>
            <a:off x="608400" y="1429200"/>
            <a:ext cx="5342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600" tIns="38100" rIns="76200" bIns="381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15"/>
          <p:cNvSpPr txBox="1"/>
          <p:nvPr>
            <p:ph type="body" idx="2"/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600" tIns="0" rIns="82550" bIns="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type="body" idx="3"/>
          </p:nvPr>
        </p:nvSpPr>
        <p:spPr>
          <a:xfrm>
            <a:off x="6235750" y="1421729"/>
            <a:ext cx="5342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600" tIns="38100" rIns="76200" bIns="381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15"/>
          <p:cNvSpPr txBox="1"/>
          <p:nvPr>
            <p:ph type="body" idx="4"/>
          </p:nvPr>
        </p:nvSpPr>
        <p:spPr>
          <a:xfrm>
            <a:off x="6235750" y="1854000"/>
            <a:ext cx="5342400" cy="4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600" tIns="0" rIns="82550" bIns="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仅标题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空白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>
  <p:cSld name="图片与标题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/>
          <p:nvPr>
            <p:ph type="pic" idx="2"/>
          </p:nvPr>
        </p:nvSpPr>
        <p:spPr>
          <a:xfrm>
            <a:off x="608400" y="1555200"/>
            <a:ext cx="5233077" cy="46080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8"/>
          <p:cNvSpPr txBox="1"/>
          <p:nvPr>
            <p:ph type="body" idx="1"/>
          </p:nvPr>
        </p:nvSpPr>
        <p:spPr>
          <a:xfrm>
            <a:off x="6350400" y="1555200"/>
            <a:ext cx="52272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0" name="Google Shape;60;p18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50" tIns="46975" rIns="90150" bIns="46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竖排标题与文本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 rot="5400000">
            <a:off x="8242200" y="2907000"/>
            <a:ext cx="50292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 panose="020B0604020202020204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type="body" idx="1"/>
          </p:nvPr>
        </p:nvSpPr>
        <p:spPr>
          <a:xfrm rot="5400000">
            <a:off x="2984400" y="-1155600"/>
            <a:ext cx="5029200" cy="9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6800" rIns="46800" bIns="468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marL="914400" lvl="1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  <a:defRPr/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50" tIns="46975" rIns="90150" bIns="4697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 panose="020B0604020202020204"/>
              <a:buNone/>
              <a:defRPr sz="3600" b="1" i="0" u="none" strike="noStrike" cap="none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type="body" idx="1"/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 panose="020B0604020202020204"/>
              <a:buChar char="●"/>
              <a:defRPr sz="16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 panose="020B0604020202020204"/>
              <a:buChar char="●"/>
              <a:defRPr sz="16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jpe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type="ctrTitle"/>
          </p:nvPr>
        </p:nvSpPr>
        <p:spPr>
          <a:xfrm>
            <a:off x="494030" y="1726565"/>
            <a:ext cx="11203305" cy="316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 panose="020B0604020202020204"/>
              <a:buNone/>
            </a:pPr>
            <a:r>
              <a:rPr lang="en-US" sz="2800"/>
              <a:t>Developing A Blockchain-based System</a:t>
            </a:r>
            <a:br>
              <a:rPr lang="en-US" sz="2800"/>
            </a:br>
            <a:r>
              <a:rPr lang="en-US" sz="2800"/>
              <a:t>For Storing Data From The IoV-like Network Emulation</a:t>
            </a: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r>
              <a:rPr lang="en-US" sz="2800" b="0"/>
              <a:t>Yile Feng</a:t>
            </a:r>
            <a:endParaRPr lang="en-US" sz="28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4" descr="1_PnKV_yIgbdLZMehrIlM1ZQ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59655" y="2153920"/>
            <a:ext cx="7332345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/>
          <p:nvPr/>
        </p:nvSpPr>
        <p:spPr>
          <a:xfrm>
            <a:off x="4772025" y="434975"/>
            <a:ext cx="2615565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Introduction</a:t>
            </a:r>
            <a:endParaRPr sz="36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506095" y="1741170"/>
            <a:ext cx="5212080" cy="316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US"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Why using blockchain</a:t>
            </a:r>
            <a:endParaRPr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Safe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Transparent 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Difficult to tamper with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/>
        </p:nvSpPr>
        <p:spPr>
          <a:xfrm>
            <a:off x="4781550" y="436245"/>
            <a:ext cx="262890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n-US" sz="36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Introduction</a:t>
            </a:r>
            <a:endParaRPr sz="36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2" name="Google Shape;102;p4" descr="1_PnKV_yIgbdLZMehrIlM1ZQ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640195" y="1558290"/>
            <a:ext cx="5551805" cy="231902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/>
        </p:nvSpPr>
        <p:spPr>
          <a:xfrm>
            <a:off x="621665" y="1734820"/>
            <a:ext cx="5212080" cy="261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lnSpc>
                <a:spcPct val="200000"/>
              </a:lnSpc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US"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Blockchain</a:t>
            </a:r>
            <a:endParaRPr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Chain structure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>
                <a:solidFill>
                  <a:schemeClr val="dk1"/>
                </a:solidFill>
                <a:sym typeface="Arial" panose="020B0604020202020204"/>
              </a:rPr>
              <a:t>P2P (peer to peer)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Consensus algorithms (PoW, PoS ... )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图片 4" descr="Peer-to-peer-network-Blockchain_larg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1465" b="2448"/>
          <a:stretch>
            <a:fillRect/>
          </a:stretch>
        </p:blipFill>
        <p:spPr>
          <a:xfrm>
            <a:off x="6953250" y="4100195"/>
            <a:ext cx="4163060" cy="2667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920x1080px_illustrations_learningcenter-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6570" y="2399030"/>
            <a:ext cx="5259705" cy="2761615"/>
          </a:xfrm>
          <a:prstGeom prst="rect">
            <a:avLst/>
          </a:prstGeom>
        </p:spPr>
      </p:pic>
      <p:pic>
        <p:nvPicPr>
          <p:cNvPr id="2" name="图片 1" descr="Network_emulation_drawing_colored_transpar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" y="2232660"/>
            <a:ext cx="4923790" cy="2966720"/>
          </a:xfrm>
          <a:prstGeom prst="rect">
            <a:avLst/>
          </a:prstGeom>
        </p:spPr>
      </p:pic>
      <p:sp>
        <p:nvSpPr>
          <p:cNvPr id="109" name="Google Shape;109;p5"/>
          <p:cNvSpPr txBox="1"/>
          <p:nvPr/>
        </p:nvSpPr>
        <p:spPr>
          <a:xfrm>
            <a:off x="4351655" y="436245"/>
            <a:ext cx="377190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n-US" sz="36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the Program</a:t>
            </a:r>
            <a:endParaRPr sz="36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3520" y="5441950"/>
            <a:ext cx="23380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Network Emulation</a:t>
            </a:r>
            <a:endParaRPr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8518525" y="5441950"/>
            <a:ext cx="2399665" cy="513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Blockchain System</a:t>
            </a:r>
            <a:endParaRPr lang="en-US" altLang="zh-CN" sz="2000"/>
          </a:p>
        </p:txBody>
      </p:sp>
      <p:sp>
        <p:nvSpPr>
          <p:cNvPr id="6" name="右箭头 5"/>
          <p:cNvSpPr/>
          <p:nvPr/>
        </p:nvSpPr>
        <p:spPr>
          <a:xfrm>
            <a:off x="5066030" y="3458845"/>
            <a:ext cx="2084070" cy="6419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4295" y="3578225"/>
            <a:ext cx="1995170" cy="449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800"/>
              <a:t>transfer data to</a:t>
            </a:r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/>
        </p:nvSpPr>
        <p:spPr>
          <a:xfrm>
            <a:off x="3870960" y="496570"/>
            <a:ext cx="445008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Network Emulation</a:t>
            </a:r>
            <a:endParaRPr sz="36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图片 1" descr="屏幕截图 2023-05-14 1533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3660" y="1642745"/>
            <a:ext cx="8308340" cy="48679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295" y="2672715"/>
            <a:ext cx="392493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Tree topology</a:t>
            </a:r>
            <a:endParaRPr lang="en-US" altLang="zh-CN" sz="200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Random forward / destination</a:t>
            </a:r>
            <a:endParaRPr lang="en-US" altLang="zh-CN" sz="200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Messages are passed between nodes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/>
        </p:nvSpPr>
        <p:spPr>
          <a:xfrm>
            <a:off x="4057650" y="432435"/>
            <a:ext cx="4076065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sym typeface="Arial" panose="020B0604020202020204"/>
              </a:rPr>
              <a:t>Blockchain System</a:t>
            </a:r>
            <a:endParaRPr sz="36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图片 1" descr="屏幕截图 2023-05-14 200415"/>
          <p:cNvPicPr>
            <a:picLocks noChangeAspect="1"/>
          </p:cNvPicPr>
          <p:nvPr/>
        </p:nvPicPr>
        <p:blipFill>
          <a:blip r:embed="rId1"/>
          <a:srcRect l="19448" r="20410" b="-1915"/>
          <a:stretch>
            <a:fillRect/>
          </a:stretch>
        </p:blipFill>
        <p:spPr>
          <a:xfrm>
            <a:off x="5659755" y="1419860"/>
            <a:ext cx="6470650" cy="527113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31495" y="1868170"/>
            <a:ext cx="392493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1"/>
              <a:t>Functionalities</a:t>
            </a:r>
            <a:r>
              <a:rPr lang="zh-CN" altLang="en-US" sz="2000" b="1">
                <a:ea typeface="SimSun" panose="02010600030101010101" pitchFamily="2" charset="-122"/>
              </a:rPr>
              <a:t>：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Create / Load wallet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Add transaction 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Mine block (auto-broadcast)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Add peer nodes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Resolve conflict</a:t>
            </a:r>
            <a:endParaRPr lang="en-US" altLang="zh-CN" sz="2000"/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/>
        </p:nvSpPr>
        <p:spPr>
          <a:xfrm>
            <a:off x="5137785" y="432435"/>
            <a:ext cx="1915795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Results</a:t>
            </a:r>
            <a:endParaRPr sz="36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图片 1" descr="evaluation_00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650" y="1658620"/>
            <a:ext cx="3683000" cy="4757420"/>
          </a:xfrm>
          <a:prstGeom prst="rect">
            <a:avLst/>
          </a:prstGeom>
        </p:spPr>
      </p:pic>
      <p:pic>
        <p:nvPicPr>
          <p:cNvPr id="3" name="图片 2" descr="evaluation_00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0" y="1744980"/>
            <a:ext cx="3943350" cy="467106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24485" y="2466340"/>
            <a:ext cx="43999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About 800 byte for each transaction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2 secs for mining a new block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Transfer rate is about 3.2 kbps</a:t>
            </a:r>
            <a:endParaRPr lang="en-US" altLang="zh-CN" sz="2000"/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/>
        </p:nvSpPr>
        <p:spPr>
          <a:xfrm>
            <a:off x="3811270" y="421640"/>
            <a:ext cx="433832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Further Improvment </a:t>
            </a:r>
            <a:endParaRPr sz="36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5870" y="1950720"/>
            <a:ext cx="4089400" cy="2383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 b="1"/>
              <a:t>Network Emulation</a:t>
            </a:r>
            <a:endParaRPr lang="en-US" altLang="zh-CN" sz="2000" b="1"/>
          </a:p>
          <a:p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make nodes move  when sending messages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Import maps</a:t>
            </a:r>
            <a:endParaRPr lang="en-US" altLang="zh-CN" sz="2000"/>
          </a:p>
          <a:p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7546340" y="1950720"/>
            <a:ext cx="29787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Blockchain System</a:t>
            </a:r>
            <a:endParaRPr lang="en-US" altLang="zh-CN" sz="2000"/>
          </a:p>
          <a:p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Validation function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Resovle conflicts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Consensus algorithm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Transmission rate</a:t>
            </a:r>
            <a:endParaRPr lang="en-US" altLang="zh-CN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PP_MARK_KEY" val="c4df223c-35e5-47a7-ab7f-47a18a5c7a31"/>
  <p:tag name="COMMONDATA" val="eyJoZGlkIjoiMDc5OWYxOTBkNWFmMDlhNTEzNjBjMDFjMjI4MWYyOTYifQ==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WPS 演示</Application>
  <PresentationFormat/>
  <Paragraphs>79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</vt:lpstr>
      <vt:lpstr>Noto Sans Symbols</vt:lpstr>
      <vt:lpstr>Segoe Print</vt:lpstr>
      <vt:lpstr>Microsoft YaHei</vt:lpstr>
      <vt:lpstr>Arial Unicode MS</vt:lpstr>
      <vt:lpstr>Office 主题​​</vt:lpstr>
      <vt:lpstr>Developing A Blockchain-based System For Storing Data From The IoV-like Network Emulation    Yile Feng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Blockchain-based System For Storing Data From The IoV-like Network Emulation</dc:title>
  <dc:creator/>
  <cp:lastModifiedBy>Leon</cp:lastModifiedBy>
  <cp:revision>34</cp:revision>
  <dcterms:created xsi:type="dcterms:W3CDTF">2023-05-11T12:30:00Z</dcterms:created>
  <dcterms:modified xsi:type="dcterms:W3CDTF">2023-05-15T11:12:01Z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7E2FB00003E64A339B983E1771972C1C</vt:lpwstr>
  </property>
</Properties>
</file>