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8" r:id="rId21"/>
    <p:sldId id="279" r:id="rId22"/>
    <p:sldId id="280" r:id="rId23"/>
    <p:sldId id="276" r:id="rId24"/>
    <p:sldId id="277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LANDIA SUAREZ JUAN PABLO" initials="VSJP" lastIdx="4" clrIdx="0">
    <p:extLst>
      <p:ext uri="{19B8F6BF-5375-455C-9EA6-DF929625EA0E}">
        <p15:presenceInfo xmlns:p15="http://schemas.microsoft.com/office/powerpoint/2012/main" userId="S::jvelandia33@unisalle.edu.co::9e002a26-7b43-4e42-8441-8afb754c84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BD327-9DEA-47D9-1615-DF0EEBE3B7F4}" v="3" dt="2021-03-04T00:12:31.902"/>
    <p1510:client id="{AA218F9F-1D02-47A4-8FA6-85214C515078}" v="782" dt="2021-03-04T02:41:24.807"/>
    <p1510:client id="{D745E3F8-4F13-4CD3-9505-D93B6E6F02F7}" v="1" dt="2021-03-04T17:03:57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76" autoAdjust="0"/>
  </p:normalViewPr>
  <p:slideViewPr>
    <p:cSldViewPr snapToGrid="0">
      <p:cViewPr varScale="1">
        <p:scale>
          <a:sx n="107" d="100"/>
          <a:sy n="107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07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44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52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89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Mv </a:t>
            </a:r>
            <a:r>
              <a:rPr lang="en-GB" dirty="0" err="1"/>
              <a:t>flujo</a:t>
            </a:r>
            <a:r>
              <a:rPr lang="en-GB" dirty="0"/>
              <a:t> </a:t>
            </a:r>
            <a:r>
              <a:rPr lang="en-GB" dirty="0" err="1"/>
              <a:t>masico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Mc </a:t>
            </a:r>
            <a:r>
              <a:rPr lang="en-GB" dirty="0" err="1"/>
              <a:t>tasa</a:t>
            </a:r>
            <a:r>
              <a:rPr lang="en-GB" dirty="0"/>
              <a:t> de masa que se </a:t>
            </a:r>
            <a:r>
              <a:rPr lang="en-GB" dirty="0" err="1"/>
              <a:t>mueve</a:t>
            </a:r>
            <a:r>
              <a:rPr lang="en-GB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442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Velocidad</a:t>
            </a:r>
            <a:r>
              <a:rPr lang="en-GB" dirty="0"/>
              <a:t> no mayor a 9 mm/min [ </a:t>
            </a:r>
            <a:r>
              <a:rPr lang="en-GB" dirty="0" err="1"/>
              <a:t>tiempo</a:t>
            </a:r>
            <a:r>
              <a:rPr lang="en-GB" dirty="0"/>
              <a:t> </a:t>
            </a:r>
            <a:r>
              <a:rPr lang="en-GB" dirty="0" err="1"/>
              <a:t>tomado</a:t>
            </a:r>
            <a:r>
              <a:rPr lang="en-GB" dirty="0"/>
              <a:t> en la planta].</a:t>
            </a:r>
          </a:p>
          <a:p>
            <a:r>
              <a:rPr lang="en-GB" dirty="0"/>
              <a:t>A 45 </a:t>
            </a:r>
            <a:r>
              <a:rPr lang="en-GB" dirty="0" err="1"/>
              <a:t>grados</a:t>
            </a:r>
            <a:r>
              <a:rPr lang="en-GB" dirty="0"/>
              <a:t> </a:t>
            </a:r>
            <a:r>
              <a:rPr lang="en-GB" dirty="0" err="1"/>
              <a:t>centigrados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180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Velocidad</a:t>
            </a:r>
            <a:r>
              <a:rPr lang="en-GB" dirty="0"/>
              <a:t> no mayor a 9 mm/min [ </a:t>
            </a:r>
            <a:r>
              <a:rPr lang="en-GB" dirty="0" err="1"/>
              <a:t>tiempo</a:t>
            </a:r>
            <a:r>
              <a:rPr lang="en-GB" dirty="0"/>
              <a:t> </a:t>
            </a:r>
            <a:r>
              <a:rPr lang="en-GB" dirty="0" err="1"/>
              <a:t>tomado</a:t>
            </a:r>
            <a:r>
              <a:rPr lang="en-GB" dirty="0"/>
              <a:t> en la planta].</a:t>
            </a:r>
          </a:p>
          <a:p>
            <a:r>
              <a:rPr lang="en-GB" dirty="0"/>
              <a:t>A 45 </a:t>
            </a:r>
            <a:r>
              <a:rPr lang="en-GB" dirty="0" err="1"/>
              <a:t>grados</a:t>
            </a:r>
            <a:r>
              <a:rPr lang="en-GB" dirty="0"/>
              <a:t> </a:t>
            </a:r>
            <a:r>
              <a:rPr lang="en-GB" dirty="0" err="1"/>
              <a:t>centigrados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09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997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5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Cambio de </a:t>
            </a:r>
            <a:r>
              <a:rPr lang="en-GB" dirty="0" err="1"/>
              <a:t>Fase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57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255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65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En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grafica</a:t>
            </a:r>
            <a:r>
              <a:rPr lang="en-GB" dirty="0"/>
              <a:t> es el </a:t>
            </a:r>
            <a:r>
              <a:rPr lang="en-GB" dirty="0" err="1"/>
              <a:t>cartucho</a:t>
            </a:r>
            <a:r>
              <a:rPr lang="en-GB" dirty="0"/>
              <a:t> del Sistema donde se </a:t>
            </a:r>
            <a:r>
              <a:rPr lang="en-GB" dirty="0" err="1"/>
              <a:t>carga</a:t>
            </a:r>
            <a:r>
              <a:rPr lang="en-GB" dirty="0"/>
              <a:t> el material de </a:t>
            </a:r>
            <a:r>
              <a:rPr lang="en-GB" dirty="0" err="1"/>
              <a:t>aceite</a:t>
            </a:r>
            <a:endParaRPr lang="en-GB" dirty="0"/>
          </a:p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79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84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0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0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51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82c4c0b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82c4c0b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destilación</a:t>
            </a:r>
            <a:r>
              <a:rPr lang="en-GB" dirty="0"/>
              <a:t> de </a:t>
            </a:r>
            <a:r>
              <a:rPr lang="en-GB" dirty="0" err="1"/>
              <a:t>completo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87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59304" y="603249"/>
            <a:ext cx="4677300" cy="27120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41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07500" y="3960635"/>
            <a:ext cx="7929000" cy="326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050" y="2323819"/>
            <a:ext cx="2710500" cy="9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 flipH="1">
            <a:off x="3429055" y="0"/>
            <a:ext cx="4800" cy="331500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17816" y="1826967"/>
            <a:ext cx="3286800" cy="15057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4617000" y="1714500"/>
            <a:ext cx="3660300" cy="17217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1"/>
          <p:cNvCxnSpPr/>
          <p:nvPr/>
        </p:nvCxnSpPr>
        <p:spPr>
          <a:xfrm rot="10800000" flipH="1">
            <a:off x="0" y="1041611"/>
            <a:ext cx="4393500" cy="990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2471736" y="455461"/>
            <a:ext cx="6058200" cy="727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30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3190863" y="-944999"/>
            <a:ext cx="2755800" cy="79224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Char char="⬟"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97" name="Google Shape;97;p12"/>
          <p:cNvCxnSpPr/>
          <p:nvPr/>
        </p:nvCxnSpPr>
        <p:spPr>
          <a:xfrm rot="10800000" flipH="1">
            <a:off x="0" y="1402938"/>
            <a:ext cx="8529900" cy="1560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  <p:pic>
        <p:nvPicPr>
          <p:cNvPr id="98" name="Google Shape;9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 rot="5400000">
            <a:off x="5147648" y="1429628"/>
            <a:ext cx="3851100" cy="1871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30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 rot="5400000">
            <a:off x="1056255" y="-114233"/>
            <a:ext cx="4061100" cy="49587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Char char="⬟"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5844677" y="0"/>
            <a:ext cx="4800" cy="331500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30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14034" y="1666715"/>
            <a:ext cx="7915800" cy="2727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Char char="⬟"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3"/>
          <p:cNvCxnSpPr/>
          <p:nvPr/>
        </p:nvCxnSpPr>
        <p:spPr>
          <a:xfrm rot="10800000">
            <a:off x="2178000" y="1391841"/>
            <a:ext cx="6966000" cy="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564731" y="2213547"/>
            <a:ext cx="4963800" cy="1101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564730" y="3960900"/>
            <a:ext cx="4963800" cy="325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DB8E1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564730" y="4531021"/>
            <a:ext cx="325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050" y="2323819"/>
            <a:ext cx="2710500" cy="9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4"/>
          <p:cNvCxnSpPr/>
          <p:nvPr/>
        </p:nvCxnSpPr>
        <p:spPr>
          <a:xfrm flipH="1">
            <a:off x="3429055" y="1828800"/>
            <a:ext cx="4800" cy="331500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diamond" w="med" len="med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552699" y="455461"/>
            <a:ext cx="6178500" cy="727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30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12350" y="1666715"/>
            <a:ext cx="4091100" cy="2729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Char char="⬟"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0561" y="1666715"/>
            <a:ext cx="4090500" cy="2729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Char char="⬟"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 rot="10800000">
            <a:off x="2178000" y="1391841"/>
            <a:ext cx="6966000" cy="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178050" y="455461"/>
            <a:ext cx="6351900" cy="727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30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DB8E1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6"/>
          <p:cNvCxnSpPr/>
          <p:nvPr/>
        </p:nvCxnSpPr>
        <p:spPr>
          <a:xfrm rot="10800000">
            <a:off x="2178000" y="1391841"/>
            <a:ext cx="6966000" cy="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7"/>
          <p:cNvCxnSpPr/>
          <p:nvPr/>
        </p:nvCxnSpPr>
        <p:spPr>
          <a:xfrm rot="10800000">
            <a:off x="2178000" y="1391841"/>
            <a:ext cx="6966000" cy="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804863" y="334565"/>
            <a:ext cx="2660700" cy="1213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15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3641724" y="334565"/>
            <a:ext cx="4689600" cy="4061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Char char="⬟"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698499" y="1695553"/>
            <a:ext cx="2766900" cy="2700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None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8"/>
          <p:cNvCxnSpPr/>
          <p:nvPr/>
        </p:nvCxnSpPr>
        <p:spPr>
          <a:xfrm>
            <a:off x="0" y="1619800"/>
            <a:ext cx="3465600" cy="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11045" y="545641"/>
            <a:ext cx="3639600" cy="12129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18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pic" idx="2"/>
          </p:nvPr>
        </p:nvSpPr>
        <p:spPr>
          <a:xfrm>
            <a:off x="4736307" y="157162"/>
            <a:ext cx="4276800" cy="4864800"/>
          </a:xfrm>
          <a:prstGeom prst="rect">
            <a:avLst/>
          </a:prstGeom>
          <a:noFill/>
          <a:ln w="38100" cap="flat" cmpd="sng">
            <a:solidFill>
              <a:srgbClr val="F7A80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11045" y="1758512"/>
            <a:ext cx="3639600" cy="26373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None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None/>
              <a:defRPr sz="8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2914357" y="4531021"/>
            <a:ext cx="732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442796" y="4531021"/>
            <a:ext cx="24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3647016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38238" y="1150143"/>
            <a:ext cx="4420500" cy="1763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73772" y="3332760"/>
            <a:ext cx="4584900" cy="5349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5680981" y="811091"/>
            <a:ext cx="2857500" cy="30567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613" y="371292"/>
            <a:ext cx="1781400" cy="67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0"/>
          <p:cNvCxnSpPr/>
          <p:nvPr/>
        </p:nvCxnSpPr>
        <p:spPr>
          <a:xfrm rot="10800000" flipH="1">
            <a:off x="0" y="1035911"/>
            <a:ext cx="5058600" cy="15600"/>
          </a:xfrm>
          <a:prstGeom prst="straightConnector1">
            <a:avLst/>
          </a:prstGeom>
          <a:noFill/>
          <a:ln w="28575" cap="flat" cmpd="sng">
            <a:solidFill>
              <a:srgbClr val="F7A800"/>
            </a:solidFill>
            <a:prstDash val="solid"/>
            <a:round/>
            <a:headEnd type="none" w="sm" len="sm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FFFFF"/>
            </a:gs>
            <a:gs pos="95000">
              <a:srgbClr val="D8D8D8"/>
            </a:gs>
            <a:gs pos="100000">
              <a:srgbClr val="BFBFB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6167" y="455461"/>
            <a:ext cx="6533700" cy="727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3000" b="1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7500" y="1638300"/>
            <a:ext cx="7922400" cy="2755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Char char="⬟"/>
              <a:defRPr sz="14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200"/>
              <a:buFont typeface="Noto Sans Symbols"/>
              <a:buChar char="⬟"/>
              <a:defRPr sz="12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100"/>
              <a:buFont typeface="Noto Sans Symbols"/>
              <a:buChar char="⬟"/>
              <a:defRPr sz="11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900"/>
              <a:buFont typeface="Noto Sans Symbols"/>
              <a:buChar char="⬟"/>
              <a:defRPr sz="9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900"/>
              <a:buFont typeface="Noto Sans Symbols"/>
              <a:buChar char="○"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859304" y="4531021"/>
            <a:ext cx="2962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  <a:defRPr sz="700" b="0" i="0" u="none" strike="noStrike" cap="none">
                <a:solidFill>
                  <a:srgbClr val="002D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000969" y="4531021"/>
            <a:ext cx="1007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Century Gothic"/>
              <a:buNone/>
              <a:defRPr sz="700" b="1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008748" y="4436915"/>
            <a:ext cx="79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81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8E14"/>
              </a:buClr>
              <a:buSzPts val="1500"/>
              <a:buFont typeface="Century Gothic"/>
              <a:buNone/>
              <a:defRPr sz="1500" b="0" i="0" u="none" strike="noStrike" cap="none">
                <a:solidFill>
                  <a:srgbClr val="DB8E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3419702" y="3266433"/>
            <a:ext cx="5495100" cy="510596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6"/>
              </a:buClr>
              <a:buSzPts val="1400"/>
              <a:buFont typeface="Helvetica Neue"/>
              <a:buNone/>
            </a:pPr>
            <a:r>
              <a:rPr lang="es-419" sz="2900" dirty="0"/>
              <a:t>Diseño y construcción de una plata para la extracción de aceites esenciales</a:t>
            </a:r>
            <a:br>
              <a:rPr lang="es-419" sz="2900" dirty="0"/>
            </a:br>
            <a:br>
              <a:rPr lang="es-419" sz="2900" dirty="0"/>
            </a:br>
            <a:br>
              <a:rPr lang="es-419" sz="2900" dirty="0"/>
            </a:br>
            <a:endParaRPr sz="2300"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466306" y="3521731"/>
            <a:ext cx="7929000" cy="7149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indent="0">
              <a:spcBef>
                <a:spcPts val="500"/>
              </a:spcBef>
            </a:pPr>
            <a:r>
              <a:rPr lang="es-419" sz="2000" dirty="0"/>
              <a:t> Juan Pablo Velandia Suárez / 45161133</a:t>
            </a:r>
          </a:p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</a:pPr>
            <a:r>
              <a:rPr lang="es-419" sz="2000" dirty="0"/>
              <a:t>Harold David León Hurtado / 45161031</a:t>
            </a:r>
          </a:p>
          <a:p>
            <a:pPr marL="0" marR="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B8E14"/>
              </a:buClr>
              <a:buSzPts val="1400"/>
              <a:buFont typeface="Noto Sans Symbols"/>
              <a:buNone/>
            </a:pPr>
            <a:r>
              <a:rPr lang="es-419" sz="2000" dirty="0"/>
              <a:t>Presentado a: Ing. José </a:t>
            </a:r>
            <a:r>
              <a:rPr lang="es-419" sz="2000" dirty="0" err="1"/>
              <a:t>Tumialán</a:t>
            </a:r>
            <a:br>
              <a:rPr lang="es-419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Tiempo de Extracción de una herbácea limonaria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AF3F55-BF47-45DF-B4CA-DF56B2C61B2E}"/>
                  </a:ext>
                </a:extLst>
              </p:cNvPr>
              <p:cNvSpPr txBox="1"/>
              <p:nvPr/>
            </p:nvSpPr>
            <p:spPr>
              <a:xfrm>
                <a:off x="501242" y="1535678"/>
                <a:ext cx="3550641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i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rad>
                      <m:r>
                        <a:rPr lang="en-GB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2.8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AF3F55-BF47-45DF-B4CA-DF56B2C61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42" y="1535678"/>
                <a:ext cx="3550641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FB0325C-F839-4B87-B721-A3EC56DCAB93}"/>
              </a:ext>
            </a:extLst>
          </p:cNvPr>
          <p:cNvSpPr txBox="1"/>
          <p:nvPr/>
        </p:nvSpPr>
        <p:spPr>
          <a:xfrm>
            <a:off x="4204982" y="1698854"/>
            <a:ext cx="45761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Times New Roman" panose="02020603050405020304" pitchFamily="18" charset="0"/>
                <a:ea typeface="SimSun" panose="02010600030101010101" pitchFamily="2" charset="-122"/>
              </a:rPr>
              <a:t>t = </a:t>
            </a:r>
            <a:r>
              <a:rPr lang="es-CO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el tiempo básico </a:t>
            </a:r>
            <a:endParaRPr lang="es-CO" sz="14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s-CO" b="1" dirty="0">
                <a:latin typeface="Times New Roman" panose="02020603050405020304" pitchFamily="18" charset="0"/>
                <a:ea typeface="SimSun" panose="02010600030101010101" pitchFamily="2" charset="-122"/>
              </a:rPr>
              <a:t>H = Altura de Carga.</a:t>
            </a:r>
            <a:endParaRPr lang="es-CO" sz="14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s-CO" b="1" dirty="0"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es-CO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= incremento de la cantidad de aceite por unidad de altura de carga.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294008-4BB2-4393-8138-7A3B65D91414}"/>
              </a:ext>
            </a:extLst>
          </p:cNvPr>
          <p:cNvPicPr/>
          <p:nvPr/>
        </p:nvPicPr>
        <p:blipFill rotWithShape="1">
          <a:blip r:embed="rId4"/>
          <a:srcRect l="4463" t="10418" r="1905" b="14020"/>
          <a:stretch/>
        </p:blipFill>
        <p:spPr bwMode="auto">
          <a:xfrm>
            <a:off x="3356703" y="2878970"/>
            <a:ext cx="5577572" cy="21338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19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Corrección de t y 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98A7A-8958-4917-8175-EB2AA45F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4" y="2105637"/>
            <a:ext cx="8354271" cy="21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Corrección de 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801019-5D62-461D-8A3C-48A149450827}"/>
                  </a:ext>
                </a:extLst>
              </p:cNvPr>
              <p:cNvSpPr txBox="1"/>
              <p:nvPr/>
            </p:nvSpPr>
            <p:spPr>
              <a:xfrm>
                <a:off x="2288097" y="1532768"/>
                <a:ext cx="4884490" cy="292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𝑐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𝑐𝑑</m:t>
                              </m:r>
                            </m:sub>
                          </m:sSub>
                        </m:den>
                      </m:f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2.11</m:t>
                          </m:r>
                        </m:e>
                      </m:d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Donde: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𝑐𝑑</m:t>
                          </m:r>
                        </m:sub>
                      </m:sSub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𝐴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−0.00664</m:t>
                          </m:r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𝐻</m:t>
                                  </m:r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∗</m:t>
                                  </m:r>
                                  <m: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2/3</m:t>
                              </m:r>
                            </m:sup>
                          </m:s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(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𝐴</m:t>
                          </m:r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−0.00664</m:t>
                          </m:r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2/3</m:t>
                              </m:r>
                            </m:sup>
                          </m:sSup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den>
                      </m:f>
                      <m:r>
                        <a:rPr lang="es-CO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[2.12]</m:t>
                      </m:r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 = Área transversal a la dirección de flujo de vapor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Densidad del empacado estándar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H = Altura de carga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h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Masa del material vegetal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801019-5D62-461D-8A3C-48A14945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97" y="1532768"/>
                <a:ext cx="4884490" cy="2921121"/>
              </a:xfrm>
              <a:prstGeom prst="rect">
                <a:avLst/>
              </a:prstGeom>
              <a:blipFill>
                <a:blip r:embed="rId3"/>
                <a:stretch>
                  <a:fillRect l="-998" r="-998" b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19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Corrección de 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801019-5D62-461D-8A3C-48A149450827}"/>
                  </a:ext>
                </a:extLst>
              </p:cNvPr>
              <p:cNvSpPr txBox="1"/>
              <p:nvPr/>
            </p:nvSpPr>
            <p:spPr>
              <a:xfrm>
                <a:off x="2288097" y="1532768"/>
                <a:ext cx="4884490" cy="3280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O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La altura H se modifica multiplicando su valor por la relación de densidades:</a:t>
                </a:r>
                <a:endParaRPr lang="en-GB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𝐻</m:t>
                          </m:r>
                        </m:e>
                        <m:sub>
                          <m:r>
                            <a:rPr lang="es-CO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𝑣</m:t>
                          </m:r>
                        </m:sub>
                      </m:sSub>
                      <m:r>
                        <a:rPr lang="es-CO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a:rPr lang="es-CO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𝐻</m:t>
                      </m:r>
                      <m:r>
                        <a:rPr lang="es-CO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∗</m:t>
                      </m:r>
                      <m:f>
                        <m:f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lang="es-CO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𝑝</m:t>
                          </m:r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sz="24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r>
                        <a:rPr lang="es-CO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s-CO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2.12</m:t>
                          </m:r>
                        </m:e>
                      </m:d>
                    </m:oMath>
                  </m:oMathPara>
                </a14:m>
                <a:endParaRPr lang="en-GB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:r>
                  <a:rPr lang="es-CO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s-CO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s-CO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es la altura virtual , es decir , la altura de carga a la densidad de referencia y </a:t>
                </a:r>
                <a14:m>
                  <m:oMath xmlns:m="http://schemas.openxmlformats.org/officeDocument/2006/math">
                    <m:r>
                      <a:rPr lang="es-CO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𝑝</m:t>
                    </m:r>
                  </m:oMath>
                </a14:m>
                <a:r>
                  <a:rPr lang="es-CO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es la densidad de empaque de diseño.</a:t>
                </a:r>
                <a:endParaRPr lang="en-GB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801019-5D62-461D-8A3C-48A14945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97" y="1532768"/>
                <a:ext cx="4884490" cy="3280257"/>
              </a:xfrm>
              <a:prstGeom prst="rect">
                <a:avLst/>
              </a:prstGeom>
              <a:blipFill>
                <a:blip r:embed="rId3"/>
                <a:stretch>
                  <a:fillRect l="-1870" t="-1484" r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48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Corrección de S Cantidad de aceite por unidad de carga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D964D-6F15-43B8-91B9-399C106C6DD0}"/>
              </a:ext>
            </a:extLst>
          </p:cNvPr>
          <p:cNvSpPr txBox="1"/>
          <p:nvPr/>
        </p:nvSpPr>
        <p:spPr>
          <a:xfrm>
            <a:off x="845189" y="1588162"/>
            <a:ext cx="30640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El valor de s varia inversamente proporcional con el cambio en el rendimiento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F3C50-FA3E-40D6-A100-F4D5E1C494CA}"/>
                  </a:ext>
                </a:extLst>
              </p:cNvPr>
              <p:cNvSpPr txBox="1"/>
              <p:nvPr/>
            </p:nvSpPr>
            <p:spPr>
              <a:xfrm>
                <a:off x="4947409" y="1588162"/>
                <a:ext cx="3181522" cy="846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GB" sz="24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2.13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F3C50-FA3E-40D6-A100-F4D5E1C49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09" y="1588162"/>
                <a:ext cx="3181522" cy="846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575876-EEAD-4AE5-B13F-E64E0C6FA64D}"/>
              </a:ext>
            </a:extLst>
          </p:cNvPr>
          <p:cNvSpPr txBox="1"/>
          <p:nvPr/>
        </p:nvSpPr>
        <p:spPr>
          <a:xfrm>
            <a:off x="5828254" y="2578145"/>
            <a:ext cx="25691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Este parámetro se calcula prácticamente experimental!!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Flujo másico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70970-5395-45AF-BC97-BE5F1726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343" y="1575776"/>
            <a:ext cx="5405401" cy="1645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8CFD0-AB0B-43B3-B1F9-28A7EA28C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8" y="4071282"/>
            <a:ext cx="2466975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FEFAF-B274-4CA3-BAEC-8F0FDF2CE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68" y="3221372"/>
            <a:ext cx="2362200" cy="6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1DD5CA-835A-4942-A8D6-DAFB25BA7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530" y="2447662"/>
            <a:ext cx="2152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Separador</a:t>
            </a:r>
            <a:r>
              <a:rPr lang="en-GB" dirty="0"/>
              <a:t> de </a:t>
            </a:r>
            <a:r>
              <a:rPr lang="en-GB" dirty="0" err="1"/>
              <a:t>Aceite</a:t>
            </a:r>
            <a:r>
              <a:rPr lang="en-GB" dirty="0"/>
              <a:t> [Vaso Florentino]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69E36-2009-4823-9BF3-03C725F395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" t="3277" r="2282"/>
          <a:stretch/>
        </p:blipFill>
        <p:spPr>
          <a:xfrm>
            <a:off x="1270932" y="1149292"/>
            <a:ext cx="6602136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3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Separador</a:t>
            </a:r>
            <a:r>
              <a:rPr lang="en-GB" dirty="0"/>
              <a:t> de </a:t>
            </a:r>
            <a:r>
              <a:rPr lang="en-GB" dirty="0" err="1"/>
              <a:t>Aceite</a:t>
            </a:r>
            <a:r>
              <a:rPr lang="en-GB" dirty="0"/>
              <a:t> [Vaso Florentino]</a:t>
            </a:r>
          </a:p>
        </p:txBody>
      </p:sp>
      <p:pic>
        <p:nvPicPr>
          <p:cNvPr id="1026" name="Picture 2" descr="INTRODUCCION A LA INDUSTRIA DE LOS ACEITES ESENCIALES EXTRAIDOS DE LAS  PLANTAS MEDICINALES Y AROMATICAS">
            <a:extLst>
              <a:ext uri="{FF2B5EF4-FFF2-40B4-BE49-F238E27FC236}">
                <a16:creationId xmlns:a16="http://schemas.microsoft.com/office/drawing/2014/main" id="{5D032C47-93D1-4D8E-83F9-BF727253F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05" y="1455172"/>
            <a:ext cx="6610881" cy="346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52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Separador</a:t>
            </a:r>
            <a:r>
              <a:rPr lang="en-GB" dirty="0"/>
              <a:t> de </a:t>
            </a:r>
            <a:r>
              <a:rPr lang="en-GB" dirty="0" err="1"/>
              <a:t>Aceite</a:t>
            </a:r>
            <a:r>
              <a:rPr lang="en-GB" dirty="0"/>
              <a:t> [Vaso Florentino]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40C7D-BC76-4A5A-B387-86693E631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28" y="1283515"/>
            <a:ext cx="4165295" cy="36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Separador</a:t>
            </a:r>
            <a:r>
              <a:rPr lang="en-GB" dirty="0"/>
              <a:t> de </a:t>
            </a:r>
            <a:r>
              <a:rPr lang="en-GB" dirty="0" err="1"/>
              <a:t>Aceite</a:t>
            </a:r>
            <a:r>
              <a:rPr lang="en-GB" dirty="0"/>
              <a:t> [Vaso Florentino]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33E2C-CEB9-40FD-970D-22162F24F9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7" r="6520" b="7536"/>
          <a:stretch/>
        </p:blipFill>
        <p:spPr>
          <a:xfrm>
            <a:off x="1727827" y="1610686"/>
            <a:ext cx="5537040" cy="29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¿Quiénes Fueron?</a:t>
            </a:r>
            <a:endParaRPr dirty="0"/>
          </a:p>
        </p:txBody>
      </p:sp>
      <p:pic>
        <p:nvPicPr>
          <p:cNvPr id="1026" name="Picture 2" descr="Universidad Industrial de Santander - UIS">
            <a:extLst>
              <a:ext uri="{FF2B5EF4-FFF2-40B4-BE49-F238E27FC236}">
                <a16:creationId xmlns:a16="http://schemas.microsoft.com/office/drawing/2014/main" id="{81D68CF7-2F12-40A3-9F15-868557B8D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2" b="23211"/>
          <a:stretch/>
        </p:blipFill>
        <p:spPr bwMode="auto">
          <a:xfrm>
            <a:off x="446846" y="1616923"/>
            <a:ext cx="3977396" cy="213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995B4F-0091-43A8-A810-B5E7C51FBA4D}"/>
              </a:ext>
            </a:extLst>
          </p:cNvPr>
          <p:cNvSpPr txBox="1"/>
          <p:nvPr/>
        </p:nvSpPr>
        <p:spPr>
          <a:xfrm>
            <a:off x="5209563" y="1803633"/>
            <a:ext cx="3011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Escuela de </a:t>
            </a:r>
            <a:r>
              <a:rPr lang="en-GB" sz="1800" dirty="0" err="1"/>
              <a:t>Ingeniería</a:t>
            </a:r>
            <a:r>
              <a:rPr lang="en-GB" sz="1800" dirty="0"/>
              <a:t> </a:t>
            </a:r>
            <a:r>
              <a:rPr lang="en-GB" sz="1800" dirty="0" err="1"/>
              <a:t>Mecánica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/>
              <a:t>Edinson</a:t>
            </a:r>
            <a:r>
              <a:rPr lang="en-GB" sz="1800" dirty="0"/>
              <a:t> López y Jose Carvajal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Intercambiador</a:t>
            </a:r>
            <a:r>
              <a:rPr lang="en-GB" dirty="0"/>
              <a:t> de </a:t>
            </a:r>
            <a:r>
              <a:rPr lang="en-GB" dirty="0" err="1"/>
              <a:t>Calor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A21AD-C247-41A1-B996-B67C925EA183}"/>
              </a:ext>
            </a:extLst>
          </p:cNvPr>
          <p:cNvPicPr/>
          <p:nvPr/>
        </p:nvPicPr>
        <p:blipFill rotWithShape="1">
          <a:blip r:embed="rId3"/>
          <a:srcRect t="3575" b="13457"/>
          <a:stretch/>
        </p:blipFill>
        <p:spPr bwMode="auto">
          <a:xfrm>
            <a:off x="699504" y="1317429"/>
            <a:ext cx="7530096" cy="33049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144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Intercambiador</a:t>
            </a:r>
            <a:r>
              <a:rPr lang="en-GB" dirty="0"/>
              <a:t> de </a:t>
            </a:r>
            <a:r>
              <a:rPr lang="en-GB" dirty="0" err="1"/>
              <a:t>Calor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CE57-6A01-4F78-97D0-85395DB9E0B9}"/>
              </a:ext>
            </a:extLst>
          </p:cNvPr>
          <p:cNvSpPr txBox="1"/>
          <p:nvPr/>
        </p:nvSpPr>
        <p:spPr>
          <a:xfrm>
            <a:off x="492853" y="2424715"/>
            <a:ext cx="2999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 = W</a:t>
            </a:r>
            <a:r>
              <a:rPr lang="en-GB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· Cp</a:t>
            </a:r>
            <a:r>
              <a:rPr lang="en-GB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· (T</a:t>
            </a:r>
            <a:r>
              <a:rPr lang="en-GB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1i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-T</a:t>
            </a:r>
            <a:r>
              <a:rPr lang="en-GB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just"/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 = W</a:t>
            </a:r>
            <a:r>
              <a:rPr lang="en-GB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· Cp</a:t>
            </a:r>
            <a:r>
              <a:rPr lang="en-GB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· (T</a:t>
            </a:r>
            <a:r>
              <a:rPr lang="en-GB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T</a:t>
            </a:r>
            <a:r>
              <a:rPr lang="en-GB" sz="20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2i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4AC6B-CC11-4045-8040-088F342AE182}"/>
              </a:ext>
            </a:extLst>
          </p:cNvPr>
          <p:cNvSpPr txBox="1"/>
          <p:nvPr/>
        </p:nvSpPr>
        <p:spPr>
          <a:xfrm>
            <a:off x="3785535" y="1655274"/>
            <a:ext cx="45761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 =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calor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se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transmite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un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otro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(J/s)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GB" sz="1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caudal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másico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caliente (1) (Kg/s)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GB" sz="1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caudal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másico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frío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(2) (Kg/s)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</a:t>
            </a:r>
            <a:r>
              <a:rPr lang="en-GB" sz="1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capacidad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calorífica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caliente (1) (J/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Kg·K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</a:t>
            </a:r>
            <a:r>
              <a:rPr lang="en-GB" sz="1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capacidad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calorífica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frío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(2) (J/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Kg·K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GB" sz="1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1i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temperatura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inicial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caliente (1) (K)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GB" sz="1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temperatura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final del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caliente (1) (K)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 </a:t>
            </a:r>
            <a:r>
              <a:rPr lang="en-GB" sz="1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2i 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temperatura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inicial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frío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(2) (K)</a:t>
            </a:r>
          </a:p>
          <a:p>
            <a:pPr algn="just"/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GB" sz="1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temperatura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final del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fluido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frío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(2) (K)</a:t>
            </a:r>
          </a:p>
        </p:txBody>
      </p:sp>
    </p:spTree>
    <p:extLst>
      <p:ext uri="{BB962C8B-B14F-4D97-AF65-F5344CB8AC3E}">
        <p14:creationId xmlns:p14="http://schemas.microsoft.com/office/powerpoint/2010/main" val="311139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Zona de </a:t>
            </a:r>
            <a:r>
              <a:rPr lang="en-GB" dirty="0" err="1"/>
              <a:t>Condensación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81726-EED2-4142-B5A0-5976B4B00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08" b="41850"/>
          <a:stretch/>
        </p:blipFill>
        <p:spPr>
          <a:xfrm>
            <a:off x="390919" y="1758018"/>
            <a:ext cx="3380982" cy="1289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0156F4-009C-4B64-A47C-2074404FE38F}"/>
                  </a:ext>
                </a:extLst>
              </p:cNvPr>
              <p:cNvSpPr txBox="1"/>
              <p:nvPr/>
            </p:nvSpPr>
            <p:spPr>
              <a:xfrm>
                <a:off x="3964550" y="1978670"/>
                <a:ext cx="4572000" cy="1832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𝑐𝑜𝑛𝑑</m:t>
                        </m:r>
                      </m:sub>
                      <m:sup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es el área de condensación asumida.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𝑝𝑎</m:t>
                        </m:r>
                      </m:sub>
                    </m:sSub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es el calor especifico a la temperatura media del agua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s-CO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 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flujo de masa del agua.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s-CO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s-CO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flujo de masa del compuesto aceite esencial + agua [lo que se requiere enfriar] </a:t>
                </a:r>
              </a:p>
              <a:p>
                <a:pPr algn="just"/>
                <a:r>
                  <a:rPr lang="es-CO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hfg</a:t>
                </a:r>
                <a:r>
                  <a:rPr lang="es-CO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es la entalpia.</a:t>
                </a:r>
              </a:p>
              <a:p>
                <a:pPr algn="just"/>
                <a:endParaRPr lang="es-CO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0156F4-009C-4B64-A47C-2074404FE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50" y="1978670"/>
                <a:ext cx="4572000" cy="1832489"/>
              </a:xfrm>
              <a:prstGeom prst="rect">
                <a:avLst/>
              </a:prstGeom>
              <a:blipFill>
                <a:blip r:embed="rId4"/>
                <a:stretch>
                  <a:fillRect l="-400" t="-667" r="-4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31762D6-DB4E-48D2-B7B1-2EB405232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50" y="3147796"/>
            <a:ext cx="28860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Dato final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4AF79-7C13-4DC8-B908-5D46A2E8FE80}"/>
              </a:ext>
            </a:extLst>
          </p:cNvPr>
          <p:cNvSpPr txBox="1"/>
          <p:nvPr/>
        </p:nvSpPr>
        <p:spPr>
          <a:xfrm>
            <a:off x="3028424" y="1812022"/>
            <a:ext cx="3900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Para </a:t>
            </a:r>
            <a:r>
              <a:rPr lang="en-GB" sz="2800" dirty="0" err="1"/>
              <a:t>producir</a:t>
            </a:r>
            <a:r>
              <a:rPr lang="en-GB" sz="2800" dirty="0"/>
              <a:t> 1 </a:t>
            </a:r>
            <a:r>
              <a:rPr lang="en-GB" sz="2800" dirty="0" err="1"/>
              <a:t>Litro</a:t>
            </a:r>
            <a:r>
              <a:rPr lang="en-GB" sz="2800" dirty="0"/>
              <a:t> de </a:t>
            </a:r>
            <a:r>
              <a:rPr lang="en-GB" sz="2800" dirty="0" err="1"/>
              <a:t>aceite</a:t>
            </a:r>
            <a:r>
              <a:rPr lang="en-GB" sz="2800" dirty="0"/>
              <a:t> </a:t>
            </a:r>
            <a:r>
              <a:rPr lang="en-GB" sz="2800" dirty="0" err="1"/>
              <a:t>esencial</a:t>
            </a:r>
            <a:r>
              <a:rPr lang="en-GB" sz="2800" dirty="0"/>
              <a:t> </a:t>
            </a:r>
            <a:r>
              <a:rPr lang="en-GB" sz="2800" dirty="0" err="1"/>
              <a:t>teóricamente</a:t>
            </a:r>
            <a:r>
              <a:rPr lang="en-GB" sz="2800" dirty="0"/>
              <a:t> se require de 111.kg de </a:t>
            </a:r>
            <a:r>
              <a:rPr lang="en-GB" sz="2800" dirty="0" err="1"/>
              <a:t>hérbacea</a:t>
            </a:r>
            <a:r>
              <a:rPr lang="en-GB" sz="2800" dirty="0"/>
              <a:t> </a:t>
            </a:r>
            <a:r>
              <a:rPr lang="en-GB" sz="2800" dirty="0" err="1"/>
              <a:t>lavanda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85001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5915-E04F-4C83-8075-50DA6B91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Dato final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07B5D-BDCC-4611-9A4D-339AFE87E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76" t="7595" r="5230" b="26342"/>
          <a:stretch/>
        </p:blipFill>
        <p:spPr>
          <a:xfrm>
            <a:off x="377502" y="1400962"/>
            <a:ext cx="8315394" cy="32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2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Destilación por arrastre con vapor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FFA96-FDAC-4C3C-B62A-377E749F6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3" r="7076"/>
          <a:stretch/>
        </p:blipFill>
        <p:spPr>
          <a:xfrm>
            <a:off x="1845578" y="1451005"/>
            <a:ext cx="5704513" cy="36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C63A-9EAD-453A-8370-FAC96EEA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Modelo</a:t>
            </a:r>
            <a:r>
              <a:rPr lang="en-GB" dirty="0"/>
              <a:t> CAD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9B59E-001A-483A-BA7B-1D35FD2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7" y="48712"/>
            <a:ext cx="4411735" cy="50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C63A-9EAD-453A-8370-FAC96EEA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Destilador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19635-5AED-41F4-B26C-2FCE97FF3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8" y="1535047"/>
            <a:ext cx="3457617" cy="3457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05143-F4F9-4EDF-A7FB-71359FE85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836" y="1535046"/>
            <a:ext cx="3457617" cy="34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Cálculos Tiempo de Calentamiento del destilador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15A2-E29E-44B4-8CD2-03C600D342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6590" y="1425374"/>
            <a:ext cx="7686015" cy="3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5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Cálculos Tiempo de Calentamiento del destilador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FEB6DC-25EB-4916-9FD0-7A16CCB0B3F9}"/>
                  </a:ext>
                </a:extLst>
              </p:cNvPr>
              <p:cNvSpPr txBox="1"/>
              <p:nvPr/>
            </p:nvSpPr>
            <p:spPr>
              <a:xfrm>
                <a:off x="373310" y="1677995"/>
                <a:ext cx="3827477" cy="587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GB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̇"/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</m:sub>
                          </m:s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 [2.1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FEB6DC-25EB-4916-9FD0-7A16CCB0B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" y="1677995"/>
                <a:ext cx="3827477" cy="587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71E2C-88EF-4094-858F-32F009A383F6}"/>
                  </a:ext>
                </a:extLst>
              </p:cNvPr>
              <p:cNvSpPr txBox="1"/>
              <p:nvPr/>
            </p:nvSpPr>
            <p:spPr>
              <a:xfrm>
                <a:off x="576742" y="2265272"/>
                <a:ext cx="2661408" cy="101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  <m:r>
                        <a:rPr lang="en-GB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GB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2.2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71E2C-88EF-4094-858F-32F009A38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2" y="2265272"/>
                <a:ext cx="2661408" cy="101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7B572-ECD8-47A2-8B85-79B20ABD725B}"/>
                  </a:ext>
                </a:extLst>
              </p:cNvPr>
              <p:cNvSpPr txBox="1"/>
              <p:nvPr/>
            </p:nvSpPr>
            <p:spPr>
              <a:xfrm>
                <a:off x="4200787" y="1961347"/>
                <a:ext cx="4576194" cy="3182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Donde: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sub>
                    </m:sSub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Masa del vapor requerida para extraer el aceite esencial.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Flujo de vapor estándar para el material vegetal.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Tiempo requerido para extraer el aceite esencial a condiciones estándar.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s-CO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Flujo de vapor requerido para el aceite esencial.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</m:t>
                        </m:r>
                      </m:sub>
                    </m:sSub>
                    <m:r>
                      <a:rPr lang="es-CO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Tiempo de proceso para extraer el aceite esencial.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7B572-ECD8-47A2-8B85-79B20ABD7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787" y="1961347"/>
                <a:ext cx="4576194" cy="3182153"/>
              </a:xfrm>
              <a:prstGeom prst="rect">
                <a:avLst/>
              </a:prstGeom>
              <a:blipFill>
                <a:blip r:embed="rId5"/>
                <a:stretch>
                  <a:fillRect l="-1065" t="-1149" r="-1198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8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Cálculos Tiempo de Calentamiento del destilador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A4A781-9A06-46B9-BAD1-F0CBDD4E6C86}"/>
                  </a:ext>
                </a:extLst>
              </p:cNvPr>
              <p:cNvSpPr txBox="1"/>
              <p:nvPr/>
            </p:nvSpPr>
            <p:spPr>
              <a:xfrm>
                <a:off x="1038138" y="1663108"/>
                <a:ext cx="3147969" cy="587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GB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</m:sub>
                          </m:s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800" i="0">
                              <a:latin typeface="Cambria Math" panose="02040503050406030204" pitchFamily="18" charset="0"/>
                            </a:rPr>
                            <m:t> [2.3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A4A781-9A06-46B9-BAD1-F0CBDD4E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38" y="1663108"/>
                <a:ext cx="3147969" cy="587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65B02-4655-469B-8F75-CDB609864544}"/>
                  </a:ext>
                </a:extLst>
              </p:cNvPr>
              <p:cNvSpPr txBox="1"/>
              <p:nvPr/>
            </p:nvSpPr>
            <p:spPr>
              <a:xfrm>
                <a:off x="4186107" y="2431451"/>
                <a:ext cx="457619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Tiempo requerido para la etapa de calentamiento a condiciones estándar.</a:t>
                </a:r>
                <a:endParaRPr lang="en-GB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s-CO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Tiempo requerido de extracción total</a:t>
                </a:r>
                <a:endParaRPr lang="en-GB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E65B02-4655-469B-8F75-CDB609864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107" y="2431451"/>
                <a:ext cx="4576194" cy="923330"/>
              </a:xfrm>
              <a:prstGeom prst="rect">
                <a:avLst/>
              </a:prstGeom>
              <a:blipFill>
                <a:blip r:embed="rId4"/>
                <a:stretch>
                  <a:fillRect l="-1200" t="-3974" r="-1200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18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178050" y="335390"/>
            <a:ext cx="63585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Balance de masas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77F78-F5CE-489D-8002-4AE8AFBBEBE7}"/>
                  </a:ext>
                </a:extLst>
              </p:cNvPr>
              <p:cNvSpPr txBox="1"/>
              <p:nvPr/>
            </p:nvSpPr>
            <p:spPr>
              <a:xfrm>
                <a:off x="0" y="1520735"/>
                <a:ext cx="4576194" cy="3287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</m:t>
                          </m:r>
                        </m:e>
                        <m: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𝑣𝑐𝑠</m:t>
                          </m:r>
                        </m:sub>
                      </m:sSub>
                      <m:r>
                        <a:rPr lang="es-CO" sz="2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𝑝𝑠</m:t>
                              </m:r>
                            </m:sub>
                          </m:s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∆</m:t>
                          </m:r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𝑓𝑔</m:t>
                              </m:r>
                            </m:sub>
                          </m:sSub>
                        </m:den>
                      </m:f>
                      <m:r>
                        <a:rPr lang="es-CO" sz="2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2.4</m:t>
                          </m:r>
                        </m:e>
                      </m:d>
                    </m:oMath>
                  </m:oMathPara>
                </a14:m>
                <a:endParaRPr lang="en-GB" sz="2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</m:t>
                          </m:r>
                        </m:e>
                        <m: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𝑣𝑐h</m:t>
                          </m:r>
                        </m:sub>
                      </m:sSub>
                      <m:r>
                        <a:rPr lang="es-CO" sz="2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h</m:t>
                              </m:r>
                            </m:sub>
                          </m:s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𝑝h</m:t>
                              </m:r>
                            </m:sub>
                          </m:s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∆</m:t>
                          </m:r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𝑓𝑔</m:t>
                              </m:r>
                            </m:sub>
                          </m:sSub>
                        </m:den>
                      </m:f>
                      <m:r>
                        <a:rPr lang="es-CO" sz="2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2.5</m:t>
                          </m:r>
                        </m:e>
                      </m:d>
                    </m:oMath>
                  </m:oMathPara>
                </a14:m>
                <a:endParaRPr lang="en-GB" sz="2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</m:t>
                          </m:r>
                        </m:e>
                        <m: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𝑐𝑡</m:t>
                          </m:r>
                        </m:sub>
                      </m:sSub>
                      <m:r>
                        <a:rPr lang="es-CO" sz="2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</m:t>
                          </m:r>
                        </m:e>
                        <m: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𝑣𝑐𝑠</m:t>
                          </m:r>
                        </m:sub>
                      </m:sSub>
                      <m:r>
                        <a:rPr lang="es-CO" sz="2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+ </m:t>
                      </m:r>
                      <m:sSub>
                        <m:sSubPr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𝑀</m:t>
                          </m:r>
                        </m:e>
                        <m: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𝑣𝑐h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2.6</m:t>
                          </m:r>
                        </m:e>
                      </m:d>
                    </m:oMath>
                  </m:oMathPara>
                </a14:m>
                <a:endParaRPr lang="en-GB" sz="2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𝑇</m:t>
                          </m:r>
                        </m:e>
                        <m:sub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𝑐</m:t>
                          </m:r>
                        </m:sub>
                      </m:sSub>
                      <m:r>
                        <a:rPr lang="es-CO" sz="2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CO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𝑐𝑡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O" sz="2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s-CO" sz="2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dPr>
                        <m:e>
                          <m:r>
                            <a:rPr lang="es-CO" sz="2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2.7</m:t>
                          </m:r>
                        </m:e>
                      </m:d>
                    </m:oMath>
                  </m:oMathPara>
                </a14:m>
                <a:endParaRPr lang="en-GB" sz="2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277F78-F5CE-489D-8002-4AE8AFBBE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0735"/>
                <a:ext cx="4576194" cy="3287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46510-8A08-4EEB-8089-E3DAAAF63EB0}"/>
                  </a:ext>
                </a:extLst>
              </p:cNvPr>
              <p:cNvSpPr txBox="1"/>
              <p:nvPr/>
            </p:nvSpPr>
            <p:spPr>
              <a:xfrm>
                <a:off x="4435679" y="1900654"/>
                <a:ext cx="4576194" cy="2812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𝑣𝑐𝑠</m:t>
                        </m:r>
                      </m:sub>
                    </m:sSub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Masa de vapor requerida para calentar el destilador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𝑣𝑐h</m:t>
                        </m:r>
                      </m:sub>
                    </m:sSub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Masa de vapor requerida para calentar el material vegetal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</m:sSub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Masa del sistema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h</m:t>
                        </m:r>
                      </m:sub>
                    </m:sSub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Masa del material vegetal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𝑝𝑠</m:t>
                        </m:r>
                      </m:sub>
                    </m:sSub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Calor especifico del acero inoxidable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𝑝h</m:t>
                        </m:r>
                      </m:sub>
                    </m:sSub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Calor especifico del material vegetal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𝑓𝑔</m:t>
                        </m:r>
                      </m:sub>
                    </m:sSub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Calor latente del vapor</a:t>
                </a:r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s-CO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𝑐𝑡</m:t>
                        </m:r>
                      </m:sub>
                    </m:sSub>
                    <m:r>
                      <a:rPr lang="es-CO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Masa del vapor requerida para la etapa de calentamiento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s-CO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s-CO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𝑓𝑔</m:t>
                        </m:r>
                      </m:sub>
                    </m:sSub>
                    <m:r>
                      <a:rPr lang="es-CO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</m:oMath>
                </a14:m>
                <a:r>
                  <a:rPr lang="es-CO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Calor latente del vapor</a:t>
                </a:r>
                <a:endParaRPr lang="en-GB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/>
                <a:endParaRPr lang="en-GB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746510-8A08-4EEB-8089-E3DAAAF6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679" y="1900654"/>
                <a:ext cx="4576194" cy="2812501"/>
              </a:xfrm>
              <a:prstGeom prst="rect">
                <a:avLst/>
              </a:prstGeom>
              <a:blipFill>
                <a:blip r:embed="rId4"/>
                <a:stretch>
                  <a:fillRect l="-400" t="-434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189980"/>
      </p:ext>
    </p:extLst>
  </p:cSld>
  <p:clrMapOvr>
    <a:masterClrMapping/>
  </p:clrMapOvr>
</p:sld>
</file>

<file path=ppt/theme/theme1.xml><?xml version="1.0" encoding="utf-8"?>
<a:theme xmlns:a="http://schemas.openxmlformats.org/drawingml/2006/main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816</Words>
  <Application>Microsoft Office PowerPoint</Application>
  <PresentationFormat>Presentación en pantalla (16:9)</PresentationFormat>
  <Paragraphs>107</Paragraphs>
  <Slides>24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Noto Sans Symbols</vt:lpstr>
      <vt:lpstr>Helvetica Neue</vt:lpstr>
      <vt:lpstr>Arial</vt:lpstr>
      <vt:lpstr>Cambria Math</vt:lpstr>
      <vt:lpstr>Century Gothic</vt:lpstr>
      <vt:lpstr>Times New Roman</vt:lpstr>
      <vt:lpstr>Citable</vt:lpstr>
      <vt:lpstr>Diseño y construcción de una plata para la extracción de aceites esenciales   </vt:lpstr>
      <vt:lpstr>¿Quiénes Fueron?</vt:lpstr>
      <vt:lpstr>Destilación por arrastre con vapor</vt:lpstr>
      <vt:lpstr>Modelo CAD</vt:lpstr>
      <vt:lpstr>Destilador</vt:lpstr>
      <vt:lpstr>Cálculos Tiempo de Calentamiento del destilador </vt:lpstr>
      <vt:lpstr>Cálculos Tiempo de Calentamiento del destilador </vt:lpstr>
      <vt:lpstr>Cálculos Tiempo de Calentamiento del destilador </vt:lpstr>
      <vt:lpstr>Balance de masas</vt:lpstr>
      <vt:lpstr>Tiempo de Extracción de una herbácea limonaria</vt:lpstr>
      <vt:lpstr>Corrección de t y s</vt:lpstr>
      <vt:lpstr>Corrección de t</vt:lpstr>
      <vt:lpstr>Corrección de H</vt:lpstr>
      <vt:lpstr>Corrección de S Cantidad de aceite por unidad de carga</vt:lpstr>
      <vt:lpstr>Flujo másico</vt:lpstr>
      <vt:lpstr>Separador de Aceite [Vaso Florentino]</vt:lpstr>
      <vt:lpstr>Separador de Aceite [Vaso Florentino]</vt:lpstr>
      <vt:lpstr>Separador de Aceite [Vaso Florentino]</vt:lpstr>
      <vt:lpstr>Separador de Aceite [Vaso Florentino]</vt:lpstr>
      <vt:lpstr>Intercambiador de Calor</vt:lpstr>
      <vt:lpstr>Intercambiador de Calor</vt:lpstr>
      <vt:lpstr>Zona de Condensación</vt:lpstr>
      <vt:lpstr>Dato final</vt:lpstr>
      <vt:lpstr>Dato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PARA EL MONITOREO DE VARIABLES AMBIENTALES EN EL MUSEO LA SALLE BOGOTÁ.</dc:title>
  <dc:creator>Juan P Velandia</dc:creator>
  <cp:lastModifiedBy>LEON HURTADO HAROLD DAVID</cp:lastModifiedBy>
  <cp:revision>14</cp:revision>
  <dcterms:modified xsi:type="dcterms:W3CDTF">2021-03-05T02:25:24Z</dcterms:modified>
</cp:coreProperties>
</file>