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0" t="0" r="r" b="b"/>
            <a:pathLst>
              <a:path w="5761" h="1332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45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0" t="0" r="r" b="b"/>
            <a:pathLst>
              <a:path w="2083" h="433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8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0" t="0" r="r" b="b"/>
            <a:pathLst>
              <a:path w="5761" h="1332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45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105600" y="0"/>
            <a:ext cx="3038040" cy="6857640"/>
          </a:xfrm>
          <a:custGeom>
            <a:avLst/>
            <a:gdLst/>
            <a:ahLst/>
            <a:rect l="0" t="0" r="r" b="b"/>
            <a:pathLst>
              <a:path w="1915" h="433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8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en-US" sz="4600" strike="noStrike">
                <a:solidFill>
                  <a:srgbClr val="a1d4e6"/>
                </a:solidFill>
                <a:latin typeface="Franklin Gothic Book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9c9b99"/>
                </a:solidFill>
                <a:latin typeface="Arial"/>
              </a:rPr>
              <a:t>12/6/14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645D947-A33B-4A75-A438-7E8FF387CA2E}" type="slidenum">
              <a:rPr lang="en-US" sz="1000" strike="noStrike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0" t="0" r="r" b="b"/>
            <a:pathLst>
              <a:path w="5761" h="1332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45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0" t="0" r="r" b="b"/>
            <a:pathLst>
              <a:path w="2083" h="433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8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 strike="noStrike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"/>
            </a:pPr>
            <a:r>
              <a:rPr lang="en-US" sz="2600" strike="noStrike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5000"/>
              <a:buFont typeface="Arial"/>
              <a:buChar char="○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0000"/>
              <a:buFont typeface="Wingdings 2" charset="2"/>
              <a:buChar char=""/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-"/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9c9b99"/>
                </a:solidFill>
                <a:latin typeface="Arial"/>
              </a:rPr>
              <a:t>12/6/14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1F8001A-7F2C-45CF-AF6D-6239100B9069}" type="slidenum">
              <a:rPr lang="en-US" sz="1000" strike="noStrike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29120" y="3337560"/>
            <a:ext cx="6479640" cy="2300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en-US" sz="4600" strike="noStrike">
                <a:solidFill>
                  <a:srgbClr val="a1d4e6"/>
                </a:solidFill>
                <a:latin typeface="Georgia"/>
                <a:ea typeface="ＭＳ Ｐゴシック"/>
              </a:rPr>
              <a:t>Exploratory Data Analysis of Political Donations</a:t>
            </a:r>
            <a:r>
              <a:rPr b="1" lang="en-US" sz="4600" strike="noStrike">
                <a:solidFill>
                  <a:srgbClr val="a1d4e6"/>
                </a:solidFill>
                <a:latin typeface="Georgia"/>
                <a:ea typeface="ＭＳ Ｐゴシック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33080" y="1544760"/>
            <a:ext cx="6479640" cy="175212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 anchor="b"/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Tri Nguyen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Terry Lin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Mohamed Ismail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Wesley Li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Arial"/>
              </a:rPr>
              <a:t>Elise Nguyen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Tax Credits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884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How much public money pumped into the system each year ?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11680" y="1730160"/>
            <a:ext cx="476208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Regional Variation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What’s the highest donating city/province 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Party Differences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0368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What are each party’s trends ?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730160" y="1730160"/>
            <a:ext cx="476208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Party Differences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990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How many people donate to multiple parties ?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21600" y="1737360"/>
            <a:ext cx="476208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Frequency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0666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How many people donate one lump sum every year ?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017520" y="2507400"/>
            <a:ext cx="2392200" cy="24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Frequency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0666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How many donate every month ?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73640" y="2834640"/>
            <a:ext cx="7181640" cy="141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Structure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0666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How many people donating at both levels ?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383280" y="2468880"/>
            <a:ext cx="2304720" cy="22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ffffff"/>
                </a:solidFill>
                <a:latin typeface="Franklin Gothic Book"/>
              </a:rPr>
              <a:t>Structure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06668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2400" strike="noStrike">
                <a:solidFill>
                  <a:srgbClr val="ffffff"/>
                </a:solidFill>
                <a:latin typeface="Arial"/>
              </a:rPr>
              <a:t>Number of donors inside and outside of the riding ?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ffff00"/>
                </a:solidFill>
                <a:latin typeface="Arial"/>
              </a:rPr>
              <a:t>163,644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