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6" r:id="rId4"/>
    <p:sldId id="257" r:id="rId5"/>
    <p:sldId id="259" r:id="rId6"/>
    <p:sldId id="260" r:id="rId7"/>
    <p:sldId id="267" r:id="rId8"/>
    <p:sldId id="261" r:id="rId9"/>
    <p:sldId id="263" r:id="rId10"/>
    <p:sldId id="265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8" autoAdjust="0"/>
  </p:normalViewPr>
  <p:slideViewPr>
    <p:cSldViewPr>
      <p:cViewPr varScale="1">
        <p:scale>
          <a:sx n="106" d="100"/>
          <a:sy n="106" d="100"/>
        </p:scale>
        <p:origin x="-167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nana%20Shepard\Documents\Appointees%20dona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Appointee</a:t>
            </a:r>
            <a:r>
              <a:rPr lang="en-US" baseline="0"/>
              <a:t> Donations in $</a:t>
            </a:r>
            <a:endParaRPr lang="en-US"/>
          </a:p>
        </c:rich>
      </c:tx>
      <c:layout>
        <c:manualLayout>
          <c:xMode val="edge"/>
          <c:yMode val="edge"/>
          <c:x val="0.35435800780066523"/>
          <c:y val="1.6227180527383367E-2"/>
        </c:manualLayout>
      </c:layout>
      <c:overlay val="0"/>
    </c:title>
    <c:autoTitleDeleted val="0"/>
    <c:plotArea>
      <c:layout/>
      <c:pieChart>
        <c:varyColors val="1"/>
        <c:ser>
          <c:idx val="8"/>
          <c:order val="8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3399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9"/>
          <c:order val="9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0"/>
          <c:order val="10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1"/>
          <c:order val="11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2"/>
          <c:order val="12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3"/>
          <c:order val="13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4"/>
          <c:order val="14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5"/>
          <c:order val="15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4"/>
          <c:order val="4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5"/>
          <c:order val="5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6"/>
          <c:order val="6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7"/>
          <c:order val="7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2"/>
          <c:order val="2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3"/>
          <c:order val="3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1"/>
          <c:order val="1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ser>
          <c:idx val="0"/>
          <c:order val="0"/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Sheet1!$F$2:$F$5</c:f>
              <c:strCache>
                <c:ptCount val="4"/>
                <c:pt idx="0">
                  <c:v>CP</c:v>
                </c:pt>
                <c:pt idx="1">
                  <c:v>Libs</c:v>
                </c:pt>
                <c:pt idx="2">
                  <c:v>BQ</c:v>
                </c:pt>
                <c:pt idx="3">
                  <c:v>Green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280473</c:v>
                </c:pt>
                <c:pt idx="1">
                  <c:v>194197</c:v>
                </c:pt>
                <c:pt idx="2">
                  <c:v>22913</c:v>
                </c:pt>
                <c:pt idx="3">
                  <c:v>12230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6682482415144426"/>
          <c:y val="0.14116752647298395"/>
          <c:w val="8.6537377272285415E-2"/>
          <c:h val="0.2578273253368683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Appointees</a:t>
            </a:r>
            <a:r>
              <a:rPr lang="en-US" baseline="0"/>
              <a:t> that donated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BQ</c:v>
          </c:tx>
          <c:invertIfNegative val="0"/>
          <c:dPt>
            <c:idx val="0"/>
            <c:invertIfNegative val="0"/>
            <c:bubble3D val="0"/>
            <c:spPr>
              <a:solidFill>
                <a:srgbClr val="FF3399"/>
              </a:solidFill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Sheet1!$P$12</c:f>
              <c:strCache>
                <c:ptCount val="1"/>
                <c:pt idx="0">
                  <c:v>BQ</c:v>
                </c:pt>
              </c:strCache>
            </c:strRef>
          </c:cat>
          <c:val>
            <c:numRef>
              <c:f>Sheet1!$Q$12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</c:ser>
        <c:ser>
          <c:idx val="1"/>
          <c:order val="1"/>
          <c:tx>
            <c:strRef>
              <c:f>Sheet1!$P$13</c:f>
              <c:strCache>
                <c:ptCount val="1"/>
                <c:pt idx="0">
                  <c:v>Conservative Party of Canada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CA" dirty="0"/>
                      <a:t>Conservative Party of </a:t>
                    </a:r>
                    <a:r>
                      <a:rPr lang="en-CA" dirty="0" smtClean="0"/>
                      <a:t>Canada </a:t>
                    </a:r>
                    <a:r>
                      <a:rPr lang="en-CA" dirty="0"/>
                      <a:t>77%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Sheet1!$Q$13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</c:ser>
        <c:ser>
          <c:idx val="2"/>
          <c:order val="2"/>
          <c:tx>
            <c:strRef>
              <c:f>Sheet1!$P$14</c:f>
              <c:strCache>
                <c:ptCount val="1"/>
                <c:pt idx="0">
                  <c:v>Green Party of Canada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CA" dirty="0" smtClean="0"/>
                      <a:t>Green </a:t>
                    </a:r>
                    <a:r>
                      <a:rPr lang="en-CA" dirty="0"/>
                      <a:t>Party of </a:t>
                    </a:r>
                    <a:r>
                      <a:rPr lang="en-CA" dirty="0" smtClean="0"/>
                      <a:t>Canada</a:t>
                    </a:r>
                    <a:r>
                      <a:rPr lang="en-CA" baseline="0" dirty="0" smtClean="0"/>
                      <a:t> </a:t>
                    </a:r>
                    <a:r>
                      <a:rPr lang="en-CA" dirty="0" smtClean="0"/>
                      <a:t>3</a:t>
                    </a:r>
                    <a:r>
                      <a:rPr lang="en-CA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Sheet1!$Q$14</c:f>
              <c:numCache>
                <c:formatCode>0%</c:formatCode>
                <c:ptCount val="1"/>
                <c:pt idx="0">
                  <c:v>0.03</c:v>
                </c:pt>
              </c:numCache>
            </c:numRef>
          </c:val>
        </c:ser>
        <c:ser>
          <c:idx val="3"/>
          <c:order val="3"/>
          <c:tx>
            <c:strRef>
              <c:f>Sheet1!$P$15</c:f>
              <c:strCache>
                <c:ptCount val="1"/>
                <c:pt idx="0">
                  <c:v>Liberal Party of Canada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CA" dirty="0"/>
                      <a:t>Liberal Party of </a:t>
                    </a:r>
                    <a:r>
                      <a:rPr lang="en-CA" dirty="0" smtClean="0"/>
                      <a:t>Canada </a:t>
                    </a:r>
                    <a:r>
                      <a:rPr lang="en-CA" dirty="0"/>
                      <a:t>38%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Sheet1!$Q$15</c:f>
              <c:numCache>
                <c:formatCode>0%</c:formatCode>
                <c:ptCount val="1"/>
                <c:pt idx="0">
                  <c:v>0.38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4045184"/>
        <c:axId val="104071552"/>
      </c:barChart>
      <c:catAx>
        <c:axId val="104045184"/>
        <c:scaling>
          <c:orientation val="minMax"/>
        </c:scaling>
        <c:delete val="1"/>
        <c:axPos val="l"/>
        <c:majorTickMark val="none"/>
        <c:minorTickMark val="none"/>
        <c:tickLblPos val="nextTo"/>
        <c:crossAx val="104071552"/>
        <c:crosses val="autoZero"/>
        <c:auto val="1"/>
        <c:lblAlgn val="ctr"/>
        <c:lblOffset val="100"/>
        <c:noMultiLvlLbl val="0"/>
      </c:catAx>
      <c:valAx>
        <c:axId val="10407155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crossAx val="104045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Ambassador</a:t>
            </a:r>
            <a:r>
              <a:rPr lang="en-US" baseline="0"/>
              <a:t> Donations in $</a:t>
            </a:r>
            <a:endParaRPr lang="en-US"/>
          </a:p>
        </c:rich>
      </c:tx>
      <c:layout>
        <c:manualLayout>
          <c:xMode val="edge"/>
          <c:yMode val="edge"/>
          <c:x val="0.34182143999189485"/>
          <c:y val="1.619433198380566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Pt>
            <c:idx val="1"/>
            <c:bubble3D val="0"/>
            <c:spPr>
              <a:solidFill>
                <a:srgbClr val="FF000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Sheet3!$O$1:$O$2</c:f>
              <c:strCache>
                <c:ptCount val="2"/>
                <c:pt idx="0">
                  <c:v>CP</c:v>
                </c:pt>
                <c:pt idx="1">
                  <c:v>Libs</c:v>
                </c:pt>
              </c:strCache>
            </c:strRef>
          </c:cat>
          <c:val>
            <c:numRef>
              <c:f>Sheet3!$P$1:$P$2</c:f>
              <c:numCache>
                <c:formatCode>General</c:formatCode>
                <c:ptCount val="2"/>
                <c:pt idx="0">
                  <c:v>8507</c:v>
                </c:pt>
                <c:pt idx="1">
                  <c:v>5224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Ambassador</a:t>
            </a:r>
            <a:r>
              <a:rPr lang="en-US" baseline="0"/>
              <a:t>s that donated to each party 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Sheet3!$T$1</c:f>
              <c:strCache>
                <c:ptCount val="1"/>
                <c:pt idx="0">
                  <c:v>CP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Sheet3!$U$1</c:f>
              <c:numCache>
                <c:formatCode>0%</c:formatCode>
                <c:ptCount val="1"/>
                <c:pt idx="0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Sheet3!$T$2</c:f>
              <c:strCache>
                <c:ptCount val="1"/>
                <c:pt idx="0">
                  <c:v>Libs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Sheet3!$U$2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130048"/>
        <c:axId val="104131584"/>
      </c:barChart>
      <c:catAx>
        <c:axId val="104130048"/>
        <c:scaling>
          <c:orientation val="minMax"/>
        </c:scaling>
        <c:delete val="1"/>
        <c:axPos val="l"/>
        <c:majorTickMark val="none"/>
        <c:minorTickMark val="none"/>
        <c:tickLblPos val="nextTo"/>
        <c:crossAx val="104131584"/>
        <c:crosses val="autoZero"/>
        <c:auto val="1"/>
        <c:lblAlgn val="ctr"/>
        <c:lblOffset val="100"/>
        <c:noMultiLvlLbl val="0"/>
      </c:catAx>
      <c:valAx>
        <c:axId val="104131584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crossAx val="104130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Lobbyists</a:t>
            </a:r>
            <a:r>
              <a:rPr lang="en-US" baseline="0"/>
              <a:t> that donated to each party</a:t>
            </a:r>
            <a:endParaRPr lang="en-US"/>
          </a:p>
        </c:rich>
      </c:tx>
      <c:layout>
        <c:manualLayout>
          <c:xMode val="edge"/>
          <c:yMode val="edge"/>
          <c:x val="0.24949830898003425"/>
          <c:y val="1.7660044150110375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Sheet4!$M$5</c:f>
              <c:strCache>
                <c:ptCount val="1"/>
                <c:pt idx="0">
                  <c:v>Liberal Party of Canada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CA" dirty="0" smtClean="0"/>
                      <a:t>Liberals, </a:t>
                    </a:r>
                    <a:r>
                      <a:rPr lang="en-CA" dirty="0"/>
                      <a:t>60%</a:t>
                    </a:r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Sheet4!$N$5</c:f>
              <c:numCache>
                <c:formatCode>0%</c:formatCode>
                <c:ptCount val="1"/>
                <c:pt idx="0">
                  <c:v>0.6</c:v>
                </c:pt>
              </c:numCache>
            </c:numRef>
          </c:val>
        </c:ser>
        <c:ser>
          <c:idx val="1"/>
          <c:order val="1"/>
          <c:tx>
            <c:strRef>
              <c:f>Sheet4!$M$6</c:f>
              <c:strCache>
                <c:ptCount val="1"/>
                <c:pt idx="0">
                  <c:v>Conservative Party of Canada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Sheet4!$N$6</c:f>
              <c:numCache>
                <c:formatCode>0%</c:formatCode>
                <c:ptCount val="1"/>
                <c:pt idx="0">
                  <c:v>0.49</c:v>
                </c:pt>
              </c:numCache>
            </c:numRef>
          </c:val>
        </c:ser>
        <c:ser>
          <c:idx val="2"/>
          <c:order val="2"/>
          <c:tx>
            <c:strRef>
              <c:f>Sheet4!$M$7</c:f>
              <c:strCache>
                <c:ptCount val="1"/>
                <c:pt idx="0">
                  <c:v>Green Party of Canada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Sheet4!$N$7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</c:ser>
        <c:ser>
          <c:idx val="3"/>
          <c:order val="3"/>
          <c:tx>
            <c:strRef>
              <c:f>Sheet4!$M$8</c:f>
              <c:strCache>
                <c:ptCount val="1"/>
                <c:pt idx="0">
                  <c:v>BQ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3399"/>
              </a:solidFill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Sheet4!$N$8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4202624"/>
        <c:axId val="104204160"/>
      </c:barChart>
      <c:catAx>
        <c:axId val="104202624"/>
        <c:scaling>
          <c:orientation val="minMax"/>
        </c:scaling>
        <c:delete val="1"/>
        <c:axPos val="l"/>
        <c:majorTickMark val="none"/>
        <c:minorTickMark val="none"/>
        <c:tickLblPos val="nextTo"/>
        <c:crossAx val="104204160"/>
        <c:crosses val="autoZero"/>
        <c:auto val="1"/>
        <c:lblAlgn val="ctr"/>
        <c:lblOffset val="100"/>
        <c:noMultiLvlLbl val="0"/>
      </c:catAx>
      <c:valAx>
        <c:axId val="104204160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crossAx val="104202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Lobbyist </a:t>
            </a:r>
            <a:r>
              <a:rPr lang="en-US" baseline="0" dirty="0"/>
              <a:t>Donations in $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</c:dPt>
          <c:dPt>
            <c:idx val="2"/>
            <c:bubble3D val="0"/>
            <c:spPr>
              <a:solidFill>
                <a:srgbClr val="92D050"/>
              </a:solidFill>
            </c:spPr>
          </c:dPt>
          <c:dPt>
            <c:idx val="3"/>
            <c:bubble3D val="0"/>
            <c:spPr>
              <a:solidFill>
                <a:srgbClr val="FF3399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Sheet4!$J$1:$J$4</c:f>
              <c:strCache>
                <c:ptCount val="4"/>
                <c:pt idx="0">
                  <c:v>Liberal Party of Canada</c:v>
                </c:pt>
                <c:pt idx="1">
                  <c:v>Conservative Party of Canada</c:v>
                </c:pt>
                <c:pt idx="2">
                  <c:v>Green Party of Canada</c:v>
                </c:pt>
                <c:pt idx="3">
                  <c:v>BQ</c:v>
                </c:pt>
              </c:strCache>
            </c:strRef>
          </c:cat>
          <c:val>
            <c:numRef>
              <c:f>Sheet4!$K$1:$K$4</c:f>
              <c:numCache>
                <c:formatCode>General</c:formatCode>
                <c:ptCount val="4"/>
                <c:pt idx="0">
                  <c:v>1876</c:v>
                </c:pt>
                <c:pt idx="1">
                  <c:v>1542</c:v>
                </c:pt>
                <c:pt idx="2">
                  <c:v>213</c:v>
                </c:pt>
                <c:pt idx="3">
                  <c:v>147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31468434866695"/>
          <c:y val="0.18199167923158543"/>
          <c:w val="0.29887070037297969"/>
          <c:h val="0.2564952253308762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E9AFB-11A0-453B-BF5A-3C0192FDD0D7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9A0B8-A2D0-4849-A749-16493114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6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C3AD-0914-4BE3-A95A-E19A885B3E8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C4A6-1F0B-4559-BCD4-571AB5AE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Federal Political Financing in Canada 2004 - 2013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Satish</a:t>
            </a:r>
            <a:r>
              <a:rPr lang="en-US" dirty="0" smtClean="0"/>
              <a:t> </a:t>
            </a:r>
            <a:r>
              <a:rPr lang="en-US" dirty="0" err="1" smtClean="0"/>
              <a:t>Terala</a:t>
            </a:r>
            <a:r>
              <a:rPr lang="en-US" dirty="0" smtClean="0"/>
              <a:t>, Will de la Guardia, Tim Groves, Robert </a:t>
            </a:r>
            <a:r>
              <a:rPr lang="en-US" dirty="0" err="1" smtClean="0"/>
              <a:t>Palinic</a:t>
            </a:r>
            <a:r>
              <a:rPr lang="en-US" dirty="0" smtClean="0"/>
              <a:t>, </a:t>
            </a:r>
            <a:r>
              <a:rPr lang="en-US" dirty="0" err="1" smtClean="0"/>
              <a:t>Houtsin</a:t>
            </a:r>
            <a:r>
              <a:rPr lang="en-US" dirty="0" smtClean="0"/>
              <a:t> </a:t>
            </a:r>
            <a:r>
              <a:rPr lang="en-US" dirty="0" err="1" smtClean="0"/>
              <a:t>Diep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8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822060"/>
              </p:ext>
            </p:extLst>
          </p:nvPr>
        </p:nvGraphicFramePr>
        <p:xfrm>
          <a:off x="2309723" y="2895600"/>
          <a:ext cx="6834277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297935"/>
              </p:ext>
            </p:extLst>
          </p:nvPr>
        </p:nvGraphicFramePr>
        <p:xfrm>
          <a:off x="-381000" y="76200"/>
          <a:ext cx="6096000" cy="3771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3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42" y="-95138"/>
            <a:ext cx="10000129" cy="695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0"/>
            <a:ext cx="3352800" cy="1981200"/>
          </a:xfrm>
        </p:spPr>
        <p:txBody>
          <a:bodyPr/>
          <a:lstStyle/>
          <a:p>
            <a:r>
              <a:rPr lang="pt-BR" dirty="0"/>
              <a:t>NA	1252770</a:t>
            </a:r>
          </a:p>
          <a:p>
            <a:r>
              <a:rPr lang="pt-BR" dirty="0"/>
              <a:t>K1A0A4	230897</a:t>
            </a:r>
          </a:p>
          <a:p>
            <a:r>
              <a:rPr lang="pt-BR" dirty="0"/>
              <a:t>K1A0A6	224562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391357"/>
              </p:ext>
            </p:extLst>
          </p:nvPr>
        </p:nvGraphicFramePr>
        <p:xfrm>
          <a:off x="2743200" y="1676400"/>
          <a:ext cx="4296070" cy="4519525"/>
        </p:xfrm>
        <a:graphic>
          <a:graphicData uri="http://schemas.openxmlformats.org/drawingml/2006/table">
            <a:tbl>
              <a:tblPr/>
              <a:tblGrid>
                <a:gridCol w="2377272"/>
                <a:gridCol w="1918798"/>
              </a:tblGrid>
              <a:tr h="97876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  <a:latin typeface="arial"/>
                        </a:rPr>
                        <a:t>ow</a:t>
                      </a:r>
                      <a:r>
                        <a:rPr lang="en-US" sz="1100" dirty="0">
                          <a:effectLst/>
                          <a:latin typeface="arial"/>
                        </a:rPr>
                        <a:t> 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887630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postal_code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H0H0H0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full_name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Amanda Barry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party_riding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Liberal Party of Canada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  <a:latin typeface="arial"/>
                        </a:rPr>
                        <a:t>contribution_amount</a:t>
                      </a:r>
                      <a:endParaRPr lang="en-US" sz="1100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42001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city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Miramichi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province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NB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federal_contribution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arial"/>
                        </a:rPr>
                        <a:t>TRUE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party_name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Liberal Party of Canada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contribution_date.adjusted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11/28/2006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flag.negative_contrib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flag.blank_contrib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FALSE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target_riding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contributors_riding_id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contributors_riding_name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arial"/>
                        </a:rPr>
                        <a:t>contributor_id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arial"/>
                        </a:rPr>
                        <a:t>51546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Contributions by Party from 2004 – 2013</a:t>
            </a:r>
          </a:p>
          <a:p>
            <a:r>
              <a:rPr lang="en-US" dirty="0" smtClean="0"/>
              <a:t>Estate Breakdown by Party</a:t>
            </a:r>
          </a:p>
          <a:p>
            <a:r>
              <a:rPr lang="en-US" dirty="0" smtClean="0"/>
              <a:t>Top Individual Donations 2013</a:t>
            </a:r>
          </a:p>
          <a:p>
            <a:r>
              <a:rPr lang="en-US" dirty="0" smtClean="0"/>
              <a:t>Provincial Funding Balance</a:t>
            </a:r>
          </a:p>
          <a:p>
            <a:r>
              <a:rPr lang="en-US" dirty="0" smtClean="0"/>
              <a:t>Appointee, Ambassador, Lobbyist, Donations by Party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nline image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nline image 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https://gm1.ggpht.com/_zkWX3xAkyUysot1Na4HO_ULUDGk3MAMGHhheHUrOnQu7l2A1U6i4TEw2w2SB00_nOkIZ2FE6tOvcKjTZ44ET5tObEWK50WtCSlUmRVdJSirzUDFryyOQprE5OmzChEPTilMdWz2EoBobYEtnmbzxEqnJJUlFx1DEcbKVhWWF7EBUy1pnLl0CK9qLFLQdnz6ZaEo2JCD8cW8mmiLz4dO019-BjIHaHj-zbibmB_hU96bfP285aOJrjeLl8jaCdTH2kOVJ1Eza0bZZdaxVgRWX8DnuAr7uzHIzY_XL8iguLWxJbicEuVCgki8e18dAGrvxWnI2dD842AJegRkjaM9CCT1cKjj1PF1Dd0qARMWpv_RARmcGERB4ZPZnSqhZjrADRoAh9h_TojUhtW0dKgWKh-zBf088pjxDiAM7nF9jTMGxCgQP30X8SO6aLEEegDSE7GJ4r9_dUE8E3IE_9H0WF0OwyeaNGDh50cFzFvY-3XRXo-lSy3XzGOdo3qfIC2jwYQIDWcL01NNurviWZHfYqONbaCF4WxrsqIRzJZ8X4-s-DWpbON24KhgLL0LXaNgpPSa3b9Z=w1124-h232-l75-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" y="2438400"/>
            <a:ext cx="9139687" cy="197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anana Shepard\Downloads\datathon\New folder\contributions by party 2004 to 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2019"/>
            <a:ext cx="9067800" cy="18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2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0"/>
            <a:ext cx="11668125" cy="722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419165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http://www.cbc.ca/news/politics/elections-bill-s-cap-on-estate-donations-may-hit-ndp-1.2523366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anana Shepard\Downloads\datathon\New folder\Individual Donations 2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610600" cy="56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4700" y="33355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Individual </a:t>
            </a:r>
            <a:r>
              <a:rPr lang="en-US" dirty="0"/>
              <a:t>D</a:t>
            </a:r>
            <a:r>
              <a:rPr lang="en-US" dirty="0" smtClean="0"/>
              <a:t>onations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91062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Provincial Funding Balance</a:t>
            </a:r>
            <a:endParaRPr lang="en-US" sz="3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" y="1371600"/>
            <a:ext cx="9047976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4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719847"/>
              </p:ext>
            </p:extLst>
          </p:nvPr>
        </p:nvGraphicFramePr>
        <p:xfrm>
          <a:off x="-457200" y="33068"/>
          <a:ext cx="5562599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39692"/>
              </p:ext>
            </p:extLst>
          </p:nvPr>
        </p:nvGraphicFramePr>
        <p:xfrm>
          <a:off x="4038600" y="2286000"/>
          <a:ext cx="4800600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89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237092"/>
              </p:ext>
            </p:extLst>
          </p:nvPr>
        </p:nvGraphicFramePr>
        <p:xfrm>
          <a:off x="-914399" y="0"/>
          <a:ext cx="5562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162198"/>
              </p:ext>
            </p:extLst>
          </p:nvPr>
        </p:nvGraphicFramePr>
        <p:xfrm>
          <a:off x="2575883" y="2438400"/>
          <a:ext cx="65436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32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183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Federal Political Financing in Canada 2004 - 2013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2014-12-06T23:28:03Z</dcterms:created>
  <dcterms:modified xsi:type="dcterms:W3CDTF">2014-12-07T01:15:43Z</dcterms:modified>
</cp:coreProperties>
</file>