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47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45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43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Default Extension="emf" ContentType="image/x-emf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tags/tag46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9" r:id="rId3"/>
    <p:sldId id="259" r:id="rId4"/>
    <p:sldId id="274" r:id="rId5"/>
    <p:sldId id="268" r:id="rId6"/>
    <p:sldId id="260" r:id="rId7"/>
    <p:sldId id="270" r:id="rId8"/>
    <p:sldId id="266" r:id="rId9"/>
    <p:sldId id="262" r:id="rId10"/>
    <p:sldId id="263" r:id="rId11"/>
    <p:sldId id="272" r:id="rId12"/>
    <p:sldId id="278" r:id="rId13"/>
    <p:sldId id="261" r:id="rId14"/>
    <p:sldId id="271" r:id="rId15"/>
    <p:sldId id="276" r:id="rId16"/>
    <p:sldId id="277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8" autoAdjust="0"/>
    <p:restoredTop sz="91758" autoAdjust="0"/>
  </p:normalViewPr>
  <p:slideViewPr>
    <p:cSldViewPr>
      <p:cViewPr>
        <p:scale>
          <a:sx n="86" d="100"/>
          <a:sy n="86" d="100"/>
        </p:scale>
        <p:origin x="-1122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D7E41-8801-417A-920D-CB787FFB02A5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269A6-271E-4941-8420-3401505FCC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BCF574BF-B971-4E25-882A-CA2AE8C75277}" type="slidenum">
              <a:rPr lang="en-CA" sz="1200" b="0" smtClean="0">
                <a:latin typeface="Calibri" pitchFamily="34" charset="0"/>
              </a:rPr>
              <a:pPr eaLnBrk="1" hangingPunct="1"/>
              <a:t>1</a:t>
            </a:fld>
            <a:endParaRPr lang="en-CA" sz="1200" b="0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3C7D8510-38FA-4BC6-89DD-7019C6983727}" type="slidenum">
              <a:rPr lang="en-CA" sz="1200" b="0" smtClean="0">
                <a:latin typeface="Calibri" pitchFamily="34" charset="0"/>
              </a:rPr>
              <a:pPr eaLnBrk="1" hangingPunct="1"/>
              <a:t>10</a:t>
            </a:fld>
            <a:endParaRPr lang="en-CA" sz="1200" b="0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3C7D8510-38FA-4BC6-89DD-7019C6983727}" type="slidenum">
              <a:rPr lang="en-CA" sz="1200" b="0" smtClean="0">
                <a:latin typeface="Calibri" pitchFamily="34" charset="0"/>
              </a:rPr>
              <a:pPr eaLnBrk="1" hangingPunct="1"/>
              <a:t>11</a:t>
            </a:fld>
            <a:endParaRPr lang="en-CA" sz="1200" b="0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3C7D8510-38FA-4BC6-89DD-7019C6983727}" type="slidenum">
              <a:rPr lang="en-CA" sz="1200" b="0" smtClean="0">
                <a:latin typeface="Calibri" pitchFamily="34" charset="0"/>
              </a:rPr>
              <a:pPr eaLnBrk="1" hangingPunct="1"/>
              <a:t>12</a:t>
            </a:fld>
            <a:endParaRPr lang="en-CA" sz="1200" b="0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3C7D8510-38FA-4BC6-89DD-7019C6983727}" type="slidenum">
              <a:rPr lang="en-CA" sz="1200" b="0" smtClean="0">
                <a:latin typeface="Calibri" pitchFamily="34" charset="0"/>
              </a:rPr>
              <a:pPr eaLnBrk="1" hangingPunct="1"/>
              <a:t>13</a:t>
            </a:fld>
            <a:endParaRPr lang="en-CA" sz="1200" b="0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3C7D8510-38FA-4BC6-89DD-7019C6983727}" type="slidenum">
              <a:rPr lang="en-CA" sz="1200" b="0" smtClean="0">
                <a:latin typeface="Calibri" pitchFamily="34" charset="0"/>
              </a:rPr>
              <a:pPr eaLnBrk="1" hangingPunct="1"/>
              <a:t>14</a:t>
            </a:fld>
            <a:endParaRPr lang="en-CA" sz="1200" b="0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3C7D8510-38FA-4BC6-89DD-7019C6983727}" type="slidenum">
              <a:rPr lang="en-CA" sz="1200" b="0" smtClean="0">
                <a:latin typeface="Calibri" pitchFamily="34" charset="0"/>
              </a:rPr>
              <a:pPr eaLnBrk="1" hangingPunct="1"/>
              <a:t>15</a:t>
            </a:fld>
            <a:endParaRPr lang="en-CA" sz="1200" b="0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3C7D8510-38FA-4BC6-89DD-7019C6983727}" type="slidenum">
              <a:rPr lang="en-CA" sz="1200" b="0" smtClean="0">
                <a:latin typeface="Calibri" pitchFamily="34" charset="0"/>
              </a:rPr>
              <a:pPr eaLnBrk="1" hangingPunct="1"/>
              <a:t>16</a:t>
            </a:fld>
            <a:endParaRPr lang="en-CA" sz="1200" b="0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3C7D8510-38FA-4BC6-89DD-7019C6983727}" type="slidenum">
              <a:rPr lang="en-CA" sz="1200" b="0" smtClean="0">
                <a:latin typeface="Calibri" pitchFamily="34" charset="0"/>
              </a:rPr>
              <a:pPr eaLnBrk="1" hangingPunct="1"/>
              <a:t>17</a:t>
            </a:fld>
            <a:endParaRPr lang="en-CA" sz="1200" b="0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Lay</a:t>
            </a:r>
            <a:r>
              <a:rPr lang="en-US" baseline="0" dirty="0" smtClean="0">
                <a:ea typeface="ＭＳ Ｐゴシック" pitchFamily="34" charset="-128"/>
              </a:rPr>
              <a:t> out agenda for presentation. 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3C7D8510-38FA-4BC6-89DD-7019C6983727}" type="slidenum">
              <a:rPr lang="en-CA" sz="1200" b="0" smtClean="0">
                <a:latin typeface="Calibri" pitchFamily="34" charset="0"/>
              </a:rPr>
              <a:pPr eaLnBrk="1" hangingPunct="1"/>
              <a:t>2</a:t>
            </a:fld>
            <a:endParaRPr lang="en-CA" sz="1200" b="0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3C7D8510-38FA-4BC6-89DD-7019C6983727}" type="slidenum">
              <a:rPr lang="en-CA" sz="1200" b="0" smtClean="0">
                <a:latin typeface="Calibri" pitchFamily="34" charset="0"/>
              </a:rPr>
              <a:pPr eaLnBrk="1" hangingPunct="1"/>
              <a:t>3</a:t>
            </a:fld>
            <a:endParaRPr lang="en-CA" sz="1200" b="0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3C7D8510-38FA-4BC6-89DD-7019C6983727}" type="slidenum">
              <a:rPr lang="en-CA" sz="1200" b="0" smtClean="0">
                <a:latin typeface="Calibri" pitchFamily="34" charset="0"/>
              </a:rPr>
              <a:pPr eaLnBrk="1" hangingPunct="1"/>
              <a:t>4</a:t>
            </a:fld>
            <a:endParaRPr lang="en-CA" sz="1200" b="0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3C7D8510-38FA-4BC6-89DD-7019C6983727}" type="slidenum">
              <a:rPr lang="en-CA" sz="1200" b="0" smtClean="0">
                <a:latin typeface="Calibri" pitchFamily="34" charset="0"/>
              </a:rPr>
              <a:pPr eaLnBrk="1" hangingPunct="1"/>
              <a:t>5</a:t>
            </a:fld>
            <a:endParaRPr lang="en-CA" sz="1200" b="0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Overall we know VERY little about political party</a:t>
            </a:r>
            <a:r>
              <a:rPr lang="en-US" baseline="0" dirty="0" smtClean="0">
                <a:ea typeface="ＭＳ Ｐゴシック" pitchFamily="34" charset="-128"/>
              </a:rPr>
              <a:t> finance in Canada </a:t>
            </a:r>
          </a:p>
          <a:p>
            <a:endParaRPr lang="en-US" baseline="0" dirty="0" smtClean="0">
              <a:ea typeface="ＭＳ Ｐゴシック" pitchFamily="34" charset="-128"/>
            </a:endParaRPr>
          </a:p>
          <a:p>
            <a:r>
              <a:rPr lang="en-US" baseline="0" dirty="0" smtClean="0">
                <a:ea typeface="ＭＳ Ｐゴシック" pitchFamily="34" charset="-128"/>
              </a:rPr>
              <a:t>One component of this is how individuals donate to political parties 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3C7D8510-38FA-4BC6-89DD-7019C6983727}" type="slidenum">
              <a:rPr lang="en-CA" sz="1200" b="0" smtClean="0">
                <a:latin typeface="Calibri" pitchFamily="34" charset="0"/>
              </a:rPr>
              <a:pPr eaLnBrk="1" hangingPunct="1"/>
              <a:t>6</a:t>
            </a:fld>
            <a:endParaRPr lang="en-CA" sz="1200" b="0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Overall we know VERY little about political party</a:t>
            </a:r>
            <a:r>
              <a:rPr lang="en-US" baseline="0" dirty="0" smtClean="0">
                <a:ea typeface="ＭＳ Ｐゴシック" pitchFamily="34" charset="-128"/>
              </a:rPr>
              <a:t> finance in Canada </a:t>
            </a:r>
          </a:p>
          <a:p>
            <a:endParaRPr lang="en-US" baseline="0" dirty="0" smtClean="0">
              <a:ea typeface="ＭＳ Ｐゴシック" pitchFamily="34" charset="-128"/>
            </a:endParaRPr>
          </a:p>
          <a:p>
            <a:r>
              <a:rPr lang="en-US" baseline="0" dirty="0" smtClean="0">
                <a:ea typeface="ＭＳ Ｐゴシック" pitchFamily="34" charset="-128"/>
              </a:rPr>
              <a:t>One component of this is how individuals donate to political parties 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3C7D8510-38FA-4BC6-89DD-7019C6983727}" type="slidenum">
              <a:rPr lang="en-CA" sz="1200" b="0" smtClean="0">
                <a:latin typeface="Calibri" pitchFamily="34" charset="0"/>
              </a:rPr>
              <a:pPr eaLnBrk="1" hangingPunct="1"/>
              <a:t>7</a:t>
            </a:fld>
            <a:endParaRPr lang="en-CA" sz="1200" b="0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3C7D8510-38FA-4BC6-89DD-7019C6983727}" type="slidenum">
              <a:rPr lang="en-CA" sz="1200" b="0" smtClean="0">
                <a:latin typeface="Calibri" pitchFamily="34" charset="0"/>
              </a:rPr>
              <a:pPr eaLnBrk="1" hangingPunct="1"/>
              <a:t>8</a:t>
            </a:fld>
            <a:endParaRPr lang="en-CA" sz="1200" b="0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3C7D8510-38FA-4BC6-89DD-7019C6983727}" type="slidenum">
              <a:rPr lang="en-CA" sz="1200" b="0" smtClean="0">
                <a:latin typeface="Calibri" pitchFamily="34" charset="0"/>
              </a:rPr>
              <a:pPr eaLnBrk="1" hangingPunct="1"/>
              <a:t>9</a:t>
            </a:fld>
            <a:endParaRPr lang="en-CA" sz="1200" b="0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5B79-AF37-4147-A384-E549890FF352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A4E3-2D07-4121-B0F0-E87107004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5B79-AF37-4147-A384-E549890FF352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A4E3-2D07-4121-B0F0-E87107004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5B79-AF37-4147-A384-E549890FF352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A4E3-2D07-4121-B0F0-E87107004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54BE0-0A20-4FF9-9AD8-6A6F2ACBFA0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AF4CE-0AF3-4DFC-97CF-9391E18FB08A}" type="datetime1">
              <a:rPr lang="en-US"/>
              <a:pPr>
                <a:defRPr/>
              </a:pPr>
              <a:t>12/4/2014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872414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5B79-AF37-4147-A384-E549890FF352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A4E3-2D07-4121-B0F0-E87107004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5B79-AF37-4147-A384-E549890FF352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A4E3-2D07-4121-B0F0-E87107004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5B79-AF37-4147-A384-E549890FF352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A4E3-2D07-4121-B0F0-E87107004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5B79-AF37-4147-A384-E549890FF352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A4E3-2D07-4121-B0F0-E87107004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5B79-AF37-4147-A384-E549890FF352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A4E3-2D07-4121-B0F0-E87107004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5B79-AF37-4147-A384-E549890FF352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A4E3-2D07-4121-B0F0-E87107004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5B79-AF37-4147-A384-E549890FF352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A4E3-2D07-4121-B0F0-E87107004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5B79-AF37-4147-A384-E549890FF352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A4E3-2D07-4121-B0F0-E87107004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5B79-AF37-4147-A384-E549890FF352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7A4E3-2D07-4121-B0F0-E87107004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oleObject" Target="../embeddings/oleObject10.bin"/><Relationship Id="rId2" Type="http://schemas.openxmlformats.org/officeDocument/2006/relationships/tags" Target="../tags/tag29.xml"/><Relationship Id="rId1" Type="http://schemas.openxmlformats.org/officeDocument/2006/relationships/vmlDrawing" Target="../drawings/vmlDrawing10.v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oleObject" Target="../embeddings/oleObject11.bin"/><Relationship Id="rId2" Type="http://schemas.openxmlformats.org/officeDocument/2006/relationships/tags" Target="../tags/tag32.xml"/><Relationship Id="rId1" Type="http://schemas.openxmlformats.org/officeDocument/2006/relationships/vmlDrawing" Target="../drawings/vmlDrawing11.v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oleObject" Target="../embeddings/oleObject12.bin"/><Relationship Id="rId2" Type="http://schemas.openxmlformats.org/officeDocument/2006/relationships/tags" Target="../tags/tag35.xml"/><Relationship Id="rId1" Type="http://schemas.openxmlformats.org/officeDocument/2006/relationships/vmlDrawing" Target="../drawings/vmlDrawing12.v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oleObject" Target="../embeddings/oleObject13.bin"/><Relationship Id="rId2" Type="http://schemas.openxmlformats.org/officeDocument/2006/relationships/tags" Target="../tags/tag38.xml"/><Relationship Id="rId1" Type="http://schemas.openxmlformats.org/officeDocument/2006/relationships/vmlDrawing" Target="../drawings/vmlDrawing13.v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oleObject" Target="../embeddings/oleObject14.bin"/><Relationship Id="rId2" Type="http://schemas.openxmlformats.org/officeDocument/2006/relationships/tags" Target="../tags/tag41.xml"/><Relationship Id="rId1" Type="http://schemas.openxmlformats.org/officeDocument/2006/relationships/vmlDrawing" Target="../drawings/vmlDrawing14.v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oleObject" Target="../embeddings/oleObject15.bin"/><Relationship Id="rId2" Type="http://schemas.openxmlformats.org/officeDocument/2006/relationships/tags" Target="../tags/tag44.xml"/><Relationship Id="rId1" Type="http://schemas.openxmlformats.org/officeDocument/2006/relationships/vmlDrawing" Target="../drawings/vmlDrawing15.v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image" Target="../media/image5.png"/><Relationship Id="rId2" Type="http://schemas.openxmlformats.org/officeDocument/2006/relationships/tags" Target="../tags/tag4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7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oleObject" Target="../embeddings/oleObject2.bin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oleObject" Target="../embeddings/oleObject3.bin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oleObject" Target="../embeddings/oleObject4.bin"/><Relationship Id="rId2" Type="http://schemas.openxmlformats.org/officeDocument/2006/relationships/tags" Target="../tags/tag16.xml"/><Relationship Id="rId1" Type="http://schemas.openxmlformats.org/officeDocument/2006/relationships/vmlDrawing" Target="../drawings/vmlDrawing4.v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oleObject" Target="../embeddings/oleObject6.bin"/><Relationship Id="rId2" Type="http://schemas.openxmlformats.org/officeDocument/2006/relationships/tags" Target="../tags/tag20.xml"/><Relationship Id="rId1" Type="http://schemas.openxmlformats.org/officeDocument/2006/relationships/vmlDrawing" Target="../drawings/vmlDrawing6.v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oleObject" Target="../embeddings/oleObject7.bin"/><Relationship Id="rId2" Type="http://schemas.openxmlformats.org/officeDocument/2006/relationships/tags" Target="../tags/tag23.xml"/><Relationship Id="rId1" Type="http://schemas.openxmlformats.org/officeDocument/2006/relationships/vmlDrawing" Target="../drawings/vmlDrawing7.v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3.png"/><Relationship Id="rId2" Type="http://schemas.openxmlformats.org/officeDocument/2006/relationships/tags" Target="../tags/tag2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688975" y="5522913"/>
            <a:ext cx="56800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953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8953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8953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8953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8953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CA" sz="2400" b="0">
              <a:solidFill>
                <a:schemeClr val="tx2"/>
              </a:solidFill>
            </a:endParaRPr>
          </a:p>
          <a:p>
            <a:endParaRPr lang="en-CA" sz="2400" b="0">
              <a:solidFill>
                <a:schemeClr val="tx2"/>
              </a:solidFill>
            </a:endParaRPr>
          </a:p>
        </p:txBody>
      </p:sp>
      <p:sp>
        <p:nvSpPr>
          <p:cNvPr id="2052" name="Line 28"/>
          <p:cNvSpPr>
            <a:spLocks noChangeShapeType="1"/>
          </p:cNvSpPr>
          <p:nvPr/>
        </p:nvSpPr>
        <p:spPr bwMode="gray">
          <a:xfrm>
            <a:off x="457200" y="3962400"/>
            <a:ext cx="8337777" cy="2631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376182" y="4050273"/>
            <a:ext cx="8723214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CA" sz="2800" dirty="0" smtClean="0">
                <a:solidFill>
                  <a:srgbClr val="0180B3"/>
                </a:solidFill>
                <a:latin typeface="Franklin Gothic Medium"/>
                <a:ea typeface="ＭＳ Ｐゴシック" pitchFamily="-105" charset="-128"/>
                <a:cs typeface="Franklin Gothic Medium"/>
              </a:rPr>
              <a:t>Laura Anthony </a:t>
            </a:r>
          </a:p>
          <a:p>
            <a:pPr>
              <a:defRPr/>
            </a:pPr>
            <a:r>
              <a:rPr lang="en-CA" sz="2800" dirty="0" smtClean="0">
                <a:solidFill>
                  <a:srgbClr val="0180B3"/>
                </a:solidFill>
                <a:latin typeface="Franklin Gothic Medium"/>
                <a:ea typeface="ＭＳ Ｐゴシック" pitchFamily="-105" charset="-128"/>
                <a:cs typeface="Franklin Gothic Medium"/>
              </a:rPr>
              <a:t>Research Analyst</a:t>
            </a:r>
          </a:p>
          <a:p>
            <a:pPr>
              <a:defRPr/>
            </a:pPr>
            <a:r>
              <a:rPr lang="en-CA" sz="2800" dirty="0" smtClean="0">
                <a:solidFill>
                  <a:srgbClr val="0180B3"/>
                </a:solidFill>
                <a:latin typeface="Franklin Gothic Medium"/>
                <a:ea typeface="ＭＳ Ｐゴシック" pitchFamily="-105" charset="-128"/>
                <a:cs typeface="Franklin Gothic Medium"/>
              </a:rPr>
              <a:t> </a:t>
            </a:r>
          </a:p>
          <a:p>
            <a:pPr>
              <a:defRPr/>
            </a:pPr>
            <a:r>
              <a:rPr lang="en-CA" sz="2800" dirty="0" smtClean="0">
                <a:solidFill>
                  <a:srgbClr val="0180B3"/>
                </a:solidFill>
                <a:latin typeface="Franklin Gothic Medium"/>
                <a:ea typeface="ＭＳ Ｐゴシック" pitchFamily="-105" charset="-128"/>
                <a:cs typeface="Franklin Gothic Medium"/>
              </a:rPr>
              <a:t>December 6</a:t>
            </a:r>
            <a:r>
              <a:rPr lang="en-CA" sz="2800" baseline="30000" dirty="0" smtClean="0">
                <a:solidFill>
                  <a:srgbClr val="0180B3"/>
                </a:solidFill>
                <a:latin typeface="Franklin Gothic Medium"/>
                <a:ea typeface="ＭＳ Ｐゴシック" pitchFamily="-105" charset="-128"/>
                <a:cs typeface="Franklin Gothic Medium"/>
              </a:rPr>
              <a:t>th</a:t>
            </a:r>
            <a:r>
              <a:rPr lang="en-CA" sz="2800" dirty="0" smtClean="0">
                <a:solidFill>
                  <a:srgbClr val="0180B3"/>
                </a:solidFill>
                <a:latin typeface="Franklin Gothic Medium"/>
                <a:ea typeface="ＭＳ Ｐゴシック" pitchFamily="-105" charset="-128"/>
                <a:cs typeface="Franklin Gothic Medium"/>
              </a:rPr>
              <a:t> 2014  </a:t>
            </a:r>
          </a:p>
          <a:p>
            <a:pPr>
              <a:defRPr/>
            </a:pPr>
            <a:endParaRPr lang="en-CA" sz="2400" b="0" dirty="0" smtClean="0">
              <a:solidFill>
                <a:srgbClr val="0180B3"/>
              </a:solidFill>
              <a:latin typeface="Franklin Gothic Medium"/>
              <a:ea typeface="ＭＳ Ｐゴシック" pitchFamily="-105" charset="-128"/>
              <a:cs typeface="Franklin Gothic Medium"/>
            </a:endParaRP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359229" y="2676293"/>
            <a:ext cx="857794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4000" dirty="0" smtClean="0">
                <a:latin typeface="Georgia" pitchFamily="18" charset="0"/>
                <a:ea typeface="ＭＳ Ｐゴシック" pitchFamily="-105" charset="-128"/>
                <a:cs typeface="ＭＳ Ｐゴシック" pitchFamily="-105" charset="-128"/>
              </a:rPr>
              <a:t>Transparent Political Donations in Canada</a:t>
            </a:r>
          </a:p>
          <a:p>
            <a:pPr>
              <a:spcBef>
                <a:spcPct val="15000"/>
              </a:spcBef>
              <a:defRPr/>
            </a:pPr>
            <a:endParaRPr lang="en-US" sz="4000" dirty="0">
              <a:latin typeface="Georgia" pitchFamily="18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pic>
        <p:nvPicPr>
          <p:cNvPr id="6" name="Picture 7" descr="C:\Users\alison.MMACMILLAN\Documents\Communications\Samara_Logo.jp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gray">
          <a:xfrm>
            <a:off x="395536" y="692696"/>
            <a:ext cx="4097338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7170" name="think-cell Slide" r:id="rId5" imgW="360" imgH="360" progId="">
              <p:embed/>
            </p:oleObj>
          </a:graphicData>
        </a:graphic>
      </p:graphicFrame>
      <p:sp>
        <p:nvSpPr>
          <p:cNvPr id="9" name="Rectangle 1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222884" y="190501"/>
            <a:ext cx="8738236" cy="800100"/>
          </a:xfrm>
          <a:prstGeom prst="rect">
            <a:avLst/>
          </a:prstGeom>
          <a:solidFill>
            <a:srgbClr val="F0B30D"/>
          </a:solidFill>
          <a:ln>
            <a:noFill/>
          </a:ln>
        </p:spPr>
        <p:txBody>
          <a:bodyPr wrap="square" lIns="137160" tIns="137160">
            <a:spAutoFit/>
          </a:bodyPr>
          <a:lstStyle/>
          <a:p>
            <a:pPr>
              <a:spcBef>
                <a:spcPct val="15000"/>
              </a:spcBef>
            </a:pPr>
            <a:r>
              <a:rPr lang="en-US" sz="4000" b="0" spc="-100" dirty="0" smtClean="0">
                <a:latin typeface="Franklin Gothic Medium"/>
                <a:cs typeface="Franklin Gothic Medium"/>
              </a:rPr>
              <a:t>THE </a:t>
            </a:r>
            <a:r>
              <a:rPr lang="en-US" sz="4000" spc="-100" dirty="0" smtClean="0">
                <a:latin typeface="Franklin Gothic Medium"/>
                <a:cs typeface="Franklin Gothic Medium"/>
              </a:rPr>
              <a:t>PROBLEM: </a:t>
            </a:r>
            <a:r>
              <a:rPr lang="en-US" sz="4000" spc="-100" dirty="0" smtClean="0">
                <a:latin typeface="Franklin Gothic Medium"/>
                <a:cs typeface="Franklin Gothic Medium"/>
              </a:rPr>
              <a:t>THE ORIGINAL DATA</a:t>
            </a:r>
            <a:endParaRPr lang="en-US" sz="4000" b="0" spc="-100" dirty="0">
              <a:latin typeface="Franklin Gothic Medium"/>
              <a:cs typeface="Franklin Gothic Medium"/>
            </a:endParaRPr>
          </a:p>
        </p:txBody>
      </p:sp>
      <p:pic>
        <p:nvPicPr>
          <p:cNvPr id="16" name="Picture 15" descr="dorthy addres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4800" y="1143000"/>
            <a:ext cx="8839200" cy="5384517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1524000" y="2895600"/>
            <a:ext cx="25146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590789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7890" name="think-cell Slide" r:id="rId7" imgW="360" imgH="360" progId="">
              <p:embed/>
            </p:oleObj>
          </a:graphicData>
        </a:graphic>
      </p:graphicFrame>
      <p:sp>
        <p:nvSpPr>
          <p:cNvPr id="4099" name="Rectangle 13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52400" y="1143000"/>
            <a:ext cx="8738236" cy="5232400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100" name="Rectangle 14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381000" y="1295400"/>
            <a:ext cx="8074025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7" dist="17961" dir="2700000">
              <a:srgbClr val="999999">
                <a:alpha val="74997"/>
              </a:srgbClr>
            </a:prstShdw>
          </a:effectLst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9" name="Rectangle 1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222884" y="190501"/>
            <a:ext cx="8738236" cy="800219"/>
          </a:xfrm>
          <a:prstGeom prst="rect">
            <a:avLst/>
          </a:prstGeom>
          <a:solidFill>
            <a:srgbClr val="F0B30D"/>
          </a:solidFill>
          <a:ln>
            <a:noFill/>
          </a:ln>
        </p:spPr>
        <p:txBody>
          <a:bodyPr wrap="square" lIns="137160" tIns="137160">
            <a:spAutoFit/>
          </a:bodyPr>
          <a:lstStyle/>
          <a:p>
            <a:pPr>
              <a:spcBef>
                <a:spcPct val="15000"/>
              </a:spcBef>
            </a:pPr>
            <a:r>
              <a:rPr lang="en-US" sz="4000" b="0" spc="-100" dirty="0" smtClean="0">
                <a:latin typeface="Franklin Gothic Medium"/>
                <a:cs typeface="Franklin Gothic Medium"/>
              </a:rPr>
              <a:t>WHAT WE</a:t>
            </a:r>
            <a:r>
              <a:rPr lang="en-US" sz="4000" spc="-100" dirty="0" smtClean="0">
                <a:latin typeface="Franklin Gothic Medium"/>
                <a:cs typeface="Franklin Gothic Medium"/>
              </a:rPr>
              <a:t>’VE DONE (SO FAR) </a:t>
            </a:r>
            <a:endParaRPr lang="en-US" sz="4000" b="0" spc="-100" dirty="0" smtClean="0">
              <a:latin typeface="Franklin Gothic Medium"/>
              <a:cs typeface="Franklin Gothic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990600"/>
            <a:ext cx="77724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endParaRPr lang="en-US" sz="2400" dirty="0" smtClean="0"/>
          </a:p>
          <a:p>
            <a:pPr marL="457200" indent="-457200"/>
            <a:endParaRPr lang="en-US" sz="2400" dirty="0" smtClean="0"/>
          </a:p>
          <a:p>
            <a:pPr marL="457200" indent="-457200"/>
            <a:endParaRPr lang="en-US" sz="2400" dirty="0" smtClean="0"/>
          </a:p>
          <a:p>
            <a:pPr marL="457200" indent="-457200"/>
            <a:endParaRPr lang="en-US" sz="2400" dirty="0" smtClean="0"/>
          </a:p>
          <a:p>
            <a:pPr marL="457200" indent="-457200" algn="ctr"/>
            <a:r>
              <a:rPr lang="en-US" sz="2400" dirty="0" smtClean="0"/>
              <a:t>Combined and Cleaned all the data for 9 years!</a:t>
            </a:r>
          </a:p>
          <a:p>
            <a:pPr marL="457200" indent="-457200" algn="ctr"/>
            <a:endParaRPr lang="en-US" sz="2400" dirty="0" smtClean="0"/>
          </a:p>
          <a:p>
            <a:pPr marL="457200" indent="-457200" algn="ctr"/>
            <a:r>
              <a:rPr lang="en-US" sz="2400" dirty="0" smtClean="0"/>
              <a:t>Thanks to Leon! </a:t>
            </a:r>
            <a:r>
              <a:rPr lang="en-US" sz="2400" dirty="0" smtClean="0"/>
              <a:t> And Star </a:t>
            </a:r>
            <a:r>
              <a:rPr lang="en-US" sz="2400" smtClean="0"/>
              <a:t>T</a:t>
            </a:r>
            <a:r>
              <a:rPr lang="en-US" sz="2400" smtClean="0"/>
              <a:t>reck</a:t>
            </a:r>
            <a:r>
              <a:rPr lang="en-US" sz="2400" dirty="0" smtClean="0"/>
              <a:t> (I’ll let him explain)   </a:t>
            </a:r>
            <a:endParaRPr lang="en-US" sz="2400" dirty="0" smtClean="0"/>
          </a:p>
          <a:p>
            <a:pPr marL="914400" lvl="1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914400" lvl="1" indent="-457200"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590789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73730" name="think-cell Slide" r:id="rId7" imgW="360" imgH="360" progId="">
              <p:embed/>
            </p:oleObj>
          </a:graphicData>
        </a:graphic>
      </p:graphicFrame>
      <p:sp>
        <p:nvSpPr>
          <p:cNvPr id="4099" name="Rectangle 13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52400" y="1143000"/>
            <a:ext cx="8738236" cy="5232400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100" name="Rectangle 14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457200" y="1371600"/>
            <a:ext cx="8074025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7" dist="17961" dir="2700000">
              <a:srgbClr val="999999">
                <a:alpha val="74997"/>
              </a:srgbClr>
            </a:prstShdw>
          </a:effectLst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endParaRPr lang="en-CA" dirty="0"/>
          </a:p>
        </p:txBody>
      </p:sp>
      <p:sp>
        <p:nvSpPr>
          <p:cNvPr id="9" name="Rectangle 1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222884" y="190501"/>
            <a:ext cx="8738236" cy="800100"/>
          </a:xfrm>
          <a:prstGeom prst="rect">
            <a:avLst/>
          </a:prstGeom>
          <a:solidFill>
            <a:srgbClr val="F0B30D"/>
          </a:solidFill>
          <a:ln>
            <a:noFill/>
          </a:ln>
        </p:spPr>
        <p:txBody>
          <a:bodyPr wrap="square" lIns="137160" tIns="137160">
            <a:spAutoFit/>
          </a:bodyPr>
          <a:lstStyle/>
          <a:p>
            <a:pPr>
              <a:spcBef>
                <a:spcPct val="15000"/>
              </a:spcBef>
            </a:pPr>
            <a:r>
              <a:rPr lang="en-US" sz="4000" spc="-100" dirty="0" smtClean="0">
                <a:latin typeface="Franklin Gothic Medium"/>
                <a:cs typeface="Franklin Gothic Medium"/>
              </a:rPr>
              <a:t>THE DATA: WHAT WE KNOW  </a:t>
            </a:r>
            <a:endParaRPr lang="en-US" sz="4000" b="0" spc="-100" dirty="0">
              <a:latin typeface="Franklin Gothic Medium"/>
              <a:cs typeface="Franklin Gothic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990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 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85800" y="1447800"/>
            <a:ext cx="6172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Years: 2004-2013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5 political parties (LPC, CPC, NDP, GPC, BQ)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Donation Target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Political Party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National Party 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EDA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Contributor’s First and Last Name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Date of Contribution (Day, Month, Year)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Size of Donation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Contributor’s City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Contributor’s Province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Contributor’s Postal Code 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590789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4098" name="think-cell Slide" r:id="rId7" imgW="360" imgH="360" progId="">
              <p:embed/>
            </p:oleObj>
          </a:graphicData>
        </a:graphic>
      </p:graphicFrame>
      <p:sp>
        <p:nvSpPr>
          <p:cNvPr id="4099" name="Rectangle 13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52400" y="1143000"/>
            <a:ext cx="8738236" cy="5232400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100" name="Rectangle 14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457200" y="1371600"/>
            <a:ext cx="8074025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7" dist="17961" dir="2700000">
              <a:srgbClr val="999999">
                <a:alpha val="74997"/>
              </a:srgbClr>
            </a:prstShdw>
          </a:effectLst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endParaRPr lang="en-CA" dirty="0"/>
          </a:p>
        </p:txBody>
      </p:sp>
      <p:sp>
        <p:nvSpPr>
          <p:cNvPr id="9" name="Rectangle 1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222884" y="190501"/>
            <a:ext cx="8738236" cy="800100"/>
          </a:xfrm>
          <a:prstGeom prst="rect">
            <a:avLst/>
          </a:prstGeom>
          <a:solidFill>
            <a:srgbClr val="F0B30D"/>
          </a:solidFill>
          <a:ln>
            <a:noFill/>
          </a:ln>
        </p:spPr>
        <p:txBody>
          <a:bodyPr wrap="square" lIns="137160" tIns="137160">
            <a:spAutoFit/>
          </a:bodyPr>
          <a:lstStyle/>
          <a:p>
            <a:pPr>
              <a:spcBef>
                <a:spcPct val="15000"/>
              </a:spcBef>
            </a:pPr>
            <a:r>
              <a:rPr lang="en-US" sz="4000" b="0" spc="-100" dirty="0" smtClean="0">
                <a:latin typeface="Franklin Gothic Medium"/>
                <a:cs typeface="Franklin Gothic Medium"/>
              </a:rPr>
              <a:t>THREE QUESTIONS </a:t>
            </a:r>
            <a:endParaRPr lang="en-US" sz="4000" b="0" spc="-100" dirty="0">
              <a:latin typeface="Franklin Gothic Medium"/>
              <a:cs typeface="Franklin Gothic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990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 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762000" y="1905000"/>
            <a:ext cx="674370" cy="674370"/>
          </a:xfrm>
          <a:prstGeom prst="ellipse">
            <a:avLst/>
          </a:prstGeom>
          <a:solidFill>
            <a:srgbClr val="5890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 smtClean="0">
                <a:latin typeface="TradeGothic LT CondEighteen" pitchFamily="2" charset="0"/>
              </a:rPr>
              <a:t>1</a:t>
            </a:r>
            <a:endParaRPr lang="en-CA" sz="3200" dirty="0">
              <a:latin typeface="TradeGothic LT CondEighteen" pitchFamily="2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62000" y="3048000"/>
            <a:ext cx="674370" cy="674370"/>
          </a:xfrm>
          <a:prstGeom prst="ellipse">
            <a:avLst/>
          </a:prstGeom>
          <a:solidFill>
            <a:srgbClr val="5890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latin typeface="TradeGothic LT CondEighteen" pitchFamily="2" charset="0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762000" y="4191000"/>
            <a:ext cx="674370" cy="674370"/>
          </a:xfrm>
          <a:prstGeom prst="ellipse">
            <a:avLst/>
          </a:prstGeom>
          <a:solidFill>
            <a:srgbClr val="5890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latin typeface="TradeGothic LT CondEighteen" pitchFamily="2" charset="0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76400" y="19050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Understanding the Data – Frequencies and Visualization 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752600" y="30480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 Other Data Sets – What other sources can be added to strengthen the data? 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76400" y="42672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Outliers in the Data + Making the Data Shareable </a:t>
            </a: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590789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6866" name="think-cell Slide" r:id="rId7" imgW="360" imgH="360" progId="">
              <p:embed/>
            </p:oleObj>
          </a:graphicData>
        </a:graphic>
      </p:graphicFrame>
      <p:sp>
        <p:nvSpPr>
          <p:cNvPr id="4099" name="Rectangle 13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52400" y="1143000"/>
            <a:ext cx="8738236" cy="5232400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100" name="Rectangle 14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533400" y="1447800"/>
            <a:ext cx="8074025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7" dist="17961" dir="2700000">
              <a:srgbClr val="999999">
                <a:alpha val="74997"/>
              </a:srgbClr>
            </a:prstShdw>
          </a:effectLst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9" name="Rectangle 1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222884" y="190501"/>
            <a:ext cx="8738236" cy="800100"/>
          </a:xfrm>
          <a:prstGeom prst="rect">
            <a:avLst/>
          </a:prstGeom>
          <a:solidFill>
            <a:srgbClr val="F0B30D"/>
          </a:solidFill>
          <a:ln>
            <a:noFill/>
          </a:ln>
        </p:spPr>
        <p:txBody>
          <a:bodyPr wrap="square" lIns="137160" tIns="137160">
            <a:spAutoFit/>
          </a:bodyPr>
          <a:lstStyle/>
          <a:p>
            <a:pPr>
              <a:spcBef>
                <a:spcPct val="15000"/>
              </a:spcBef>
            </a:pPr>
            <a:r>
              <a:rPr lang="en-US" sz="4000" b="0" spc="-100" dirty="0" smtClean="0">
                <a:latin typeface="Franklin Gothic Medium"/>
                <a:cs typeface="Franklin Gothic Medium"/>
              </a:rPr>
              <a:t>1. Understanding the Data </a:t>
            </a:r>
            <a:endParaRPr lang="en-US" sz="4000" b="0" spc="-100" dirty="0">
              <a:latin typeface="Franklin Gothic Medium"/>
              <a:cs typeface="Franklin Gothic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990600"/>
            <a:ext cx="77724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000" b="1" dirty="0" smtClean="0"/>
              <a:t>Tax Credits</a:t>
            </a:r>
          </a:p>
          <a:p>
            <a:r>
              <a:rPr lang="en-US" sz="2000" b="1" dirty="0" smtClean="0"/>
              <a:t>	- </a:t>
            </a:r>
            <a:r>
              <a:rPr lang="en-US" sz="2000" dirty="0" smtClean="0"/>
              <a:t>How much public money pumped into the system each year?  </a:t>
            </a:r>
            <a:endParaRPr lang="en-US" sz="2000" dirty="0" smtClean="0"/>
          </a:p>
          <a:p>
            <a:r>
              <a:rPr lang="en-US" sz="2000" b="1" dirty="0" smtClean="0"/>
              <a:t>Regional Variation </a:t>
            </a:r>
          </a:p>
          <a:p>
            <a:r>
              <a:rPr lang="en-US" sz="2000" dirty="0" smtClean="0"/>
              <a:t>	</a:t>
            </a:r>
            <a:r>
              <a:rPr lang="en-US" sz="2000" dirty="0" smtClean="0"/>
              <a:t>-  What’s the highest donating city/province? </a:t>
            </a:r>
          </a:p>
          <a:p>
            <a:pPr lvl="1"/>
            <a:r>
              <a:rPr lang="en-US" sz="2000" dirty="0" smtClean="0"/>
              <a:t>	- Per </a:t>
            </a:r>
            <a:r>
              <a:rPr lang="en-US" sz="2000" dirty="0" err="1" smtClean="0"/>
              <a:t>captia</a:t>
            </a:r>
            <a:r>
              <a:rPr lang="en-US" sz="2000" dirty="0" smtClean="0"/>
              <a:t>? </a:t>
            </a:r>
          </a:p>
          <a:p>
            <a:r>
              <a:rPr lang="en-US" sz="2000" b="1" dirty="0" smtClean="0"/>
              <a:t>Party Differences </a:t>
            </a:r>
          </a:p>
          <a:p>
            <a:r>
              <a:rPr lang="en-US" sz="2000" dirty="0" smtClean="0"/>
              <a:t>	</a:t>
            </a:r>
            <a:r>
              <a:rPr lang="en-US" sz="2000" dirty="0" smtClean="0"/>
              <a:t>- Leading up to 2015, what are each party’s trends?</a:t>
            </a:r>
          </a:p>
          <a:p>
            <a:r>
              <a:rPr lang="en-US" sz="2000" dirty="0" smtClean="0"/>
              <a:t>	</a:t>
            </a:r>
            <a:r>
              <a:rPr lang="en-US" sz="2000" dirty="0" smtClean="0"/>
              <a:t>- How many people donate to 1 party? 2? 3? 4? </a:t>
            </a:r>
          </a:p>
          <a:p>
            <a:r>
              <a:rPr lang="en-US" sz="2000" b="1" dirty="0" smtClean="0"/>
              <a:t>Frequency</a:t>
            </a:r>
            <a:r>
              <a:rPr lang="en-US" sz="2000" dirty="0" smtClean="0"/>
              <a:t> </a:t>
            </a:r>
          </a:p>
          <a:p>
            <a:pPr lvl="2">
              <a:buFontTx/>
              <a:buChar char="-"/>
            </a:pPr>
            <a:r>
              <a:rPr lang="en-US" sz="2000" dirty="0" smtClean="0"/>
              <a:t>How many people donate one lump sum every year? </a:t>
            </a:r>
          </a:p>
          <a:p>
            <a:pPr lvl="2">
              <a:buFontTx/>
              <a:buChar char="-"/>
            </a:pPr>
            <a:r>
              <a:rPr lang="en-US" sz="2000" dirty="0" smtClean="0"/>
              <a:t>How many donate every month? </a:t>
            </a:r>
            <a:endParaRPr lang="en-US" sz="2000" dirty="0" smtClean="0"/>
          </a:p>
          <a:p>
            <a:r>
              <a:rPr lang="en-US" sz="2000" b="1" dirty="0" smtClean="0"/>
              <a:t>Structure </a:t>
            </a:r>
          </a:p>
          <a:p>
            <a:r>
              <a:rPr lang="en-US" sz="2000" dirty="0" smtClean="0"/>
              <a:t>	</a:t>
            </a:r>
            <a:r>
              <a:rPr lang="en-US" sz="2000" dirty="0" smtClean="0"/>
              <a:t>- How many people donating at both levels?</a:t>
            </a:r>
          </a:p>
          <a:p>
            <a:r>
              <a:rPr lang="en-US" sz="2000" dirty="0" smtClean="0"/>
              <a:t>	</a:t>
            </a:r>
            <a:r>
              <a:rPr lang="en-US" sz="2000" dirty="0" smtClean="0"/>
              <a:t>- Number of donors inside and outside of the riding?</a:t>
            </a:r>
          </a:p>
          <a:p>
            <a:r>
              <a:rPr lang="en-US" sz="2000" dirty="0" smtClean="0"/>
              <a:t>	</a:t>
            </a:r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590789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71682" name="think-cell Slide" r:id="rId7" imgW="360" imgH="360" progId="">
              <p:embed/>
            </p:oleObj>
          </a:graphicData>
        </a:graphic>
      </p:graphicFrame>
      <p:sp>
        <p:nvSpPr>
          <p:cNvPr id="4099" name="Rectangle 13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52400" y="1143000"/>
            <a:ext cx="8738236" cy="5232400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100" name="Rectangle 14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533400" y="1295400"/>
            <a:ext cx="8074025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7" dist="17961" dir="2700000">
              <a:srgbClr val="999999">
                <a:alpha val="74997"/>
              </a:srgbClr>
            </a:prstShdw>
          </a:effectLst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endParaRPr lang="en-CA" dirty="0"/>
          </a:p>
        </p:txBody>
      </p:sp>
      <p:sp>
        <p:nvSpPr>
          <p:cNvPr id="9" name="Rectangle 1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222884" y="190501"/>
            <a:ext cx="8738236" cy="800100"/>
          </a:xfrm>
          <a:prstGeom prst="rect">
            <a:avLst/>
          </a:prstGeom>
          <a:solidFill>
            <a:srgbClr val="F0B30D"/>
          </a:solidFill>
          <a:ln>
            <a:noFill/>
          </a:ln>
        </p:spPr>
        <p:txBody>
          <a:bodyPr wrap="square" lIns="137160" tIns="137160">
            <a:spAutoFit/>
          </a:bodyPr>
          <a:lstStyle/>
          <a:p>
            <a:pPr>
              <a:spcBef>
                <a:spcPct val="15000"/>
              </a:spcBef>
            </a:pPr>
            <a:r>
              <a:rPr lang="en-US" sz="4000" spc="-100" dirty="0" smtClean="0">
                <a:latin typeface="Franklin Gothic Medium"/>
                <a:cs typeface="Franklin Gothic Medium"/>
              </a:rPr>
              <a:t>2</a:t>
            </a:r>
            <a:r>
              <a:rPr lang="en-US" sz="4000" b="0" spc="-100" dirty="0" smtClean="0">
                <a:latin typeface="Franklin Gothic Medium"/>
                <a:cs typeface="Franklin Gothic Medium"/>
              </a:rPr>
              <a:t>. Merging Additional Datasets </a:t>
            </a:r>
            <a:endParaRPr lang="en-US" sz="4000" b="0" spc="-100" dirty="0">
              <a:latin typeface="Franklin Gothic Medium"/>
              <a:cs typeface="Franklin Gothic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990600"/>
            <a:ext cx="7772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800" dirty="0" smtClean="0"/>
              <a:t>What other publically available information can be  merged with this data set? 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Census Information (by postal code)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Voter Turnout (by riding)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Other publically available information? (you know better than us!) </a:t>
            </a: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590789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72706" name="think-cell Slide" r:id="rId7" imgW="360" imgH="360" progId="">
              <p:embed/>
            </p:oleObj>
          </a:graphicData>
        </a:graphic>
      </p:graphicFrame>
      <p:sp>
        <p:nvSpPr>
          <p:cNvPr id="4099" name="Rectangle 13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52400" y="1143000"/>
            <a:ext cx="8738236" cy="5232400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100" name="Rectangle 14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533400" y="1295401"/>
            <a:ext cx="8074025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7" dist="17961" dir="2700000">
              <a:srgbClr val="999999">
                <a:alpha val="74997"/>
              </a:srgbClr>
            </a:prstShdw>
          </a:effectLst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9" name="Rectangle 1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152400" y="152400"/>
            <a:ext cx="8738236" cy="800100"/>
          </a:xfrm>
          <a:prstGeom prst="rect">
            <a:avLst/>
          </a:prstGeom>
          <a:solidFill>
            <a:srgbClr val="F0B30D"/>
          </a:solidFill>
          <a:ln>
            <a:noFill/>
          </a:ln>
        </p:spPr>
        <p:txBody>
          <a:bodyPr wrap="square" lIns="137160" tIns="137160">
            <a:spAutoFit/>
          </a:bodyPr>
          <a:lstStyle/>
          <a:p>
            <a:pPr>
              <a:spcBef>
                <a:spcPct val="15000"/>
              </a:spcBef>
            </a:pPr>
            <a:r>
              <a:rPr lang="en-US" sz="4000" spc="-100" dirty="0" smtClean="0">
                <a:latin typeface="Franklin Gothic Medium"/>
                <a:cs typeface="Franklin Gothic Medium"/>
              </a:rPr>
              <a:t>3</a:t>
            </a:r>
            <a:r>
              <a:rPr lang="en-US" sz="4000" b="0" spc="-100" dirty="0" smtClean="0">
                <a:latin typeface="Franklin Gothic Medium"/>
                <a:cs typeface="Franklin Gothic Medium"/>
              </a:rPr>
              <a:t>. Finding Outliers + Sharing Data </a:t>
            </a:r>
            <a:endParaRPr lang="en-US" sz="4000" b="0" spc="-100" dirty="0">
              <a:latin typeface="Franklin Gothic Medium"/>
              <a:cs typeface="Franklin Gothic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990600"/>
            <a:ext cx="77724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What are the outliers in the data?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Abnormal postal codes?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Dense concentration of donation in particular geographic areas?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</a:t>
            </a:r>
            <a:r>
              <a:rPr lang="en-US" sz="2400" dirty="0" smtClean="0"/>
              <a:t>onations over the limit? 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sz="2400" dirty="0" smtClean="0"/>
              <a:t>Making the Data Accessible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What is the best way we can store this information and make it easy for others to use?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How can we make it very </a:t>
            </a:r>
            <a:r>
              <a:rPr lang="en-US" sz="2400" dirty="0" err="1" smtClean="0"/>
              <a:t>acccessible</a:t>
            </a:r>
            <a:r>
              <a:rPr lang="en-US" sz="2400" dirty="0" smtClean="0"/>
              <a:t>? 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590789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1266" name="think-cell Slide" r:id="rId6" imgW="360" imgH="360" progId="">
              <p:embed/>
            </p:oleObj>
          </a:graphicData>
        </a:graphic>
      </p:graphicFrame>
      <p:sp>
        <p:nvSpPr>
          <p:cNvPr id="4100" name="Rectangle 14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304800" y="1295400"/>
            <a:ext cx="8610600" cy="4572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7" dist="17961" dir="2700000">
              <a:srgbClr val="999999">
                <a:alpha val="74997"/>
              </a:srgbClr>
            </a:prstShdw>
          </a:effectLst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9" name="Rectangle 1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222884" y="190501"/>
            <a:ext cx="8738236" cy="800100"/>
          </a:xfrm>
          <a:prstGeom prst="rect">
            <a:avLst/>
          </a:prstGeom>
          <a:solidFill>
            <a:srgbClr val="F0B30D"/>
          </a:solidFill>
          <a:ln>
            <a:noFill/>
          </a:ln>
        </p:spPr>
        <p:txBody>
          <a:bodyPr wrap="square" lIns="137160" tIns="137160">
            <a:spAutoFit/>
          </a:bodyPr>
          <a:lstStyle/>
          <a:p>
            <a:pPr>
              <a:spcBef>
                <a:spcPct val="15000"/>
              </a:spcBef>
            </a:pPr>
            <a:r>
              <a:rPr lang="en-US" sz="4000" b="0" spc="-100" dirty="0" smtClean="0">
                <a:latin typeface="Franklin Gothic Medium"/>
                <a:cs typeface="Franklin Gothic Medium"/>
              </a:rPr>
              <a:t>THE SOLUTION: END </a:t>
            </a:r>
            <a:r>
              <a:rPr lang="en-US" sz="4000" b="0" spc="-100" dirty="0" smtClean="0">
                <a:latin typeface="Franklin Gothic Medium"/>
                <a:cs typeface="Franklin Gothic Medium"/>
              </a:rPr>
              <a:t>PRODUCT (?)  </a:t>
            </a:r>
            <a:r>
              <a:rPr lang="en-US" sz="4000" spc="-100" dirty="0" smtClean="0">
                <a:latin typeface="Franklin Gothic Medium"/>
                <a:cs typeface="Franklin Gothic Medium"/>
              </a:rPr>
              <a:t>  </a:t>
            </a:r>
            <a:endParaRPr lang="en-US" sz="4000" b="0" spc="-100" dirty="0">
              <a:latin typeface="Franklin Gothic Medium"/>
              <a:cs typeface="Franklin Gothic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066800"/>
            <a:ext cx="7543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http://sunlightfoundation.com/blog/2013/10/23/political-influence-by-county-a-new-way-to-look-at-campaign-finance-data/</a:t>
            </a:r>
            <a:endParaRPr lang="en-CA" sz="800" dirty="0"/>
          </a:p>
        </p:txBody>
      </p:sp>
      <p:pic>
        <p:nvPicPr>
          <p:cNvPr id="8" name="Picture 7" descr="gi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304800" y="1295400"/>
            <a:ext cx="9721755" cy="5257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590789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4818" name="think-cell Slide" r:id="rId8" imgW="360" imgH="360" progId="">
              <p:embed/>
            </p:oleObj>
          </a:graphicData>
        </a:graphic>
      </p:graphicFrame>
      <p:sp>
        <p:nvSpPr>
          <p:cNvPr id="4099" name="Rectangle 13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222884" y="1074738"/>
            <a:ext cx="8738236" cy="5232400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100" name="Rectangle 14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533400" y="1295400"/>
            <a:ext cx="8226425" cy="4737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7" dist="17961" dir="2700000">
              <a:srgbClr val="999999">
                <a:alpha val="74997"/>
              </a:srgbClr>
            </a:prstShdw>
          </a:effectLst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102" name="Rectangle 1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1680210" y="1417638"/>
            <a:ext cx="6893878" cy="3490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ct val="40000"/>
              </a:spcBef>
            </a:pPr>
            <a:r>
              <a:rPr lang="en-US" sz="2400" dirty="0" smtClean="0">
                <a:cs typeface="Times New Roman" pitchFamily="18" charset="0"/>
              </a:rPr>
              <a:t>What is Samara?</a:t>
            </a:r>
            <a:endParaRPr lang="en-US" sz="2400" b="0" dirty="0" smtClean="0">
              <a:cs typeface="Times New Roman" pitchFamily="18" charset="0"/>
            </a:endParaRPr>
          </a:p>
          <a:p>
            <a:pPr>
              <a:lnSpc>
                <a:spcPct val="200000"/>
              </a:lnSpc>
              <a:spcBef>
                <a:spcPct val="40000"/>
              </a:spcBef>
            </a:pPr>
            <a:r>
              <a:rPr lang="en-US" sz="2400" b="0" dirty="0" smtClean="0">
                <a:cs typeface="Times New Roman" pitchFamily="18" charset="0"/>
              </a:rPr>
              <a:t>The Problem </a:t>
            </a:r>
          </a:p>
          <a:p>
            <a:pPr>
              <a:lnSpc>
                <a:spcPct val="200000"/>
              </a:lnSpc>
              <a:spcBef>
                <a:spcPct val="40000"/>
              </a:spcBef>
            </a:pPr>
            <a:r>
              <a:rPr lang="en-US" sz="2400" dirty="0" smtClean="0">
                <a:cs typeface="Times New Roman" pitchFamily="18" charset="0"/>
              </a:rPr>
              <a:t>The Data</a:t>
            </a:r>
          </a:p>
          <a:p>
            <a:pPr>
              <a:lnSpc>
                <a:spcPct val="200000"/>
              </a:lnSpc>
              <a:spcBef>
                <a:spcPct val="40000"/>
              </a:spcBef>
            </a:pPr>
            <a:r>
              <a:rPr lang="en-US" sz="2400" dirty="0" smtClean="0">
                <a:cs typeface="Times New Roman" pitchFamily="18" charset="0"/>
              </a:rPr>
              <a:t>Three Questions </a:t>
            </a:r>
          </a:p>
        </p:txBody>
      </p:sp>
      <p:sp>
        <p:nvSpPr>
          <p:cNvPr id="9" name="Rectangle 1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222884" y="190501"/>
            <a:ext cx="8738236" cy="800100"/>
          </a:xfrm>
          <a:prstGeom prst="rect">
            <a:avLst/>
          </a:prstGeom>
          <a:solidFill>
            <a:srgbClr val="F0B30D"/>
          </a:solidFill>
          <a:ln>
            <a:noFill/>
          </a:ln>
        </p:spPr>
        <p:txBody>
          <a:bodyPr wrap="square" lIns="137160" tIns="137160">
            <a:spAutoFit/>
          </a:bodyPr>
          <a:lstStyle/>
          <a:p>
            <a:pPr>
              <a:spcBef>
                <a:spcPct val="15000"/>
              </a:spcBef>
            </a:pPr>
            <a:r>
              <a:rPr lang="en-US" sz="4000" b="0" spc="-100" dirty="0" smtClean="0">
                <a:latin typeface="Franklin Gothic Medium"/>
                <a:cs typeface="Franklin Gothic Medium"/>
              </a:rPr>
              <a:t>IN THIS PRESENTATION</a:t>
            </a:r>
            <a:endParaRPr lang="en-US" sz="4000" b="0" spc="-100" dirty="0">
              <a:latin typeface="Franklin Gothic Medium"/>
              <a:cs typeface="Franklin Gothic Medium"/>
            </a:endParaRPr>
          </a:p>
        </p:txBody>
      </p:sp>
      <p:sp>
        <p:nvSpPr>
          <p:cNvPr id="2" name="Oval 1"/>
          <p:cNvSpPr/>
          <p:nvPr/>
        </p:nvSpPr>
        <p:spPr>
          <a:xfrm>
            <a:off x="838200" y="2362200"/>
            <a:ext cx="674370" cy="674370"/>
          </a:xfrm>
          <a:prstGeom prst="ellipse">
            <a:avLst/>
          </a:prstGeom>
          <a:solidFill>
            <a:srgbClr val="5890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latin typeface="TradeGothic LT CondEighteen" pitchFamily="2" charset="0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845820" y="1558290"/>
            <a:ext cx="674370" cy="674370"/>
          </a:xfrm>
          <a:prstGeom prst="ellipse">
            <a:avLst/>
          </a:prstGeom>
          <a:solidFill>
            <a:srgbClr val="5890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 smtClean="0">
                <a:latin typeface="TradeGothic LT CondEighteen" pitchFamily="2" charset="0"/>
              </a:rPr>
              <a:t>1</a:t>
            </a:r>
            <a:endParaRPr lang="en-CA" sz="3200" dirty="0">
              <a:latin typeface="TradeGothic LT CondEighteen" pitchFamily="2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45820" y="3319463"/>
            <a:ext cx="674370" cy="674370"/>
          </a:xfrm>
          <a:prstGeom prst="ellipse">
            <a:avLst/>
          </a:prstGeom>
          <a:solidFill>
            <a:srgbClr val="5890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latin typeface="TradeGothic LT CondEighteen" pitchFamily="2" charset="0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845820" y="4198620"/>
            <a:ext cx="674370" cy="674370"/>
          </a:xfrm>
          <a:prstGeom prst="ellipse">
            <a:avLst/>
          </a:prstGeom>
          <a:solidFill>
            <a:srgbClr val="5890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latin typeface="TradeGothic LT CondEighteen" pitchFamily="2" charset="0"/>
              </a:rPr>
              <a:t>4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590789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050" name="think-cell Slide" r:id="rId7" imgW="360" imgH="360" progId="">
              <p:embed/>
            </p:oleObj>
          </a:graphicData>
        </a:graphic>
      </p:graphicFrame>
      <p:sp>
        <p:nvSpPr>
          <p:cNvPr id="4099" name="Rectangle 13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52400" y="1143000"/>
            <a:ext cx="8738236" cy="5232400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100" name="Rectangle 14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457200" y="1447800"/>
            <a:ext cx="8074025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7" dist="17961" dir="2700000">
              <a:srgbClr val="999999">
                <a:alpha val="74997"/>
              </a:srgbClr>
            </a:prstShdw>
          </a:effectLst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9" name="Rectangle 1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222884" y="190501"/>
            <a:ext cx="8738236" cy="800100"/>
          </a:xfrm>
          <a:prstGeom prst="rect">
            <a:avLst/>
          </a:prstGeom>
          <a:solidFill>
            <a:srgbClr val="F0B30D"/>
          </a:solidFill>
          <a:ln>
            <a:noFill/>
          </a:ln>
        </p:spPr>
        <p:txBody>
          <a:bodyPr wrap="square" lIns="137160" tIns="137160">
            <a:spAutoFit/>
          </a:bodyPr>
          <a:lstStyle/>
          <a:p>
            <a:pPr>
              <a:spcBef>
                <a:spcPct val="15000"/>
              </a:spcBef>
            </a:pPr>
            <a:r>
              <a:rPr lang="en-US" sz="4000" spc="-100" dirty="0" smtClean="0">
                <a:latin typeface="Franklin Gothic Medium"/>
                <a:cs typeface="Franklin Gothic Medium"/>
              </a:rPr>
              <a:t>WHAT’S SAMARA?  </a:t>
            </a:r>
            <a:endParaRPr lang="en-US" sz="4000" b="0" spc="-100" dirty="0">
              <a:latin typeface="Franklin Gothic Medium"/>
              <a:cs typeface="Franklin Gothic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447800"/>
            <a:ext cx="7391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Samara is a non-partisan charitable organization that works to improve political participation in Canada. </a:t>
            </a: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590789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9634" name="think-cell Slide" r:id="rId7" imgW="360" imgH="360" progId="">
              <p:embed/>
            </p:oleObj>
          </a:graphicData>
        </a:graphic>
      </p:graphicFrame>
      <p:sp>
        <p:nvSpPr>
          <p:cNvPr id="4099" name="Rectangle 13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52400" y="1143000"/>
            <a:ext cx="8738236" cy="5232400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100" name="Rectangle 14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457200" y="1447800"/>
            <a:ext cx="8074025" cy="3505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7" dist="17961" dir="2700000">
              <a:srgbClr val="999999">
                <a:alpha val="74997"/>
              </a:srgbClr>
            </a:prstShdw>
          </a:effectLst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n-CA" sz="2400" dirty="0" smtClean="0"/>
              <a:t>Voter turnout has been decreasing for the past 20 years</a:t>
            </a:r>
          </a:p>
          <a:p>
            <a:endParaRPr lang="en-CA" sz="2400" dirty="0" smtClean="0"/>
          </a:p>
          <a:p>
            <a:pPr>
              <a:buFont typeface="Arial" pitchFamily="34" charset="0"/>
              <a:buChar char="•"/>
            </a:pPr>
            <a:r>
              <a:rPr lang="en-CA" sz="2400" dirty="0" smtClean="0"/>
              <a:t> </a:t>
            </a:r>
            <a:r>
              <a:rPr lang="en-CA" sz="2400" dirty="0" smtClean="0"/>
              <a:t>So have </a:t>
            </a:r>
            <a:r>
              <a:rPr lang="en-CA" sz="2400" dirty="0" smtClean="0"/>
              <a:t>many other forms of political participation </a:t>
            </a:r>
          </a:p>
          <a:p>
            <a:pPr lvl="1">
              <a:buFont typeface="Arial" pitchFamily="34" charset="0"/>
              <a:buChar char="•"/>
            </a:pPr>
            <a:r>
              <a:rPr lang="en-CA" sz="2000" dirty="0" smtClean="0"/>
              <a:t>Being a party member</a:t>
            </a:r>
          </a:p>
          <a:p>
            <a:pPr lvl="1">
              <a:buFont typeface="Arial" pitchFamily="34" charset="0"/>
              <a:buChar char="•"/>
            </a:pPr>
            <a:r>
              <a:rPr lang="en-CA" sz="2000" dirty="0" smtClean="0"/>
              <a:t>Donating to a political party</a:t>
            </a:r>
          </a:p>
          <a:p>
            <a:pPr lvl="1">
              <a:buFont typeface="Arial" pitchFamily="34" charset="0"/>
              <a:buChar char="•"/>
            </a:pPr>
            <a:r>
              <a:rPr lang="en-CA" sz="2000" dirty="0" smtClean="0"/>
              <a:t>Volunteering on an election campaign </a:t>
            </a:r>
          </a:p>
          <a:p>
            <a:pPr lvl="1">
              <a:buFont typeface="Arial" pitchFamily="34" charset="0"/>
              <a:buChar char="•"/>
            </a:pPr>
            <a:endParaRPr lang="en-CA" sz="2400" dirty="0" smtClean="0"/>
          </a:p>
          <a:p>
            <a:pPr>
              <a:buFont typeface="Arial" pitchFamily="34" charset="0"/>
              <a:buChar char="•"/>
            </a:pPr>
            <a:r>
              <a:rPr lang="en-CA" sz="2400" dirty="0" smtClean="0"/>
              <a:t>Canadians are unsatisfied with the performance of Members of</a:t>
            </a:r>
          </a:p>
          <a:p>
            <a:r>
              <a:rPr lang="en-CA" sz="2400" dirty="0" smtClean="0"/>
              <a:t>Parliament and political parties. They sense a disconnect with </a:t>
            </a:r>
          </a:p>
          <a:p>
            <a:r>
              <a:rPr lang="en-CA" sz="2400" dirty="0" smtClean="0"/>
              <a:t>their elected representatives.  </a:t>
            </a:r>
            <a:endParaRPr lang="en-CA" sz="2400" dirty="0"/>
          </a:p>
        </p:txBody>
      </p:sp>
      <p:sp>
        <p:nvSpPr>
          <p:cNvPr id="9" name="Rectangle 1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222884" y="190501"/>
            <a:ext cx="8738236" cy="800100"/>
          </a:xfrm>
          <a:prstGeom prst="rect">
            <a:avLst/>
          </a:prstGeom>
          <a:solidFill>
            <a:srgbClr val="F0B30D"/>
          </a:solidFill>
          <a:ln>
            <a:noFill/>
          </a:ln>
        </p:spPr>
        <p:txBody>
          <a:bodyPr wrap="square" lIns="137160" tIns="137160">
            <a:spAutoFit/>
          </a:bodyPr>
          <a:lstStyle/>
          <a:p>
            <a:pPr>
              <a:spcBef>
                <a:spcPct val="15000"/>
              </a:spcBef>
            </a:pPr>
            <a:r>
              <a:rPr lang="en-US" sz="4000" spc="-100" dirty="0" smtClean="0">
                <a:latin typeface="Franklin Gothic Medium"/>
                <a:cs typeface="Franklin Gothic Medium"/>
              </a:rPr>
              <a:t>WHY IS SAMARA NEEDED?  </a:t>
            </a:r>
            <a:endParaRPr lang="en-US" sz="4000" b="0" spc="-100" dirty="0">
              <a:latin typeface="Franklin Gothic Medium"/>
              <a:cs typeface="Franklin Gothic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4478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181600"/>
            <a:ext cx="807720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Samara seeks to reconnect citizens to the political process </a:t>
            </a:r>
            <a:endParaRPr lang="en-US" sz="3200" b="1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590789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3794" name="think-cell Slide" r:id="rId7" imgW="360" imgH="360" progId="">
              <p:embed/>
            </p:oleObj>
          </a:graphicData>
        </a:graphic>
      </p:graphicFrame>
      <p:sp>
        <p:nvSpPr>
          <p:cNvPr id="4099" name="Rectangle 13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52400" y="1143000"/>
            <a:ext cx="8738236" cy="5232400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100" name="Rectangle 14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533400" y="1371600"/>
            <a:ext cx="8074025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7" dist="17961" dir="2700000">
              <a:srgbClr val="999999">
                <a:alpha val="74997"/>
              </a:srgbClr>
            </a:prstShdw>
          </a:effectLst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CA" sz="2400" b="1" u="sng" dirty="0" smtClean="0"/>
              <a:t>1. RESEARCH </a:t>
            </a:r>
          </a:p>
          <a:p>
            <a:endParaRPr lang="en-CA" b="1" dirty="0" smtClean="0"/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 Helps us identify problems with Canada’s political system and propose solutions 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 Explore and expose how Canada’s democracy works in accessible and innovative way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 Help Canadians to better understand and contribute to renewing politics  </a:t>
            </a:r>
            <a:endParaRPr lang="en-CA" dirty="0" smtClean="0"/>
          </a:p>
          <a:p>
            <a:endParaRPr lang="en-CA" dirty="0" smtClean="0"/>
          </a:p>
          <a:p>
            <a:r>
              <a:rPr lang="en-CA" sz="2400" b="1" u="sng" dirty="0" smtClean="0"/>
              <a:t>2. ENGAGEMENT </a:t>
            </a:r>
          </a:p>
          <a:p>
            <a:endParaRPr lang="en-CA" b="1" dirty="0" smtClean="0"/>
          </a:p>
          <a:p>
            <a:r>
              <a:rPr lang="en-CA" b="1" dirty="0" smtClean="0"/>
              <a:t>Democracy Talks 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Facilitated conversation which encourages Canadians to develop their political voice</a:t>
            </a:r>
            <a:endParaRPr lang="en-CA" dirty="0" smtClean="0"/>
          </a:p>
          <a:p>
            <a:endParaRPr lang="en-CA" b="1" dirty="0" smtClean="0"/>
          </a:p>
          <a:p>
            <a:r>
              <a:rPr lang="en-CA" b="1" dirty="0" smtClean="0"/>
              <a:t>Everyday Political Citizen </a:t>
            </a:r>
          </a:p>
          <a:p>
            <a:pPr>
              <a:buFont typeface="Arial" pitchFamily="34" charset="0"/>
              <a:buChar char="•"/>
            </a:pPr>
            <a:r>
              <a:rPr lang="en-CA" b="1" dirty="0" smtClean="0"/>
              <a:t> </a:t>
            </a:r>
            <a:r>
              <a:rPr lang="en-CA" dirty="0" smtClean="0"/>
              <a:t>C</a:t>
            </a:r>
            <a:r>
              <a:rPr lang="en-CA" dirty="0" smtClean="0"/>
              <a:t>elebrates the unsung heroes of Canadian democracy by highlighting the regular </a:t>
            </a:r>
          </a:p>
          <a:p>
            <a:r>
              <a:rPr lang="en-CA" dirty="0" smtClean="0"/>
              <a:t>People who are making their communities better every day. </a:t>
            </a:r>
            <a:endParaRPr lang="en-CA" dirty="0" smtClean="0"/>
          </a:p>
        </p:txBody>
      </p:sp>
      <p:sp>
        <p:nvSpPr>
          <p:cNvPr id="9" name="Rectangle 1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222884" y="190501"/>
            <a:ext cx="8738236" cy="800100"/>
          </a:xfrm>
          <a:prstGeom prst="rect">
            <a:avLst/>
          </a:prstGeom>
          <a:solidFill>
            <a:srgbClr val="F0B30D"/>
          </a:solidFill>
          <a:ln>
            <a:noFill/>
          </a:ln>
        </p:spPr>
        <p:txBody>
          <a:bodyPr wrap="square" lIns="137160" tIns="137160">
            <a:spAutoFit/>
          </a:bodyPr>
          <a:lstStyle/>
          <a:p>
            <a:pPr>
              <a:spcBef>
                <a:spcPct val="15000"/>
              </a:spcBef>
            </a:pPr>
            <a:r>
              <a:rPr lang="en-US" sz="4000" spc="-100" dirty="0" smtClean="0">
                <a:latin typeface="Franklin Gothic Medium"/>
                <a:cs typeface="Franklin Gothic Medium"/>
              </a:rPr>
              <a:t>WHAT DO WE DO?  </a:t>
            </a:r>
            <a:endParaRPr lang="en-US" sz="4000" b="0" spc="-1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590789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074" name="think-cell Slide" r:id="rId5" imgW="360" imgH="360" progId="">
              <p:embed/>
            </p:oleObj>
          </a:graphicData>
        </a:graphic>
      </p:graphicFrame>
      <p:sp>
        <p:nvSpPr>
          <p:cNvPr id="9" name="Rectangle 1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222884" y="190501"/>
            <a:ext cx="8738236" cy="738664"/>
          </a:xfrm>
          <a:prstGeom prst="rect">
            <a:avLst/>
          </a:prstGeom>
          <a:solidFill>
            <a:srgbClr val="F0B30D"/>
          </a:solidFill>
          <a:ln>
            <a:noFill/>
          </a:ln>
        </p:spPr>
        <p:txBody>
          <a:bodyPr wrap="square" lIns="137160" tIns="137160">
            <a:spAutoFit/>
          </a:bodyPr>
          <a:lstStyle/>
          <a:p>
            <a:pPr>
              <a:spcBef>
                <a:spcPct val="15000"/>
              </a:spcBef>
            </a:pPr>
            <a:r>
              <a:rPr lang="en-US" sz="3600" b="0" spc="-100" dirty="0" smtClean="0">
                <a:latin typeface="Franklin Gothic Medium"/>
                <a:cs typeface="Franklin Gothic Medium"/>
              </a:rPr>
              <a:t>THE </a:t>
            </a:r>
            <a:r>
              <a:rPr lang="en-US" sz="3600" spc="-100" dirty="0" smtClean="0">
                <a:latin typeface="Franklin Gothic Medium"/>
                <a:cs typeface="Franklin Gothic Medium"/>
              </a:rPr>
              <a:t>PROBLEM</a:t>
            </a:r>
            <a:r>
              <a:rPr lang="en-US" sz="3600" spc="-100" dirty="0" smtClean="0">
                <a:latin typeface="Franklin Gothic Medium"/>
                <a:cs typeface="Franklin Gothic Medium"/>
              </a:rPr>
              <a:t>: POLITICAL CONTRIBUTIONS </a:t>
            </a:r>
            <a:endParaRPr lang="en-US" sz="3600" b="0" spc="-100" dirty="0">
              <a:latin typeface="Franklin Gothic Medium"/>
              <a:cs typeface="Franklin Gothic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295400"/>
            <a:ext cx="82296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/>
              <a:t>In 2012, approximately $35 million in donations given to the national party </a:t>
            </a:r>
          </a:p>
          <a:p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dirty="0" smtClean="0"/>
              <a:t>With over 1200 riding associations in Canada, there’s no easy way to calculate total number of donations (we guess about $2.6 million) </a:t>
            </a:r>
          </a:p>
          <a:p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b="1" dirty="0" smtClean="0"/>
              <a:t> ALL </a:t>
            </a:r>
            <a:r>
              <a:rPr lang="en-US" sz="2200" dirty="0" smtClean="0"/>
              <a:t>political donations over $200 are subject to generous tax credits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That means millions of public dollars are flowing in the system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Samara’s calculation:  $45.3 million tax dollars in 2012 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dirty="0" smtClean="0"/>
              <a:t>Only going to increase in importance given the elimination of the per vote subsidy for political parties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590789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5842" name="think-cell Slide" r:id="rId7" imgW="360" imgH="360" progId="">
              <p:embed/>
            </p:oleObj>
          </a:graphicData>
        </a:graphic>
      </p:graphicFrame>
      <p:sp>
        <p:nvSpPr>
          <p:cNvPr id="4099" name="Rectangle 13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52400" y="1143000"/>
            <a:ext cx="8738236" cy="5232400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100" name="Rectangle 14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457200" y="1371600"/>
            <a:ext cx="8074025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7" dist="17961" dir="2700000">
              <a:srgbClr val="999999">
                <a:alpha val="74997"/>
              </a:srgbClr>
            </a:prstShdw>
          </a:effectLst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42900" indent="-342900">
              <a:buFont typeface="+mj-lt"/>
              <a:buAutoNum type="arabicPeriod"/>
            </a:pPr>
            <a:endParaRPr lang="en-CA"/>
          </a:p>
        </p:txBody>
      </p:sp>
      <p:sp>
        <p:nvSpPr>
          <p:cNvPr id="9" name="Rectangle 1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222884" y="190501"/>
            <a:ext cx="8738236" cy="738664"/>
          </a:xfrm>
          <a:prstGeom prst="rect">
            <a:avLst/>
          </a:prstGeom>
          <a:solidFill>
            <a:srgbClr val="F0B30D"/>
          </a:solidFill>
          <a:ln>
            <a:noFill/>
          </a:ln>
        </p:spPr>
        <p:txBody>
          <a:bodyPr wrap="square" lIns="137160" tIns="137160">
            <a:spAutoFit/>
          </a:bodyPr>
          <a:lstStyle/>
          <a:p>
            <a:pPr>
              <a:spcBef>
                <a:spcPct val="15000"/>
              </a:spcBef>
            </a:pPr>
            <a:r>
              <a:rPr lang="en-US" sz="3600" b="0" spc="-100" dirty="0" smtClean="0">
                <a:latin typeface="Franklin Gothic Medium"/>
                <a:cs typeface="Franklin Gothic Medium"/>
              </a:rPr>
              <a:t>THE </a:t>
            </a:r>
            <a:r>
              <a:rPr lang="en-US" sz="3600" spc="-100" dirty="0" smtClean="0">
                <a:latin typeface="Franklin Gothic Medium"/>
                <a:cs typeface="Franklin Gothic Medium"/>
              </a:rPr>
              <a:t>PROBLEM: POLITICAL </a:t>
            </a:r>
            <a:r>
              <a:rPr lang="en-US" sz="3600" spc="-100" dirty="0" smtClean="0">
                <a:latin typeface="Franklin Gothic Medium"/>
                <a:cs typeface="Franklin Gothic Medium"/>
              </a:rPr>
              <a:t>PARTY DONATIONS </a:t>
            </a:r>
            <a:endParaRPr lang="en-US" sz="3600" b="0" spc="-100" dirty="0">
              <a:latin typeface="Franklin Gothic Medium"/>
              <a:cs typeface="Franklin Gothic Medium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43000" y="1524000"/>
            <a:ext cx="674370" cy="674370"/>
          </a:xfrm>
          <a:prstGeom prst="ellipse">
            <a:avLst/>
          </a:prstGeom>
          <a:solidFill>
            <a:srgbClr val="5890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 smtClean="0">
                <a:latin typeface="TradeGothic LT CondEighteen" pitchFamily="2" charset="0"/>
              </a:rPr>
              <a:t>1</a:t>
            </a:r>
            <a:endParaRPr lang="en-CA" sz="3200" dirty="0">
              <a:latin typeface="TradeGothic LT CondEighteen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43000" y="2590800"/>
            <a:ext cx="674370" cy="674370"/>
          </a:xfrm>
          <a:prstGeom prst="ellipse">
            <a:avLst/>
          </a:prstGeom>
          <a:solidFill>
            <a:srgbClr val="5890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latin typeface="TradeGothic LT CondEighteen" pitchFamily="2" charset="0"/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81200" y="15240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National Political Party (max $</a:t>
            </a:r>
            <a:r>
              <a:rPr lang="en-US" sz="2800" dirty="0" smtClean="0"/>
              <a:t>1,200</a:t>
            </a:r>
            <a:r>
              <a:rPr lang="en-US" sz="2800" dirty="0" smtClean="0"/>
              <a:t>) 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981200" y="25908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Riding Association (max $</a:t>
            </a:r>
            <a:r>
              <a:rPr lang="en-US" sz="2800" dirty="0" smtClean="0"/>
              <a:t>1,200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" y="3810000"/>
            <a:ext cx="75438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POTENTIAL TOTAL: $</a:t>
            </a:r>
            <a:r>
              <a:rPr lang="en-US" sz="4000" b="1" dirty="0" smtClean="0"/>
              <a:t>2,400 </a:t>
            </a:r>
            <a:r>
              <a:rPr lang="en-US" sz="4000" b="1" dirty="0" smtClean="0"/>
              <a:t>per year  </a:t>
            </a:r>
            <a:endParaRPr lang="en-US" sz="4000" b="1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590789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0242" name="think-cell Slide" r:id="rId7" imgW="360" imgH="360" progId="">
              <p:embed/>
            </p:oleObj>
          </a:graphicData>
        </a:graphic>
      </p:graphicFrame>
      <p:sp>
        <p:nvSpPr>
          <p:cNvPr id="4099" name="Rectangle 13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52400" y="1143000"/>
            <a:ext cx="8738236" cy="5232400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100" name="Rectangle 14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533400" y="1295400"/>
            <a:ext cx="8074025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7" dist="17961" dir="2700000">
              <a:srgbClr val="999999">
                <a:alpha val="74997"/>
              </a:srgbClr>
            </a:prstShdw>
          </a:effectLst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42900" indent="-342900">
              <a:buFont typeface="+mj-lt"/>
              <a:buAutoNum type="arabicPeriod"/>
            </a:pPr>
            <a:endParaRPr lang="en-CA"/>
          </a:p>
        </p:txBody>
      </p:sp>
      <p:sp>
        <p:nvSpPr>
          <p:cNvPr id="9" name="Rectangle 1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222884" y="190501"/>
            <a:ext cx="8738236" cy="738664"/>
          </a:xfrm>
          <a:prstGeom prst="rect">
            <a:avLst/>
          </a:prstGeom>
          <a:solidFill>
            <a:srgbClr val="F0B30D"/>
          </a:solidFill>
          <a:ln>
            <a:noFill/>
          </a:ln>
        </p:spPr>
        <p:txBody>
          <a:bodyPr wrap="square" lIns="137160" tIns="137160">
            <a:spAutoFit/>
          </a:bodyPr>
          <a:lstStyle/>
          <a:p>
            <a:pPr>
              <a:spcBef>
                <a:spcPct val="15000"/>
              </a:spcBef>
            </a:pPr>
            <a:r>
              <a:rPr lang="en-US" sz="3600" b="0" spc="-100" dirty="0" smtClean="0">
                <a:latin typeface="Franklin Gothic Medium"/>
                <a:cs typeface="Franklin Gothic Medium"/>
              </a:rPr>
              <a:t>THE </a:t>
            </a:r>
            <a:r>
              <a:rPr lang="en-US" sz="3600" spc="-100" dirty="0" smtClean="0">
                <a:latin typeface="Franklin Gothic Medium"/>
                <a:cs typeface="Franklin Gothic Medium"/>
              </a:rPr>
              <a:t>PROBLEM: WHY YOU’RE HERE TODAY  </a:t>
            </a:r>
            <a:endParaRPr lang="en-US" sz="3600" b="0" spc="-100" dirty="0">
              <a:latin typeface="Franklin Gothic Medium"/>
              <a:cs typeface="Franklin Gothic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2286000"/>
            <a:ext cx="7848600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No comprehensive </a:t>
            </a:r>
            <a:r>
              <a:rPr lang="en-US" sz="3600" dirty="0" smtClean="0"/>
              <a:t>picture of political donors or donations in </a:t>
            </a:r>
            <a:r>
              <a:rPr lang="en-US" sz="3600" dirty="0" smtClean="0"/>
              <a:t>Canada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590789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146" name="think-cell Slide" r:id="rId6" imgW="360" imgH="360" progId="">
              <p:embed/>
            </p:oleObj>
          </a:graphicData>
        </a:graphic>
      </p:graphicFrame>
      <p:sp>
        <p:nvSpPr>
          <p:cNvPr id="4099" name="Rectangle 13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52400" y="1143000"/>
            <a:ext cx="8738236" cy="5232400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9" name="Rectangle 1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222884" y="190501"/>
            <a:ext cx="8738236" cy="800100"/>
          </a:xfrm>
          <a:prstGeom prst="rect">
            <a:avLst/>
          </a:prstGeom>
          <a:solidFill>
            <a:srgbClr val="F0B30D"/>
          </a:solidFill>
          <a:ln>
            <a:noFill/>
          </a:ln>
        </p:spPr>
        <p:txBody>
          <a:bodyPr wrap="square" lIns="137160" tIns="137160">
            <a:spAutoFit/>
          </a:bodyPr>
          <a:lstStyle/>
          <a:p>
            <a:pPr>
              <a:spcBef>
                <a:spcPct val="15000"/>
              </a:spcBef>
            </a:pPr>
            <a:r>
              <a:rPr lang="en-US" sz="4000" b="0" spc="-100" dirty="0" smtClean="0">
                <a:latin typeface="Franklin Gothic Medium"/>
                <a:cs typeface="Franklin Gothic Medium"/>
              </a:rPr>
              <a:t>THE </a:t>
            </a:r>
            <a:r>
              <a:rPr lang="en-US" sz="4000" spc="-100" dirty="0" smtClean="0">
                <a:latin typeface="Franklin Gothic Medium"/>
                <a:cs typeface="Franklin Gothic Medium"/>
              </a:rPr>
              <a:t>PROBLEM:THE ORIGINAL DATA </a:t>
            </a:r>
            <a:endParaRPr lang="en-US" sz="4000" b="0" spc="-100" dirty="0">
              <a:latin typeface="Franklin Gothic Medium"/>
              <a:cs typeface="Franklin Gothic Medium"/>
            </a:endParaRPr>
          </a:p>
        </p:txBody>
      </p:sp>
      <p:pic>
        <p:nvPicPr>
          <p:cNvPr id="12" name="Picture 11" descr="libdonation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8600" y="1143000"/>
            <a:ext cx="8458200" cy="5105401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228600" y="2133600"/>
            <a:ext cx="1219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" y="2667000"/>
            <a:ext cx="1219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8600" y="3200400"/>
            <a:ext cx="1219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8600" y="3657600"/>
            <a:ext cx="1219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00800" y="1905000"/>
            <a:ext cx="1371600" cy="2362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848600" y="2514600"/>
            <a:ext cx="1066800" cy="1143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924800" y="28194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$254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590789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gBKW__y0WfCXG9tML69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qMxzlN25k.PpjkwD0uMK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jhxvlRAEKYaA0nCCYCe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dz7i9QQHkSqRwdeGXMB.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qMxzlN25k.PpjkwD0uMK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jhxvlRAEKYaA0nCCYCe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dz7i9QQHkSqRwdeGXMB.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qMxzlN25k.PpjkwD0uMK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jhxvlRAEKYaA0nCCYCe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dz7i9QQHkSqRwdeGXMB.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dz7i9QQHkSqRwdeGXMB.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Qov5RFDE0a7poEcH8bq_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qMxzlN25k.PpjkwD0uMK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jhxvlRAEKYaA0nCCYCe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dz7i9QQHkSqRwdeGXMB.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qMxzlN25k.PpjkwD0uMK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jhxvlRAEKYaA0nCCYCe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dz7i9QQHkSqRwdeGXMB.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qMxzlN25k.PpjkwD0uMK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dz7i9QQHkSqRwdeGXMB.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dz7i9QQHkSqRwdeGXMB.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qMxzlN25k.PpjkwD0uMK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uYKix9NQUmHbGvIC99R_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jhxvlRAEKYaA0nCCYCe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dz7i9QQHkSqRwdeGXMB.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qMxzlN25k.PpjkwD0uMK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jhxvlRAEKYaA0nCCYCe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dz7i9QQHkSqRwdeGXMB.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qMxzlN25k.PpjkwD0uMK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jhxvlRAEKYaA0nCCYCe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dz7i9QQHkSqRwdeGXMB.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qMxzlN25k.PpjkwD0uMK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jhxvlRAEKYaA0nCCYCe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SuWsNEKk.7ClrCp5kOa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dz7i9QQHkSqRwdeGXMB.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qMxzlN25k.PpjkwD0uMK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jhxvlRAEKYaA0nCCYCe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dz7i9QQHkSqRwdeGXMB.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qMxzlN25k.PpjkwD0uMK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jhxvlRAEKYaA0nCCYCe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dz7i9QQHkSqRwdeGXMB.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jhxvlRAEKYaA0nCCYCe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dz7i9QQHkSqRwdeGXMB.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7UcY_jGUm0Ft_PkFPS2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qMxzlN25k.PpjkwD0uMK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jhxvlRAEKYaA0nCCYCe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HHKpoy2nESEoAkusic12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dz7i9QQHkSqRwdeGXMB.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4511</TotalTime>
  <Words>675</Words>
  <Application>Microsoft Office PowerPoint</Application>
  <PresentationFormat>On-screen Show (4:3)</PresentationFormat>
  <Paragraphs>164</Paragraphs>
  <Slides>17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think-cell Slide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Laura Anthony</dc:creator>
  <cp:lastModifiedBy>Laura Anthony</cp:lastModifiedBy>
  <cp:revision>414</cp:revision>
  <dcterms:created xsi:type="dcterms:W3CDTF">2014-05-30T13:59:21Z</dcterms:created>
  <dcterms:modified xsi:type="dcterms:W3CDTF">2014-12-05T22:17:18Z</dcterms:modified>
</cp:coreProperties>
</file>