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21"/>
  </p:handoutMasterIdLst>
  <p:sldIdLst>
    <p:sldId id="256" r:id="rId3"/>
    <p:sldId id="280" r:id="rId5"/>
    <p:sldId id="281" r:id="rId6"/>
    <p:sldId id="306" r:id="rId7"/>
    <p:sldId id="303" r:id="rId8"/>
    <p:sldId id="304" r:id="rId9"/>
    <p:sldId id="307" r:id="rId10"/>
    <p:sldId id="262" r:id="rId11"/>
    <p:sldId id="305" r:id="rId12"/>
    <p:sldId id="292" r:id="rId13"/>
    <p:sldId id="263" r:id="rId14"/>
    <p:sldId id="284" r:id="rId15"/>
    <p:sldId id="286" r:id="rId16"/>
    <p:sldId id="310" r:id="rId17"/>
    <p:sldId id="309" r:id="rId18"/>
    <p:sldId id="308" r:id="rId19"/>
    <p:sldId id="267" r:id="rId20"/>
  </p:sldIdLst>
  <p:sldSz cx="9144000" cy="6858000" type="screen4x3"/>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2688" initials="8"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351" autoAdjust="0"/>
  </p:normalViewPr>
  <p:slideViewPr>
    <p:cSldViewPr snapToGrid="0" snapToObjects="1">
      <p:cViewPr varScale="1">
        <p:scale>
          <a:sx n="66" d="100"/>
          <a:sy n="66" d="100"/>
        </p:scale>
        <p:origin x="1304" y="52"/>
      </p:cViewPr>
      <p:guideLst>
        <p:guide orient="horz" pos="2218"/>
        <p:guide pos="2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75" d="100"/>
          <a:sy n="75" d="100"/>
        </p:scale>
        <p:origin x="2168" y="-68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5.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Hello. I am XXX. This is my partnerXXX. OUr topic is </a:t>
            </a:r>
            <a:endParaRPr lang="en-US" altLang="zh-CN"/>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Times New Roman" panose="02020603050405020304" pitchFamily="18" charset="0"/>
                <a:cs typeface="Times New Roman" panose="02020603050405020304" pitchFamily="18" charset="0"/>
                <a:sym typeface="+mn-ea"/>
              </a:rPr>
              <a:t>Describe the network workflow.</a:t>
            </a:r>
            <a:endParaRPr lang="en-US" altLang="zh-CN">
              <a:latin typeface="Times New Roman" panose="02020603050405020304" pitchFamily="18" charset="0"/>
              <a:cs typeface="Times New Roman" panose="02020603050405020304" pitchFamily="18" charset="0"/>
              <a:sym typeface="+mn-ea"/>
            </a:endParaRPr>
          </a:p>
          <a:p>
            <a:r>
              <a:rPr lang="zh-CN" altLang="en-US"/>
              <a:t>We choose the NN. </a:t>
            </a:r>
            <a:endParaRPr lang="zh-CN" altLang="en-US"/>
          </a:p>
          <a:p>
            <a:r>
              <a:rPr lang="en-US" altLang="zh-CN"/>
              <a:t>There are other works also using LSTM. But they separately compute the pmx and pymx. But we think the pmx and pymx should share the same input info. So we merge them together.  </a:t>
            </a:r>
            <a:endParaRPr lang="zh-CN" altLang="en-US"/>
          </a:p>
          <a:p>
            <a:r>
              <a:rPr lang="zh-CN" altLang="en-US"/>
              <a:t>We got Encoder and decoder. Manuveur M </a:t>
            </a:r>
            <a:r>
              <a:rPr lang="en-US" altLang="zh-CN"/>
              <a:t>can </a:t>
            </a:r>
            <a:r>
              <a:rPr lang="zh-CN" altLang="en-US"/>
              <a:t>act as the latent variables. </a:t>
            </a:r>
            <a:endParaRPr lang="zh-CN" altLang="en-US"/>
          </a:p>
          <a:p>
            <a:r>
              <a:rPr lang="zh-CN" altLang="en-US"/>
              <a:t>Input is the x sequence composed of ego cars and its surroundings. Emb is fully connected layers with relu. Output of the encoder, pass softmax, 2 softmax ouput: lateral means changing right, left or keep the lane. Lon means keep velocity or brake. Their product is the P(mi,x). Based on the output manuveur, we concat the onehot encoding of m with encoder’s output and pass it to decoder LSTM.</a:t>
            </a:r>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Let me introduce the bg of our project. Trajectory prediction or planing is very important in autonomous driving. Intuitively speaking, the work is to infer the future trajectory based on the hist info.</a:t>
            </a:r>
            <a:endParaRPr lang="en-US" altLang="zh-CN"/>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t>However, in reality, road situations are changing and complex. So it is unreliable to predict only a single trajectory. It is important to learn drivers driving pattern. We want to know how they drive. Moreover, this is a multimodal pattern. Longitudinal and lateral direction are orthogonal. For example: a driver intending to overtake another vehicle may do so by switching to the immediate left or the immediate right lane, while at the same time it can reduce the velocity to wait until another car pass or accelerate to surpass. </a:t>
            </a:r>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HMM: This is the output likelihood of HMM model. Mi is the predifined manuver class k. And theta is the parameters of the HMMs: the state transition probabilities and so on.  </a:t>
            </a:r>
            <a:r>
              <a:rPr lang="en-US" altLang="zh-CN">
                <a:sym typeface="+mn-ea"/>
              </a:rPr>
              <a:t>They are estimated using the Baum-Welch algorithm(EM algorithm). </a:t>
            </a:r>
            <a:r>
              <a:rPr lang="en-US" altLang="zh-CN"/>
              <a:t>T</a:t>
            </a:r>
            <a:r>
              <a:rPr lang="en-US" altLang="zh-CN">
                <a:sym typeface="+mn-ea"/>
              </a:rPr>
              <a:t>his work inspire us that we can classify vehicles motion into semantically interpretable maneuver classes. </a:t>
            </a:r>
            <a:r>
              <a:rPr lang="en-US" altLang="zh-CN"/>
              <a:t> For different kinds manuver classes output different likelihood.</a:t>
            </a:r>
            <a:endParaRPr lang="en-US" altLang="zh-CN"/>
          </a:p>
          <a:p>
            <a:endParaRPr lang="en-US" altLang="zh-CN"/>
          </a:p>
          <a:p>
            <a:r>
              <a:rPr lang="en-US" altLang="zh-CN"/>
              <a:t>CVAE: Conditional Variational Auto-encoder.{x,y} is observed dataset. Z is a latent variable. What we want to learn is the pdf p(y | x). </a:t>
            </a:r>
            <a:r>
              <a:rPr lang="en-US" altLang="zh-CN">
                <a:sym typeface="+mn-ea"/>
              </a:rPr>
              <a:t> CVAE help us separate the process into 2 steps.</a:t>
            </a:r>
            <a:r>
              <a:rPr lang="en-US" altLang="zh-CN"/>
              <a:t> So we need to model the pψ(y|x, z) and pθ(z|x).  Output of encoder is the pdf of x&amp;z. Use it as decoder’s input together with X. then we can get pdf of x ,y, z. And then fit them to maximize the likelihood of dataset{X,Y}. Got!</a:t>
            </a:r>
            <a:endParaRPr lang="en-US" altLang="zh-CN"/>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This model inspire us on how to solve the interaction between different vehicles. Transformer is a typical seq2seq model. As we can see in the picture, there is a time sequence. t=1~t=5. The different color diagram represent data of different vehicles at the same time. Concat the history trajectory of different vehicles as the input and use their future trajectory as the ground truth</a:t>
            </a:r>
            <a:endParaRPr lang="en-US" altLang="zh-CN"/>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Given dataset X and Y, which are the history trajectory and future trajectory. X is the input data, and Y is the groundtruth. Because we want to learn the driving pattern. We want to find out the future position distribution. Since x and y are orthogonal. So we model a bivariate Gaussian distribution. theta is the parameters of the Gaussian. It represent the point in the parameter space. It has five dimensions. We want to find out the theta. </a:t>
            </a:r>
            <a:endParaRPr lang="en-US" altLang="zh-CN">
              <a:sym typeface="+mn-ea"/>
            </a:endParaRPr>
          </a:p>
          <a:p>
            <a:r>
              <a:rPr lang="en-US" altLang="zh-CN">
                <a:sym typeface="+mn-ea"/>
              </a:rPr>
              <a:t>Therefore, the learning process can be summarized as formula1. Maximum likelihood. Choose the theta that can maximize the joint distribution of P(Y|X).</a:t>
            </a:r>
            <a:endParaRPr lang="en-US" altLang="zh-CN">
              <a:sym typeface="+mn-ea"/>
            </a:endParaRPr>
          </a:p>
          <a:p>
            <a:r>
              <a:rPr lang="en-US" altLang="zh-CN">
                <a:sym typeface="+mn-ea"/>
              </a:rPr>
              <a:t>Apply negative log to formula (1), we got formula (2)</a:t>
            </a:r>
            <a:endParaRPr lang="en-US" altLang="zh-CN">
              <a:sym typeface="+mn-ea"/>
            </a:endParaRPr>
          </a:p>
          <a:p>
            <a:r>
              <a:rPr lang="en-US" altLang="zh-CN">
                <a:sym typeface="+mn-ea"/>
              </a:rPr>
              <a:t>Based on the structure of multi-lane freeways, 6 maneuver class are adopted to help the prediction process. The preocess is: First, estimate m based on X, and then, based on mi and X, estimate Y. Then sum up the probability, we got the likelihood.</a:t>
            </a:r>
            <a:endParaRPr lang="en-US" altLang="zh-CN">
              <a:sym typeface="+mn-ea"/>
            </a:endParaRPr>
          </a:p>
          <a:p>
            <a:r>
              <a:rPr lang="en-US" altLang="zh-CN">
                <a:sym typeface="+mn-ea"/>
              </a:rPr>
              <a:t>Next step is to how to model p(Ymx) and P(mx)</a:t>
            </a:r>
            <a:endParaRPr lang="en-US" altLang="zh-CN">
              <a:sym typeface="+mn-ea"/>
            </a:endParaRPr>
          </a:p>
        </p:txBody>
      </p:sp>
      <p:sp>
        <p:nvSpPr>
          <p:cNvPr id="4" name="灯片编号占位符 3"/>
          <p:cNvSpPr>
            <a:spLocks noGrp="1"/>
          </p:cNvSpPr>
          <p:nvPr>
            <p:ph type="sldNum" sz="quarter" idx="5"/>
          </p:nvPr>
        </p:nvSpPr>
        <p:spPr/>
        <p:txBody>
          <a:bodyPr/>
          <a:lstStyle/>
          <a:p>
            <a:fld id="{6363C63D-0C1A-0E4C-A0BD-8D65A954242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chemeClr val="bg1"/>
                </a:solidFill>
                <a:latin typeface="Arial" panose="020B0604020202020204"/>
              </a:defRPr>
            </a:lvl1pPr>
          </a:lstStyle>
          <a:p>
            <a:r>
              <a:rPr lang="en-US" dirty="0"/>
              <a:t>Separator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panose="020B0604020202020204"/>
              </a:defRPr>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atin typeface="Arial" panose="020B0604020202020204"/>
              </a:defRPr>
            </a:lvl1pPr>
          </a:lstStyle>
          <a:p>
            <a:fld id="{B362BA78-8688-C546-A03A-2A39F84C0B58}" type="datetime1">
              <a:rPr lang="en-US" smtClean="0"/>
            </a:fld>
            <a:endParaRPr lang="en-US"/>
          </a:p>
        </p:txBody>
      </p:sp>
      <p:sp>
        <p:nvSpPr>
          <p:cNvPr id="6" name="Footer Placeholder 5"/>
          <p:cNvSpPr>
            <a:spLocks noGrp="1"/>
          </p:cNvSpPr>
          <p:nvPr>
            <p:ph type="ftr" sz="quarter" idx="11"/>
          </p:nvPr>
        </p:nvSpPr>
        <p:spPr/>
        <p:txBody>
          <a:bodyPr/>
          <a:lstStyle>
            <a:lvl1pPr>
              <a:defRPr>
                <a:latin typeface="Arial" panose="020B0604020202020204"/>
              </a:defRPr>
            </a:lvl1pPr>
          </a:lstStyle>
          <a:p>
            <a:endParaRPr lang="en-US"/>
          </a:p>
        </p:txBody>
      </p:sp>
      <p:sp>
        <p:nvSpPr>
          <p:cNvPr id="7" name="Slide Number Placeholder 6"/>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Arial" panose="020B0604020202020204"/>
              </a:defRPr>
            </a:lvl1pPr>
            <a:lvl2pPr>
              <a:defRPr>
                <a:latin typeface="Arial" panose="020B0604020202020204"/>
              </a:defRPr>
            </a:lvl2pPr>
            <a:lvl3pPr>
              <a:defRPr>
                <a:latin typeface="Arial" panose="020B0604020202020204"/>
              </a:defRPr>
            </a:lvl3pPr>
            <a:lvl4pPr>
              <a:defRPr>
                <a:latin typeface="Arial" panose="020B0604020202020204"/>
              </a:defRPr>
            </a:lvl4pPr>
            <a:lvl5pPr>
              <a:defRPr>
                <a:latin typeface="Arial" panose="020B06040202020202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Arial" panose="020B0604020202020204"/>
              </a:defRPr>
            </a:lvl1pPr>
          </a:lstStyle>
          <a:p>
            <a:fld id="{EF5B9135-15EF-DE46-84CC-16626B0FAF7F}" type="datetime1">
              <a:rPr lang="en-US" smtClean="0"/>
            </a:fld>
            <a:endParaRPr lang="en-US"/>
          </a:p>
        </p:txBody>
      </p:sp>
      <p:sp>
        <p:nvSpPr>
          <p:cNvPr id="6" name="Slide Number Placeholder 5"/>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6356350"/>
            <a:ext cx="2895600" cy="365125"/>
          </a:xfr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panose="020B0604020202020204"/>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panose="020B0604020202020204"/>
              </a:defRPr>
            </a:lvl1pPr>
            <a:lvl2pPr>
              <a:defRPr>
                <a:latin typeface="Arial" panose="020B0604020202020204"/>
              </a:defRPr>
            </a:lvl2pPr>
            <a:lvl3pPr>
              <a:defRPr>
                <a:latin typeface="Arial" panose="020B0604020202020204"/>
              </a:defRPr>
            </a:lvl3pPr>
            <a:lvl4pPr>
              <a:defRPr>
                <a:latin typeface="Arial" panose="020B0604020202020204"/>
              </a:defRPr>
            </a:lvl4pPr>
            <a:lvl5pPr>
              <a:defRPr>
                <a:latin typeface="Arial" panose="020B06040202020202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77ADD-011F-3541-9724-9C7FC92455D5}" type="datetime1">
              <a:rPr lang="en-US" smtClean="0"/>
            </a:fld>
            <a:endParaRPr lang="en-US"/>
          </a:p>
        </p:txBody>
      </p:sp>
      <p:sp>
        <p:nvSpPr>
          <p:cNvPr id="6" name="Slide Number Placeholder 5"/>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
        <p:nvSpPr>
          <p:cNvPr id="7" name="Footer Placeholder 5"/>
          <p:cNvSpPr>
            <a:spLocks noGrp="1"/>
          </p:cNvSpPr>
          <p:nvPr>
            <p:ph type="ftr" sz="quarter" idx="11"/>
          </p:nvPr>
        </p:nvSpPr>
        <p:spPr>
          <a:xfrm>
            <a:off x="3124200" y="6356350"/>
            <a:ext cx="2895600" cy="365125"/>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panose="020B0604020202020204"/>
              </a:defRPr>
            </a:lvl1pPr>
          </a:lstStyle>
          <a:p>
            <a:fld id="{D3421027-4EC0-9C48-8CFB-B8A3104CB056}" type="datetime1">
              <a:rPr lang="en-US" smtClean="0"/>
            </a:fld>
            <a:endParaRPr lang="en-US"/>
          </a:p>
        </p:txBody>
      </p:sp>
      <p:sp>
        <p:nvSpPr>
          <p:cNvPr id="3" name="Footer Placeholder 2"/>
          <p:cNvSpPr>
            <a:spLocks noGrp="1"/>
          </p:cNvSpPr>
          <p:nvPr>
            <p:ph type="ftr" sz="quarter" idx="11"/>
          </p:nvPr>
        </p:nvSpPr>
        <p:spPr/>
        <p:txBody>
          <a:bodyPr/>
          <a:lstStyle>
            <a:lvl1pPr>
              <a:defRPr>
                <a:latin typeface="Arial" panose="020B0604020202020204"/>
              </a:defRPr>
            </a:lvl1pPr>
          </a:lstStyle>
          <a:p>
            <a:endParaRPr lang="en-US"/>
          </a:p>
        </p:txBody>
      </p:sp>
      <p:sp>
        <p:nvSpPr>
          <p:cNvPr id="4" name="Slide Number Placeholder 3"/>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a:defRPr>
            </a:lvl1pPr>
          </a:lstStyle>
          <a:p>
            <a:fld id="{FA5DAB8B-8178-D047-869E-5A62AF23644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a:defRPr>
            </a:lvl1pPr>
            <a:lvl2pPr>
              <a:defRPr>
                <a:latin typeface="Arial" panose="020B0604020202020204"/>
              </a:defRPr>
            </a:lvl2pPr>
            <a:lvl3pPr>
              <a:defRPr>
                <a:latin typeface="Arial" panose="020B0604020202020204"/>
              </a:defRPr>
            </a:lvl3pPr>
            <a:lvl4pPr>
              <a:defRPr>
                <a:latin typeface="Arial" panose="020B0604020202020204"/>
              </a:defRPr>
            </a:lvl4pPr>
            <a:lvl5pPr>
              <a:defRPr>
                <a:latin typeface="Arial" panose="020B06040202020202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Arial" panose="020B0604020202020204"/>
              </a:defRPr>
            </a:lvl1pPr>
          </a:lstStyle>
          <a:p>
            <a:fld id="{B9AB8213-A564-3C44-8CA0-968996562138}" type="datetime1">
              <a:rPr lang="en-US" smtClean="0"/>
            </a:fld>
            <a:endParaRPr lang="en-US"/>
          </a:p>
        </p:txBody>
      </p:sp>
      <p:sp>
        <p:nvSpPr>
          <p:cNvPr id="5" name="Footer Placeholder 4"/>
          <p:cNvSpPr>
            <a:spLocks noGrp="1"/>
          </p:cNvSpPr>
          <p:nvPr>
            <p:ph type="ftr" sz="quarter" idx="11"/>
          </p:nvPr>
        </p:nvSpPr>
        <p:spPr/>
        <p:txBody>
          <a:bodyPr/>
          <a:lstStyle>
            <a:lvl1pPr>
              <a:defRPr>
                <a:latin typeface="Arial" panose="020B0604020202020204"/>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panose="020B0604020202020204"/>
              </a:defRPr>
            </a:lvl1pPr>
          </a:lstStyle>
          <a:p>
            <a:r>
              <a:rPr lang="en-US"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lvl1pPr>
              <a:defRPr>
                <a:latin typeface="Arial" panose="020B0604020202020204"/>
              </a:defRPr>
            </a:lvl1pPr>
          </a:lstStyle>
          <a:p>
            <a:fld id="{0A83DA12-03A5-114A-ABAE-78CD6BB6AC19}" type="datetime1">
              <a:rPr lang="en-US" smtClean="0"/>
            </a:fld>
            <a:endParaRPr lang="en-US"/>
          </a:p>
        </p:txBody>
      </p:sp>
      <p:sp>
        <p:nvSpPr>
          <p:cNvPr id="5" name="Footer Placeholder 4"/>
          <p:cNvSpPr>
            <a:spLocks noGrp="1"/>
          </p:cNvSpPr>
          <p:nvPr>
            <p:ph type="ftr" sz="quarter" idx="11"/>
          </p:nvPr>
        </p:nvSpPr>
        <p:spPr/>
        <p:txBody>
          <a:bodyPr/>
          <a:lstStyle>
            <a:lvl1pPr>
              <a:defRPr>
                <a:latin typeface="Arial" panose="020B0604020202020204"/>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a:defRPr>
            </a:lvl1pPr>
          </a:lstStyle>
          <a:p>
            <a:r>
              <a:rPr lang="en-US"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Arial" panose="020B0604020202020204"/>
              </a:defRPr>
            </a:lvl1pPr>
            <a:lvl2pPr>
              <a:defRPr sz="2400">
                <a:latin typeface="Arial" panose="020B0604020202020204"/>
              </a:defRPr>
            </a:lvl2pPr>
            <a:lvl3pPr>
              <a:defRPr sz="2000">
                <a:latin typeface="Arial" panose="020B0604020202020204"/>
              </a:defRPr>
            </a:lvl3pPr>
            <a:lvl4pPr>
              <a:defRPr sz="1800">
                <a:latin typeface="Arial" panose="020B0604020202020204"/>
              </a:defRPr>
            </a:lvl4pPr>
            <a:lvl5pPr>
              <a:defRPr sz="1800">
                <a:latin typeface="Arial" panose="020B06040202020202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atin typeface="Arial" panose="020B0604020202020204"/>
              </a:defRPr>
            </a:lvl1pPr>
            <a:lvl2pPr>
              <a:defRPr sz="2400">
                <a:latin typeface="Arial" panose="020B0604020202020204"/>
              </a:defRPr>
            </a:lvl2pPr>
            <a:lvl3pPr>
              <a:defRPr sz="2000">
                <a:latin typeface="Arial" panose="020B0604020202020204"/>
              </a:defRPr>
            </a:lvl3pPr>
            <a:lvl4pPr>
              <a:defRPr sz="1800">
                <a:latin typeface="Arial" panose="020B0604020202020204"/>
              </a:defRPr>
            </a:lvl4pPr>
            <a:lvl5pPr>
              <a:defRPr sz="1800">
                <a:latin typeface="Arial" panose="020B06040202020202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atin typeface="Arial" panose="020B0604020202020204"/>
              </a:defRPr>
            </a:lvl1pPr>
          </a:lstStyle>
          <a:p>
            <a:fld id="{1FFF386F-14E4-954A-9EC2-E277FFD66D49}" type="datetime1">
              <a:rPr lang="en-US" smtClean="0"/>
            </a:fld>
            <a:endParaRPr lang="en-US"/>
          </a:p>
        </p:txBody>
      </p:sp>
      <p:sp>
        <p:nvSpPr>
          <p:cNvPr id="6" name="Footer Placeholder 5"/>
          <p:cNvSpPr>
            <a:spLocks noGrp="1"/>
          </p:cNvSpPr>
          <p:nvPr>
            <p:ph type="ftr" sz="quarter" idx="11"/>
          </p:nvPr>
        </p:nvSpPr>
        <p:spPr/>
        <p:txBody>
          <a:bodyPr/>
          <a:lstStyle>
            <a:lvl1pPr>
              <a:defRPr>
                <a:latin typeface="Arial" panose="020B0604020202020204"/>
              </a:defRPr>
            </a:lvl1pPr>
          </a:lstStyle>
          <a:p>
            <a:endParaRPr lang="en-US"/>
          </a:p>
        </p:txBody>
      </p:sp>
      <p:sp>
        <p:nvSpPr>
          <p:cNvPr id="7" name="Slide Number Placeholder 6"/>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a:defRPr>
            </a:lvl1pPr>
          </a:lstStyle>
          <a:p>
            <a:r>
              <a:rPr lang="en-US"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a:defRPr>
            </a:lvl1pPr>
            <a:lvl2pPr>
              <a:defRPr sz="2000">
                <a:latin typeface="Arial" panose="020B0604020202020204"/>
              </a:defRPr>
            </a:lvl2pPr>
            <a:lvl3pPr>
              <a:defRPr sz="1800">
                <a:latin typeface="Arial" panose="020B0604020202020204"/>
              </a:defRPr>
            </a:lvl3pPr>
            <a:lvl4pPr>
              <a:defRPr sz="1600">
                <a:latin typeface="Arial" panose="020B0604020202020204"/>
              </a:defRPr>
            </a:lvl4pPr>
            <a:lvl5pPr>
              <a:defRPr sz="1600">
                <a:latin typeface="Arial" panose="020B06040202020202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a:defRPr>
            </a:lvl1pPr>
            <a:lvl2pPr>
              <a:defRPr sz="2000">
                <a:latin typeface="Arial" panose="020B0604020202020204"/>
              </a:defRPr>
            </a:lvl2pPr>
            <a:lvl3pPr>
              <a:defRPr sz="1800">
                <a:latin typeface="Arial" panose="020B0604020202020204"/>
              </a:defRPr>
            </a:lvl3pPr>
            <a:lvl4pPr>
              <a:defRPr sz="1600">
                <a:latin typeface="Arial" panose="020B0604020202020204"/>
              </a:defRPr>
            </a:lvl4pPr>
            <a:lvl5pPr>
              <a:defRPr sz="1600">
                <a:latin typeface="Arial" panose="020B06040202020202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atin typeface="Arial" panose="020B0604020202020204"/>
              </a:defRPr>
            </a:lvl1pPr>
          </a:lstStyle>
          <a:p>
            <a:fld id="{D8FFCF06-3344-8345-BEA6-DDAEFCC6ECCE}" type="datetime1">
              <a:rPr lang="en-US" smtClean="0"/>
            </a:fld>
            <a:endParaRPr lang="en-US"/>
          </a:p>
        </p:txBody>
      </p:sp>
      <p:sp>
        <p:nvSpPr>
          <p:cNvPr id="8" name="Footer Placeholder 7"/>
          <p:cNvSpPr>
            <a:spLocks noGrp="1"/>
          </p:cNvSpPr>
          <p:nvPr>
            <p:ph type="ftr" sz="quarter" idx="11"/>
          </p:nvPr>
        </p:nvSpPr>
        <p:spPr/>
        <p:txBody>
          <a:bodyPr/>
          <a:lstStyle>
            <a:lvl1pPr>
              <a:defRPr>
                <a:latin typeface="Arial" panose="020B0604020202020204"/>
              </a:defRPr>
            </a:lvl1pPr>
          </a:lstStyle>
          <a:p>
            <a:endParaRPr lang="en-US"/>
          </a:p>
        </p:txBody>
      </p:sp>
      <p:sp>
        <p:nvSpPr>
          <p:cNvPr id="9" name="Slide Number Placeholder 8"/>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a:defRPr>
            </a:lvl1p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atin typeface="Arial" panose="020B0604020202020204"/>
              </a:defRPr>
            </a:lvl1pPr>
          </a:lstStyle>
          <a:p>
            <a:fld id="{84C6D879-35D4-554E-9D6D-93E8130AA922}" type="datetime1">
              <a:rPr lang="en-US" smtClean="0"/>
            </a:fld>
            <a:endParaRPr lang="en-US"/>
          </a:p>
        </p:txBody>
      </p:sp>
      <p:sp>
        <p:nvSpPr>
          <p:cNvPr id="4" name="Footer Placeholder 3"/>
          <p:cNvSpPr>
            <a:spLocks noGrp="1"/>
          </p:cNvSpPr>
          <p:nvPr>
            <p:ph type="ftr" sz="quarter" idx="11"/>
          </p:nvPr>
        </p:nvSpPr>
        <p:spPr/>
        <p:txBody>
          <a:bodyPr/>
          <a:lstStyle>
            <a:lvl1pPr>
              <a:defRPr>
                <a:latin typeface="Arial" panose="020B0604020202020204"/>
              </a:defRPr>
            </a:lvl1pPr>
          </a:lstStyle>
          <a:p>
            <a:endParaRPr lang="en-US"/>
          </a:p>
        </p:txBody>
      </p:sp>
      <p:sp>
        <p:nvSpPr>
          <p:cNvPr id="5" name="Slide Number Placeholder 4"/>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panose="020B0604020202020204"/>
              </a:defRPr>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Arial" panose="020B0604020202020204"/>
              </a:defRPr>
            </a:lvl1pPr>
            <a:lvl2pPr>
              <a:defRPr sz="2800">
                <a:latin typeface="Arial" panose="020B0604020202020204"/>
              </a:defRPr>
            </a:lvl2pPr>
            <a:lvl3pPr>
              <a:defRPr sz="2400">
                <a:latin typeface="Arial" panose="020B0604020202020204"/>
              </a:defRPr>
            </a:lvl3pPr>
            <a:lvl4pPr>
              <a:defRPr sz="2000">
                <a:latin typeface="Arial" panose="020B0604020202020204"/>
              </a:defRPr>
            </a:lvl4pPr>
            <a:lvl5pPr>
              <a:defRPr sz="2000">
                <a:latin typeface="Arial" panose="020B0604020202020204"/>
              </a:defRPr>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atin typeface="Arial" panose="020B0604020202020204"/>
              </a:defRPr>
            </a:lvl1pPr>
          </a:lstStyle>
          <a:p>
            <a:fld id="{AB182AE3-760A-8E44-AB65-03A533386DFC}" type="datetime1">
              <a:rPr lang="en-US" smtClean="0"/>
            </a:fld>
            <a:endParaRPr lang="en-US"/>
          </a:p>
        </p:txBody>
      </p:sp>
      <p:sp>
        <p:nvSpPr>
          <p:cNvPr id="6" name="Footer Placeholder 5"/>
          <p:cNvSpPr>
            <a:spLocks noGrp="1"/>
          </p:cNvSpPr>
          <p:nvPr>
            <p:ph type="ftr" sz="quarter" idx="11"/>
          </p:nvPr>
        </p:nvSpPr>
        <p:spPr/>
        <p:txBody>
          <a:bodyPr/>
          <a:lstStyle>
            <a:lvl1pPr>
              <a:defRPr>
                <a:latin typeface="Arial" panose="020B0604020202020204"/>
              </a:defRPr>
            </a:lvl1pPr>
          </a:lstStyle>
          <a:p>
            <a:endParaRPr lang="en-US"/>
          </a:p>
        </p:txBody>
      </p:sp>
      <p:sp>
        <p:nvSpPr>
          <p:cNvPr id="7" name="Slide Number Placeholder 6"/>
          <p:cNvSpPr>
            <a:spLocks noGrp="1"/>
          </p:cNvSpPr>
          <p:nvPr>
            <p:ph type="sldNum" sz="quarter" idx="12"/>
          </p:nvPr>
        </p:nvSpPr>
        <p:spPr/>
        <p:txBody>
          <a:bodyPr/>
          <a:lstStyle>
            <a:lvl1pPr>
              <a:defRPr>
                <a:latin typeface="Arial" panose="020B0604020202020204"/>
              </a:defRPr>
            </a:lvl1pPr>
          </a:lstStyle>
          <a:p>
            <a:fld id="{106E12CD-FCB1-464E-A775-0B83FDDACE0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39168" y="6356350"/>
            <a:ext cx="597573" cy="365125"/>
          </a:xfrm>
          <a:prstGeom prst="rect">
            <a:avLst/>
          </a:prstGeom>
        </p:spPr>
        <p:txBody>
          <a:bodyPr vert="horz" lIns="91440" tIns="45720" rIns="91440" bIns="45720" rtlCol="0" anchor="ctr"/>
          <a:lstStyle>
            <a:lvl1pPr algn="r">
              <a:defRPr sz="1200">
                <a:solidFill>
                  <a:srgbClr val="000000"/>
                </a:solidFill>
                <a:latin typeface="Arial" panose="020B0604020202020204"/>
                <a:cs typeface="Arial" panose="020B0604020202020204"/>
              </a:defRPr>
            </a:lvl1pPr>
          </a:lstStyle>
          <a:p>
            <a:fld id="{106E12CD-FCB1-464E-A775-0B83FDDACE0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0" Type="http://schemas.openxmlformats.org/officeDocument/2006/relationships/notesSlide" Target="../notesSlides/notesSlide10.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 y="0"/>
            <a:ext cx="9144000" cy="6858000"/>
          </a:xfrm>
          <a:prstGeom prst="rect">
            <a:avLst/>
          </a:prstGeom>
        </p:spPr>
      </p:pic>
      <p:sp>
        <p:nvSpPr>
          <p:cNvPr id="2" name="Title 1"/>
          <p:cNvSpPr>
            <a:spLocks noGrp="1"/>
          </p:cNvSpPr>
          <p:nvPr>
            <p:ph type="ctrTitle"/>
          </p:nvPr>
        </p:nvSpPr>
        <p:spPr>
          <a:xfrm>
            <a:off x="1564005" y="1572895"/>
            <a:ext cx="5863590" cy="1957705"/>
          </a:xfrm>
        </p:spPr>
        <p:txBody>
          <a:bodyPr>
            <a:normAutofit/>
          </a:bodyPr>
          <a:lstStyle/>
          <a:p>
            <a:pPr algn="l"/>
            <a:r>
              <a:rPr lang="en-US" dirty="0"/>
              <a:t>Trajectory Prediction </a:t>
            </a:r>
            <a:endParaRPr lang="en-US" dirty="0"/>
          </a:p>
        </p:txBody>
      </p:sp>
      <p:sp>
        <p:nvSpPr>
          <p:cNvPr id="3" name="Subtitle 2"/>
          <p:cNvSpPr>
            <a:spLocks noGrp="1"/>
          </p:cNvSpPr>
          <p:nvPr>
            <p:ph type="subTitle" idx="1"/>
          </p:nvPr>
        </p:nvSpPr>
        <p:spPr>
          <a:xfrm>
            <a:off x="3574665" y="3973036"/>
            <a:ext cx="7074749" cy="1752600"/>
          </a:xfrm>
        </p:spPr>
        <p:txBody>
          <a:bodyPr/>
          <a:lstStyle/>
          <a:p>
            <a:pPr algn="l"/>
            <a:r>
              <a:rPr lang="en-US" dirty="0" err="1"/>
              <a:t>Xiaoying Xing</a:t>
            </a:r>
            <a:endParaRPr lang="en-US" dirty="0" err="1"/>
          </a:p>
          <a:p>
            <a:pPr algn="l"/>
            <a:r>
              <a:rPr lang="en-US" dirty="0" err="1"/>
              <a:t>Yimin</a:t>
            </a:r>
            <a:r>
              <a:rPr lang="en-US" dirty="0"/>
              <a:t> 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4" name="文本框 3"/>
          <p:cNvSpPr txBox="1"/>
          <p:nvPr/>
        </p:nvSpPr>
        <p:spPr>
          <a:xfrm>
            <a:off x="300990" y="220980"/>
            <a:ext cx="2433955" cy="460375"/>
          </a:xfrm>
          <a:prstGeom prst="rect">
            <a:avLst/>
          </a:prstGeom>
          <a:noFill/>
        </p:spPr>
        <p:txBody>
          <a:bodyPr wrap="square" rtlCol="0">
            <a:spAutoFit/>
          </a:bodyPr>
          <a:lstStyle/>
          <a:p>
            <a:r>
              <a:rPr lang="en-US" altLang="zh-CN" sz="24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Our Model</a:t>
            </a:r>
            <a:endParaRPr lang="en-US" altLang="zh-CN" sz="24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5" name="文本框 4"/>
          <p:cNvSpPr txBox="1"/>
          <p:nvPr/>
        </p:nvSpPr>
        <p:spPr>
          <a:xfrm>
            <a:off x="300989" y="720725"/>
            <a:ext cx="279834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Network Structure:</a:t>
            </a:r>
            <a:endParaRPr lang="en-US" altLang="zh-CN" sz="2400" dirty="0">
              <a:latin typeface="Times New Roman" panose="02020603050405020304" pitchFamily="18" charset="0"/>
              <a:cs typeface="Times New Roman" panose="02020603050405020304" pitchFamily="18" charset="0"/>
            </a:endParaRPr>
          </a:p>
        </p:txBody>
      </p:sp>
      <p:sp>
        <p:nvSpPr>
          <p:cNvPr id="9" name="圆角矩形 8"/>
          <p:cNvSpPr/>
          <p:nvPr/>
        </p:nvSpPr>
        <p:spPr>
          <a:xfrm>
            <a:off x="335280" y="2425700"/>
            <a:ext cx="3369310" cy="3122930"/>
          </a:xfrm>
          <a:prstGeom prst="roundRect">
            <a:avLst/>
          </a:prstGeom>
        </p:spPr>
        <p:style>
          <a:lnRef idx="1">
            <a:schemeClr val="dk1"/>
          </a:lnRef>
          <a:fillRef idx="2">
            <a:schemeClr val="dk1"/>
          </a:fillRef>
          <a:effectRef idx="1">
            <a:schemeClr val="dk1"/>
          </a:effectRef>
          <a:fontRef idx="minor">
            <a:schemeClr val="dk1"/>
          </a:fontRef>
        </p:style>
        <p:txBody>
          <a:bodyPr/>
          <a:lstStyle/>
          <a:p>
            <a:endParaRPr lang="zh-CN" altLang="en-US"/>
          </a:p>
        </p:txBody>
      </p:sp>
      <p:sp>
        <p:nvSpPr>
          <p:cNvPr id="10" name="文本框 9"/>
          <p:cNvSpPr txBox="1"/>
          <p:nvPr/>
        </p:nvSpPr>
        <p:spPr>
          <a:xfrm>
            <a:off x="1060450" y="2413000"/>
            <a:ext cx="2207895" cy="398780"/>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Encoder LSTM</a:t>
            </a:r>
            <a:endParaRPr lang="en-US" altLang="zh-CN" sz="2000">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485140" y="2844165"/>
            <a:ext cx="406400" cy="1333500"/>
            <a:chOff x="1250" y="4799"/>
            <a:chExt cx="640" cy="2100"/>
          </a:xfrm>
        </p:grpSpPr>
        <p:sp>
          <p:nvSpPr>
            <p:cNvPr id="11" name="圆角矩形 10"/>
            <p:cNvSpPr/>
            <p:nvPr/>
          </p:nvSpPr>
          <p:spPr>
            <a:xfrm rot="5400000">
              <a:off x="520" y="5529"/>
              <a:ext cx="2100" cy="640"/>
            </a:xfrm>
            <a:prstGeom prst="round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2" name="文本框 11"/>
            <p:cNvSpPr txBox="1"/>
            <p:nvPr/>
          </p:nvSpPr>
          <p:spPr>
            <a:xfrm rot="5400000">
              <a:off x="900" y="5589"/>
              <a:ext cx="1340" cy="58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LSTM</a:t>
              </a:r>
              <a:endParaRPr lang="en-US" altLang="zh-CN">
                <a:latin typeface="Times New Roman" panose="02020603050405020304" pitchFamily="18" charset="0"/>
                <a:cs typeface="Times New Roman" panose="02020603050405020304" pitchFamily="18" charset="0"/>
              </a:endParaRPr>
            </a:p>
          </p:txBody>
        </p:sp>
      </p:grpSp>
      <p:grpSp>
        <p:nvGrpSpPr>
          <p:cNvPr id="14" name="组合 13"/>
          <p:cNvGrpSpPr/>
          <p:nvPr/>
        </p:nvGrpSpPr>
        <p:grpSpPr>
          <a:xfrm>
            <a:off x="1315085" y="2863215"/>
            <a:ext cx="406400" cy="1333500"/>
            <a:chOff x="1250" y="4799"/>
            <a:chExt cx="640" cy="2100"/>
          </a:xfrm>
        </p:grpSpPr>
        <p:sp>
          <p:nvSpPr>
            <p:cNvPr id="15" name="圆角矩形 14"/>
            <p:cNvSpPr/>
            <p:nvPr/>
          </p:nvSpPr>
          <p:spPr>
            <a:xfrm rot="5400000">
              <a:off x="520" y="5529"/>
              <a:ext cx="2100" cy="640"/>
            </a:xfrm>
            <a:prstGeom prst="round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6" name="文本框 15"/>
            <p:cNvSpPr txBox="1"/>
            <p:nvPr/>
          </p:nvSpPr>
          <p:spPr>
            <a:xfrm rot="5400000">
              <a:off x="900" y="5589"/>
              <a:ext cx="1340" cy="58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LSTM</a:t>
              </a:r>
              <a:endParaRPr lang="en-US" altLang="zh-CN">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2880995" y="2825115"/>
            <a:ext cx="406400" cy="1333500"/>
            <a:chOff x="1250" y="4799"/>
            <a:chExt cx="640" cy="2100"/>
          </a:xfrm>
        </p:grpSpPr>
        <p:sp>
          <p:nvSpPr>
            <p:cNvPr id="18" name="圆角矩形 17"/>
            <p:cNvSpPr/>
            <p:nvPr/>
          </p:nvSpPr>
          <p:spPr>
            <a:xfrm rot="5400000">
              <a:off x="520" y="5529"/>
              <a:ext cx="2100" cy="640"/>
            </a:xfrm>
            <a:prstGeom prst="round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19" name="文本框 18"/>
            <p:cNvSpPr txBox="1"/>
            <p:nvPr/>
          </p:nvSpPr>
          <p:spPr>
            <a:xfrm rot="5400000">
              <a:off x="900" y="5589"/>
              <a:ext cx="1340" cy="58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LSTM</a:t>
              </a:r>
              <a:endParaRPr lang="en-US" altLang="zh-CN">
                <a:latin typeface="Times New Roman" panose="02020603050405020304" pitchFamily="18" charset="0"/>
                <a:cs typeface="Times New Roman" panose="02020603050405020304" pitchFamily="18" charset="0"/>
              </a:endParaRPr>
            </a:p>
          </p:txBody>
        </p:sp>
      </p:grpSp>
      <p:cxnSp>
        <p:nvCxnSpPr>
          <p:cNvPr id="21" name="直接箭头连接符 20"/>
          <p:cNvCxnSpPr>
            <a:endCxn id="16" idx="2"/>
          </p:cNvCxnSpPr>
          <p:nvPr/>
        </p:nvCxnSpPr>
        <p:spPr>
          <a:xfrm>
            <a:off x="891540" y="3549015"/>
            <a:ext cx="44259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a:off x="1730375" y="3549015"/>
            <a:ext cx="44259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2457450" y="3549015"/>
            <a:ext cx="44259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24" name="文本框 23"/>
          <p:cNvSpPr txBox="1"/>
          <p:nvPr/>
        </p:nvSpPr>
        <p:spPr>
          <a:xfrm>
            <a:off x="2121535" y="3364865"/>
            <a:ext cx="377825" cy="368300"/>
          </a:xfrm>
          <a:prstGeom prst="rect">
            <a:avLst/>
          </a:prstGeom>
          <a:noFill/>
        </p:spPr>
        <p:txBody>
          <a:bodyPr wrap="square" rtlCol="0">
            <a:spAutoFit/>
          </a:bodyPr>
          <a:lstStyle/>
          <a:p>
            <a:r>
              <a:rPr lang="en-US" altLang="zh-CN"/>
              <a:t>...</a:t>
            </a:r>
            <a:endParaRPr lang="en-US" altLang="zh-CN"/>
          </a:p>
        </p:txBody>
      </p:sp>
      <p:sp>
        <p:nvSpPr>
          <p:cNvPr id="25" name="圆角矩形 24"/>
          <p:cNvSpPr/>
          <p:nvPr/>
        </p:nvSpPr>
        <p:spPr>
          <a:xfrm rot="5400000">
            <a:off x="326390" y="4546600"/>
            <a:ext cx="736600" cy="419100"/>
          </a:xfrm>
          <a:prstGeom prst="roundRect">
            <a:avLst/>
          </a:prstGeom>
        </p:spPr>
        <p:style>
          <a:lnRef idx="2">
            <a:schemeClr val="dk1"/>
          </a:lnRef>
          <a:fillRef idx="1">
            <a:schemeClr val="lt1"/>
          </a:fillRef>
          <a:effectRef idx="0">
            <a:schemeClr val="dk1"/>
          </a:effectRef>
          <a:fontRef idx="minor">
            <a:schemeClr val="dk1"/>
          </a:fontRef>
        </p:style>
        <p:txBody>
          <a:bodyPr/>
          <a:lstStyle/>
          <a:p>
            <a:r>
              <a:rPr lang="en-US" altLang="zh-CN">
                <a:latin typeface="Times New Roman" panose="02020603050405020304" pitchFamily="18" charset="0"/>
                <a:cs typeface="Times New Roman" panose="02020603050405020304" pitchFamily="18" charset="0"/>
              </a:rPr>
              <a:t>EMB</a:t>
            </a:r>
            <a:endParaRPr lang="en-US" altLang="zh-CN">
              <a:latin typeface="Times New Roman" panose="02020603050405020304" pitchFamily="18" charset="0"/>
              <a:cs typeface="Times New Roman" panose="02020603050405020304" pitchFamily="18" charset="0"/>
            </a:endParaRPr>
          </a:p>
        </p:txBody>
      </p:sp>
      <p:sp>
        <p:nvSpPr>
          <p:cNvPr id="26" name="圆角矩形 25"/>
          <p:cNvSpPr/>
          <p:nvPr/>
        </p:nvSpPr>
        <p:spPr>
          <a:xfrm rot="5400000">
            <a:off x="1156335" y="4546600"/>
            <a:ext cx="736600" cy="419100"/>
          </a:xfrm>
          <a:prstGeom prst="roundRect">
            <a:avLst/>
          </a:prstGeom>
        </p:spPr>
        <p:style>
          <a:lnRef idx="2">
            <a:schemeClr val="dk1"/>
          </a:lnRef>
          <a:fillRef idx="1">
            <a:schemeClr val="lt1"/>
          </a:fillRef>
          <a:effectRef idx="0">
            <a:schemeClr val="dk1"/>
          </a:effectRef>
          <a:fontRef idx="minor">
            <a:schemeClr val="dk1"/>
          </a:fontRef>
        </p:style>
        <p:txBody>
          <a:bodyPr/>
          <a:lstStyle/>
          <a:p>
            <a:r>
              <a:rPr lang="en-US" altLang="zh-CN">
                <a:latin typeface="Times New Roman" panose="02020603050405020304" pitchFamily="18" charset="0"/>
                <a:cs typeface="Times New Roman" panose="02020603050405020304" pitchFamily="18" charset="0"/>
              </a:rPr>
              <a:t>EMB</a:t>
            </a:r>
            <a:endParaRPr lang="en-US" altLang="zh-CN">
              <a:latin typeface="Times New Roman" panose="02020603050405020304" pitchFamily="18" charset="0"/>
              <a:cs typeface="Times New Roman" panose="02020603050405020304" pitchFamily="18" charset="0"/>
            </a:endParaRPr>
          </a:p>
        </p:txBody>
      </p:sp>
      <p:sp>
        <p:nvSpPr>
          <p:cNvPr id="27" name="圆角矩形 26"/>
          <p:cNvSpPr/>
          <p:nvPr/>
        </p:nvSpPr>
        <p:spPr>
          <a:xfrm rot="5400000">
            <a:off x="2703195" y="4565650"/>
            <a:ext cx="774700" cy="419100"/>
          </a:xfrm>
          <a:prstGeom prst="roundRect">
            <a:avLst/>
          </a:prstGeom>
        </p:spPr>
        <p:style>
          <a:lnRef idx="2">
            <a:schemeClr val="dk1"/>
          </a:lnRef>
          <a:fillRef idx="1">
            <a:schemeClr val="lt1"/>
          </a:fillRef>
          <a:effectRef idx="0">
            <a:schemeClr val="dk1"/>
          </a:effectRef>
          <a:fontRef idx="minor">
            <a:schemeClr val="dk1"/>
          </a:fontRef>
        </p:style>
        <p:txBody>
          <a:bodyPr/>
          <a:lstStyle/>
          <a:p>
            <a:r>
              <a:rPr lang="en-US" altLang="zh-CN">
                <a:latin typeface="Times New Roman" panose="02020603050405020304" pitchFamily="18" charset="0"/>
                <a:cs typeface="Times New Roman" panose="02020603050405020304" pitchFamily="18" charset="0"/>
              </a:rPr>
              <a:t>EMB</a:t>
            </a:r>
            <a:endParaRPr lang="en-US" altLang="zh-CN">
              <a:latin typeface="Times New Roman" panose="02020603050405020304" pitchFamily="18" charset="0"/>
              <a:cs typeface="Times New Roman" panose="02020603050405020304" pitchFamily="18" charset="0"/>
            </a:endParaRPr>
          </a:p>
        </p:txBody>
      </p:sp>
      <p:cxnSp>
        <p:nvCxnSpPr>
          <p:cNvPr id="30" name="直接连接符 29"/>
          <p:cNvCxnSpPr>
            <a:stCxn id="25" idx="1"/>
            <a:endCxn id="11" idx="3"/>
          </p:cNvCxnSpPr>
          <p:nvPr/>
        </p:nvCxnSpPr>
        <p:spPr>
          <a:xfrm flipH="1" flipV="1">
            <a:off x="688340" y="4177665"/>
            <a:ext cx="6350" cy="210185"/>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26" idx="1"/>
            <a:endCxn id="15" idx="3"/>
          </p:cNvCxnSpPr>
          <p:nvPr/>
        </p:nvCxnSpPr>
        <p:spPr>
          <a:xfrm flipH="1" flipV="1">
            <a:off x="1518285" y="4196715"/>
            <a:ext cx="6350" cy="191135"/>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a:stCxn id="27" idx="1"/>
            <a:endCxn id="18" idx="3"/>
          </p:cNvCxnSpPr>
          <p:nvPr/>
        </p:nvCxnSpPr>
        <p:spPr>
          <a:xfrm flipH="1" flipV="1">
            <a:off x="3084195" y="4158615"/>
            <a:ext cx="6350" cy="229235"/>
          </a:xfrm>
          <a:prstGeom prst="line">
            <a:avLst/>
          </a:prstGeom>
        </p:spPr>
        <p:style>
          <a:lnRef idx="2">
            <a:schemeClr val="dk1"/>
          </a:lnRef>
          <a:fillRef idx="0">
            <a:schemeClr val="dk1"/>
          </a:fillRef>
          <a:effectRef idx="1">
            <a:schemeClr val="dk1"/>
          </a:effectRef>
          <a:fontRef idx="minor">
            <a:schemeClr val="tx1"/>
          </a:fontRef>
        </p:style>
      </p:cxnSp>
      <p:cxnSp>
        <p:nvCxnSpPr>
          <p:cNvPr id="36" name="直接箭头连接符 35"/>
          <p:cNvCxnSpPr/>
          <p:nvPr/>
        </p:nvCxnSpPr>
        <p:spPr>
          <a:xfrm>
            <a:off x="3255645" y="3510915"/>
            <a:ext cx="85979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nvGrpSpPr>
          <p:cNvPr id="39" name="组合 38"/>
          <p:cNvGrpSpPr/>
          <p:nvPr/>
        </p:nvGrpSpPr>
        <p:grpSpPr>
          <a:xfrm>
            <a:off x="4115435" y="2802255"/>
            <a:ext cx="706755" cy="1379855"/>
            <a:chOff x="8027" y="4475"/>
            <a:chExt cx="1113" cy="2173"/>
          </a:xfrm>
        </p:grpSpPr>
        <p:sp>
          <p:nvSpPr>
            <p:cNvPr id="37" name="矩形 36"/>
            <p:cNvSpPr/>
            <p:nvPr/>
          </p:nvSpPr>
          <p:spPr>
            <a:xfrm rot="5400000">
              <a:off x="7521" y="4981"/>
              <a:ext cx="2105" cy="1092"/>
            </a:xfrm>
            <a:prstGeom prst="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8" name="文本框 37"/>
            <p:cNvSpPr txBox="1"/>
            <p:nvPr/>
          </p:nvSpPr>
          <p:spPr>
            <a:xfrm rot="5400000">
              <a:off x="7514" y="5022"/>
              <a:ext cx="2140" cy="1113"/>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Trajectory Encoding</a:t>
              </a:r>
              <a:endParaRPr lang="en-US" altLang="zh-CN" sz="2000">
                <a:latin typeface="Times New Roman" panose="02020603050405020304" pitchFamily="18" charset="0"/>
                <a:cs typeface="Times New Roman" panose="02020603050405020304" pitchFamily="18" charset="0"/>
              </a:endParaRPr>
            </a:p>
          </p:txBody>
        </p:sp>
      </p:grpSp>
      <p:grpSp>
        <p:nvGrpSpPr>
          <p:cNvPr id="43" name="组合 42"/>
          <p:cNvGrpSpPr/>
          <p:nvPr/>
        </p:nvGrpSpPr>
        <p:grpSpPr>
          <a:xfrm rot="5400000">
            <a:off x="3858895" y="4737100"/>
            <a:ext cx="1221740" cy="797560"/>
            <a:chOff x="7046" y="7760"/>
            <a:chExt cx="1924" cy="1256"/>
          </a:xfrm>
        </p:grpSpPr>
        <p:sp>
          <p:nvSpPr>
            <p:cNvPr id="41" name="矩形 40"/>
            <p:cNvSpPr/>
            <p:nvPr/>
          </p:nvSpPr>
          <p:spPr>
            <a:xfrm>
              <a:off x="7128" y="7760"/>
              <a:ext cx="1784" cy="1257"/>
            </a:xfrm>
            <a:prstGeom prst="rect">
              <a:avLst/>
            </a:prstGeom>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42" name="文本框 41"/>
            <p:cNvSpPr txBox="1"/>
            <p:nvPr/>
          </p:nvSpPr>
          <p:spPr>
            <a:xfrm>
              <a:off x="7046" y="7832"/>
              <a:ext cx="1925" cy="1113"/>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Maneuver Encoding</a:t>
              </a:r>
              <a:endParaRPr lang="en-US" altLang="zh-CN" sz="2000">
                <a:latin typeface="Times New Roman" panose="02020603050405020304" pitchFamily="18" charset="0"/>
                <a:cs typeface="Times New Roman" panose="02020603050405020304" pitchFamily="18" charset="0"/>
              </a:endParaRPr>
            </a:p>
          </p:txBody>
        </p:sp>
      </p:grpSp>
      <p:sp>
        <p:nvSpPr>
          <p:cNvPr id="44" name="圆角矩形 43"/>
          <p:cNvSpPr/>
          <p:nvPr/>
        </p:nvSpPr>
        <p:spPr>
          <a:xfrm>
            <a:off x="5668645" y="2863215"/>
            <a:ext cx="3369310" cy="1975485"/>
          </a:xfrm>
          <a:prstGeom prst="roundRect">
            <a:avLst/>
          </a:prstGeom>
        </p:spPr>
        <p:style>
          <a:lnRef idx="1">
            <a:schemeClr val="dk1"/>
          </a:lnRef>
          <a:fillRef idx="2">
            <a:schemeClr val="dk1"/>
          </a:fillRef>
          <a:effectRef idx="1">
            <a:schemeClr val="dk1"/>
          </a:effectRef>
          <a:fontRef idx="minor">
            <a:schemeClr val="dk1"/>
          </a:fontRef>
        </p:style>
        <p:txBody>
          <a:bodyPr/>
          <a:lstStyle/>
          <a:p>
            <a:endParaRPr lang="zh-CN" altLang="en-US"/>
          </a:p>
        </p:txBody>
      </p:sp>
      <p:sp>
        <p:nvSpPr>
          <p:cNvPr id="45" name="文本框 44"/>
          <p:cNvSpPr txBox="1"/>
          <p:nvPr/>
        </p:nvSpPr>
        <p:spPr>
          <a:xfrm>
            <a:off x="6913880" y="2844165"/>
            <a:ext cx="1487170" cy="33718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Decoder LSTM</a:t>
            </a:r>
            <a:endParaRPr lang="en-US" altLang="zh-CN" sz="1600">
              <a:latin typeface="Times New Roman" panose="02020603050405020304" pitchFamily="18" charset="0"/>
              <a:cs typeface="Times New Roman" panose="02020603050405020304" pitchFamily="18" charset="0"/>
            </a:endParaRPr>
          </a:p>
        </p:txBody>
      </p:sp>
      <p:grpSp>
        <p:nvGrpSpPr>
          <p:cNvPr id="46" name="组合 45"/>
          <p:cNvGrpSpPr/>
          <p:nvPr/>
        </p:nvGrpSpPr>
        <p:grpSpPr>
          <a:xfrm>
            <a:off x="5831840" y="3211830"/>
            <a:ext cx="406400" cy="1333500"/>
            <a:chOff x="1250" y="4799"/>
            <a:chExt cx="640" cy="2100"/>
          </a:xfrm>
        </p:grpSpPr>
        <p:sp>
          <p:nvSpPr>
            <p:cNvPr id="47" name="圆角矩形 46"/>
            <p:cNvSpPr/>
            <p:nvPr/>
          </p:nvSpPr>
          <p:spPr>
            <a:xfrm rot="5400000">
              <a:off x="520" y="5529"/>
              <a:ext cx="2100" cy="640"/>
            </a:xfrm>
            <a:prstGeom prst="round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8" name="文本框 47"/>
            <p:cNvSpPr txBox="1"/>
            <p:nvPr/>
          </p:nvSpPr>
          <p:spPr>
            <a:xfrm rot="5400000">
              <a:off x="900" y="5589"/>
              <a:ext cx="1340" cy="58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LSTM</a:t>
              </a:r>
              <a:endParaRPr lang="en-US" altLang="zh-CN">
                <a:latin typeface="Times New Roman" panose="02020603050405020304" pitchFamily="18" charset="0"/>
                <a:cs typeface="Times New Roman" panose="02020603050405020304" pitchFamily="18" charset="0"/>
              </a:endParaRPr>
            </a:p>
          </p:txBody>
        </p:sp>
      </p:grpSp>
      <p:grpSp>
        <p:nvGrpSpPr>
          <p:cNvPr id="49" name="组合 48"/>
          <p:cNvGrpSpPr/>
          <p:nvPr/>
        </p:nvGrpSpPr>
        <p:grpSpPr>
          <a:xfrm>
            <a:off x="6661785" y="3230880"/>
            <a:ext cx="406400" cy="1333500"/>
            <a:chOff x="1250" y="4799"/>
            <a:chExt cx="640" cy="2100"/>
          </a:xfrm>
        </p:grpSpPr>
        <p:sp>
          <p:nvSpPr>
            <p:cNvPr id="50" name="圆角矩形 49"/>
            <p:cNvSpPr/>
            <p:nvPr/>
          </p:nvSpPr>
          <p:spPr>
            <a:xfrm rot="5400000">
              <a:off x="520" y="5529"/>
              <a:ext cx="2100" cy="640"/>
            </a:xfrm>
            <a:prstGeom prst="round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1" name="文本框 50"/>
            <p:cNvSpPr txBox="1"/>
            <p:nvPr/>
          </p:nvSpPr>
          <p:spPr>
            <a:xfrm rot="5400000">
              <a:off x="900" y="5589"/>
              <a:ext cx="1340" cy="58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LSTM</a:t>
              </a:r>
              <a:endParaRPr lang="en-US" altLang="zh-CN">
                <a:latin typeface="Times New Roman" panose="02020603050405020304" pitchFamily="18" charset="0"/>
                <a:cs typeface="Times New Roman" panose="02020603050405020304" pitchFamily="18" charset="0"/>
              </a:endParaRPr>
            </a:p>
          </p:txBody>
        </p:sp>
      </p:grpSp>
      <p:grpSp>
        <p:nvGrpSpPr>
          <p:cNvPr id="52" name="组合 51"/>
          <p:cNvGrpSpPr/>
          <p:nvPr/>
        </p:nvGrpSpPr>
        <p:grpSpPr>
          <a:xfrm>
            <a:off x="8227695" y="3192780"/>
            <a:ext cx="406400" cy="1333500"/>
            <a:chOff x="1250" y="4799"/>
            <a:chExt cx="640" cy="2100"/>
          </a:xfrm>
        </p:grpSpPr>
        <p:sp>
          <p:nvSpPr>
            <p:cNvPr id="53" name="圆角矩形 52"/>
            <p:cNvSpPr/>
            <p:nvPr/>
          </p:nvSpPr>
          <p:spPr>
            <a:xfrm rot="5400000">
              <a:off x="520" y="5529"/>
              <a:ext cx="2100" cy="640"/>
            </a:xfrm>
            <a:prstGeom prst="round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4" name="文本框 53"/>
            <p:cNvSpPr txBox="1"/>
            <p:nvPr/>
          </p:nvSpPr>
          <p:spPr>
            <a:xfrm rot="5400000">
              <a:off x="900" y="5589"/>
              <a:ext cx="1340" cy="58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LSTM</a:t>
              </a:r>
              <a:endParaRPr lang="en-US" altLang="zh-CN">
                <a:latin typeface="Times New Roman" panose="02020603050405020304" pitchFamily="18" charset="0"/>
                <a:cs typeface="Times New Roman" panose="02020603050405020304" pitchFamily="18" charset="0"/>
              </a:endParaRPr>
            </a:p>
          </p:txBody>
        </p:sp>
      </p:grpSp>
      <p:cxnSp>
        <p:nvCxnSpPr>
          <p:cNvPr id="56" name="直接箭头连接符 55"/>
          <p:cNvCxnSpPr/>
          <p:nvPr/>
        </p:nvCxnSpPr>
        <p:spPr>
          <a:xfrm>
            <a:off x="7077075" y="3916680"/>
            <a:ext cx="44259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57" name="直接箭头连接符 56"/>
          <p:cNvCxnSpPr/>
          <p:nvPr/>
        </p:nvCxnSpPr>
        <p:spPr>
          <a:xfrm>
            <a:off x="7804150" y="3916680"/>
            <a:ext cx="44259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58" name="文本框 57"/>
          <p:cNvSpPr txBox="1"/>
          <p:nvPr/>
        </p:nvSpPr>
        <p:spPr>
          <a:xfrm>
            <a:off x="7468235" y="3732530"/>
            <a:ext cx="377825" cy="368300"/>
          </a:xfrm>
          <a:prstGeom prst="rect">
            <a:avLst/>
          </a:prstGeom>
          <a:noFill/>
        </p:spPr>
        <p:txBody>
          <a:bodyPr wrap="square" rtlCol="0">
            <a:spAutoFit/>
          </a:bodyPr>
          <a:lstStyle/>
          <a:p>
            <a:r>
              <a:rPr lang="en-US" altLang="zh-CN"/>
              <a:t>...</a:t>
            </a:r>
            <a:endParaRPr lang="en-US" altLang="zh-CN"/>
          </a:p>
        </p:txBody>
      </p:sp>
      <p:cxnSp>
        <p:nvCxnSpPr>
          <p:cNvPr id="65" name="肘形连接符 64"/>
          <p:cNvCxnSpPr>
            <a:stCxn id="38" idx="0"/>
          </p:cNvCxnSpPr>
          <p:nvPr/>
        </p:nvCxnSpPr>
        <p:spPr>
          <a:xfrm>
            <a:off x="4822825" y="3503295"/>
            <a:ext cx="396875" cy="150241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0" name="组合 69"/>
          <p:cNvGrpSpPr/>
          <p:nvPr/>
        </p:nvGrpSpPr>
        <p:grpSpPr>
          <a:xfrm>
            <a:off x="5054600" y="4982845"/>
            <a:ext cx="330835" cy="307340"/>
            <a:chOff x="8220" y="8130"/>
            <a:chExt cx="632" cy="608"/>
          </a:xfrm>
        </p:grpSpPr>
        <p:sp>
          <p:nvSpPr>
            <p:cNvPr id="66" name="椭圆 65"/>
            <p:cNvSpPr/>
            <p:nvPr/>
          </p:nvSpPr>
          <p:spPr>
            <a:xfrm>
              <a:off x="8220" y="8130"/>
              <a:ext cx="633" cy="6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cxnSp>
          <p:nvCxnSpPr>
            <p:cNvPr id="68" name="直接连接符 67"/>
            <p:cNvCxnSpPr>
              <a:stCxn id="66" idx="1"/>
              <a:endCxn id="66" idx="5"/>
            </p:cNvCxnSpPr>
            <p:nvPr/>
          </p:nvCxnSpPr>
          <p:spPr>
            <a:xfrm>
              <a:off x="8313" y="8219"/>
              <a:ext cx="447" cy="43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a:stCxn id="66" idx="7"/>
              <a:endCxn id="66" idx="3"/>
            </p:cNvCxnSpPr>
            <p:nvPr/>
          </p:nvCxnSpPr>
          <p:spPr>
            <a:xfrm flipH="1">
              <a:off x="8313" y="8219"/>
              <a:ext cx="447" cy="430"/>
            </a:xfrm>
            <a:prstGeom prst="line">
              <a:avLst/>
            </a:prstGeom>
          </p:spPr>
          <p:style>
            <a:lnRef idx="2">
              <a:schemeClr val="dk1"/>
            </a:lnRef>
            <a:fillRef idx="0">
              <a:schemeClr val="dk1"/>
            </a:fillRef>
            <a:effectRef idx="1">
              <a:schemeClr val="dk1"/>
            </a:effectRef>
            <a:fontRef idx="minor">
              <a:schemeClr val="tx1"/>
            </a:fontRef>
          </p:style>
        </p:cxnSp>
      </p:grpSp>
      <p:cxnSp>
        <p:nvCxnSpPr>
          <p:cNvPr id="71" name="直接箭头连接符 70"/>
          <p:cNvCxnSpPr>
            <a:stCxn id="42" idx="0"/>
          </p:cNvCxnSpPr>
          <p:nvPr/>
        </p:nvCxnSpPr>
        <p:spPr>
          <a:xfrm flipV="1">
            <a:off x="4822825" y="5124450"/>
            <a:ext cx="231775" cy="120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肘形连接符 71"/>
          <p:cNvCxnSpPr>
            <a:endCxn id="47" idx="3"/>
          </p:cNvCxnSpPr>
          <p:nvPr/>
        </p:nvCxnSpPr>
        <p:spPr>
          <a:xfrm flipV="1">
            <a:off x="5385435" y="4545330"/>
            <a:ext cx="649605" cy="61722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肘形连接符 72"/>
          <p:cNvCxnSpPr>
            <a:endCxn id="50" idx="3"/>
          </p:cNvCxnSpPr>
          <p:nvPr/>
        </p:nvCxnSpPr>
        <p:spPr>
          <a:xfrm flipV="1">
            <a:off x="6035040" y="4564380"/>
            <a:ext cx="829945" cy="59817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肘形连接符 73"/>
          <p:cNvCxnSpPr>
            <a:endCxn id="53" idx="3"/>
          </p:cNvCxnSpPr>
          <p:nvPr/>
        </p:nvCxnSpPr>
        <p:spPr>
          <a:xfrm flipV="1">
            <a:off x="6818630" y="4526280"/>
            <a:ext cx="1612265" cy="63627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文本框 74"/>
          <p:cNvSpPr txBox="1"/>
          <p:nvPr/>
        </p:nvSpPr>
        <p:spPr>
          <a:xfrm>
            <a:off x="4868545" y="5348605"/>
            <a:ext cx="1002030" cy="398780"/>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concat</a:t>
            </a:r>
            <a:endParaRPr lang="en-US" altLang="zh-CN" sz="2000">
              <a:latin typeface="Times New Roman" panose="02020603050405020304" pitchFamily="18" charset="0"/>
              <a:cs typeface="Times New Roman" panose="02020603050405020304" pitchFamily="18" charset="0"/>
            </a:endParaRPr>
          </a:p>
        </p:txBody>
      </p:sp>
      <p:cxnSp>
        <p:nvCxnSpPr>
          <p:cNvPr id="76" name="直接箭头连接符 75"/>
          <p:cNvCxnSpPr>
            <a:stCxn id="47" idx="1"/>
          </p:cNvCxnSpPr>
          <p:nvPr/>
        </p:nvCxnSpPr>
        <p:spPr>
          <a:xfrm flipV="1">
            <a:off x="6035040" y="2413000"/>
            <a:ext cx="0" cy="79883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77" name="直接箭头连接符 76"/>
          <p:cNvCxnSpPr>
            <a:stCxn id="53" idx="1"/>
          </p:cNvCxnSpPr>
          <p:nvPr/>
        </p:nvCxnSpPr>
        <p:spPr>
          <a:xfrm flipV="1">
            <a:off x="8430895" y="2425700"/>
            <a:ext cx="0" cy="76708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78" name="直接箭头连接符 77"/>
          <p:cNvCxnSpPr>
            <a:stCxn id="50" idx="1"/>
          </p:cNvCxnSpPr>
          <p:nvPr/>
        </p:nvCxnSpPr>
        <p:spPr>
          <a:xfrm flipV="1">
            <a:off x="6864985" y="2413000"/>
            <a:ext cx="0" cy="81788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nvGrpSpPr>
          <p:cNvPr id="82" name="组合 81"/>
          <p:cNvGrpSpPr/>
          <p:nvPr/>
        </p:nvGrpSpPr>
        <p:grpSpPr>
          <a:xfrm>
            <a:off x="4758545" y="281795"/>
            <a:ext cx="1480185" cy="564171"/>
            <a:chOff x="7959" y="528"/>
            <a:chExt cx="2646" cy="607"/>
          </a:xfrm>
        </p:grpSpPr>
        <p:sp>
          <p:nvSpPr>
            <p:cNvPr id="80" name="矩形 79"/>
            <p:cNvSpPr/>
            <p:nvPr/>
          </p:nvSpPr>
          <p:spPr>
            <a:xfrm>
              <a:off x="7959" y="528"/>
              <a:ext cx="2070" cy="607"/>
            </a:xfrm>
            <a:prstGeom prst="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81" name="文本框 80"/>
            <p:cNvSpPr txBox="1"/>
            <p:nvPr/>
          </p:nvSpPr>
          <p:spPr>
            <a:xfrm>
              <a:off x="8037" y="604"/>
              <a:ext cx="2568" cy="396"/>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Softmax</a:t>
              </a:r>
              <a:r>
                <a:rPr lang="en-US" altLang="zh-CN" baseline="-25000">
                  <a:latin typeface="Times New Roman" panose="02020603050405020304" pitchFamily="18" charset="0"/>
                  <a:cs typeface="Times New Roman" panose="02020603050405020304" pitchFamily="18" charset="0"/>
                </a:rPr>
                <a:t>lat</a:t>
              </a:r>
              <a:endParaRPr lang="en-US" altLang="zh-CN" baseline="-25000">
                <a:latin typeface="Times New Roman" panose="02020603050405020304" pitchFamily="18" charset="0"/>
                <a:cs typeface="Times New Roman" panose="02020603050405020304" pitchFamily="18" charset="0"/>
              </a:endParaRPr>
            </a:p>
          </p:txBody>
        </p:sp>
      </p:grpSp>
      <p:grpSp>
        <p:nvGrpSpPr>
          <p:cNvPr id="86" name="组合 85"/>
          <p:cNvGrpSpPr/>
          <p:nvPr/>
        </p:nvGrpSpPr>
        <p:grpSpPr>
          <a:xfrm>
            <a:off x="4739495" y="1111740"/>
            <a:ext cx="1480185" cy="564171"/>
            <a:chOff x="7959" y="528"/>
            <a:chExt cx="2646" cy="607"/>
          </a:xfrm>
        </p:grpSpPr>
        <p:sp>
          <p:nvSpPr>
            <p:cNvPr id="87" name="矩形 86"/>
            <p:cNvSpPr/>
            <p:nvPr/>
          </p:nvSpPr>
          <p:spPr>
            <a:xfrm>
              <a:off x="7959" y="528"/>
              <a:ext cx="2070" cy="607"/>
            </a:xfrm>
            <a:prstGeom prst="rect">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88" name="文本框 87"/>
            <p:cNvSpPr txBox="1"/>
            <p:nvPr/>
          </p:nvSpPr>
          <p:spPr>
            <a:xfrm>
              <a:off x="8037" y="604"/>
              <a:ext cx="2568" cy="396"/>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Softmax</a:t>
              </a:r>
              <a:r>
                <a:rPr lang="en-US" altLang="zh-CN" baseline="-25000">
                  <a:latin typeface="Times New Roman" panose="02020603050405020304" pitchFamily="18" charset="0"/>
                  <a:cs typeface="Times New Roman" panose="02020603050405020304" pitchFamily="18" charset="0"/>
                </a:rPr>
                <a:t>lon</a:t>
              </a:r>
              <a:endParaRPr lang="en-US" altLang="zh-CN" baseline="-25000">
                <a:latin typeface="Times New Roman" panose="02020603050405020304" pitchFamily="18" charset="0"/>
                <a:cs typeface="Times New Roman" panose="02020603050405020304" pitchFamily="18" charset="0"/>
              </a:endParaRPr>
            </a:p>
          </p:txBody>
        </p:sp>
      </p:grpSp>
      <p:cxnSp>
        <p:nvCxnSpPr>
          <p:cNvPr id="90" name="肘形连接符 89"/>
          <p:cNvCxnSpPr>
            <a:endCxn id="80" idx="1"/>
          </p:cNvCxnSpPr>
          <p:nvPr/>
        </p:nvCxnSpPr>
        <p:spPr>
          <a:xfrm rot="16200000">
            <a:off x="3436620" y="1452245"/>
            <a:ext cx="2210435" cy="433705"/>
          </a:xfrm>
          <a:prstGeom prst="bentConnector2">
            <a:avLst/>
          </a:prstGeom>
          <a:ln>
            <a:tailEnd type="arrow" w="med" len="med"/>
          </a:ln>
        </p:spPr>
        <p:style>
          <a:lnRef idx="2">
            <a:schemeClr val="dk1"/>
          </a:lnRef>
          <a:fillRef idx="0">
            <a:schemeClr val="dk1"/>
          </a:fillRef>
          <a:effectRef idx="1">
            <a:schemeClr val="dk1"/>
          </a:effectRef>
          <a:fontRef idx="minor">
            <a:schemeClr val="tx1"/>
          </a:fontRef>
        </p:style>
      </p:cxnSp>
      <p:cxnSp>
        <p:nvCxnSpPr>
          <p:cNvPr id="91" name="肘形连接符 90"/>
          <p:cNvCxnSpPr>
            <a:stCxn id="38" idx="1"/>
            <a:endCxn id="87" idx="1"/>
          </p:cNvCxnSpPr>
          <p:nvPr/>
        </p:nvCxnSpPr>
        <p:spPr>
          <a:xfrm rot="16200000">
            <a:off x="3889375" y="1973580"/>
            <a:ext cx="1430020" cy="270510"/>
          </a:xfrm>
          <a:prstGeom prst="bentConnector2">
            <a:avLst/>
          </a:prstGeom>
          <a:ln>
            <a:tailEnd type="arrow" w="med" len="med"/>
          </a:ln>
        </p:spPr>
        <p:style>
          <a:lnRef idx="2">
            <a:schemeClr val="dk1"/>
          </a:lnRef>
          <a:fillRef idx="0">
            <a:schemeClr val="dk1"/>
          </a:fillRef>
          <a:effectRef idx="1">
            <a:schemeClr val="dk1"/>
          </a:effectRef>
          <a:fontRef idx="minor">
            <a:schemeClr val="tx1"/>
          </a:fontRef>
        </p:style>
      </p:cxnSp>
      <p:cxnSp>
        <p:nvCxnSpPr>
          <p:cNvPr id="92" name="直接箭头连接符 91"/>
          <p:cNvCxnSpPr>
            <a:endCxn id="98" idx="1"/>
          </p:cNvCxnSpPr>
          <p:nvPr/>
        </p:nvCxnSpPr>
        <p:spPr>
          <a:xfrm>
            <a:off x="5870575" y="563880"/>
            <a:ext cx="577215" cy="38862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93" name="直接箭头连接符 92"/>
          <p:cNvCxnSpPr>
            <a:endCxn id="98" idx="1"/>
          </p:cNvCxnSpPr>
          <p:nvPr/>
        </p:nvCxnSpPr>
        <p:spPr>
          <a:xfrm flipV="1">
            <a:off x="5916295" y="952500"/>
            <a:ext cx="531495" cy="41402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95" name="文本框 94"/>
              <p:cNvSpPr txBox="1"/>
              <p:nvPr/>
            </p:nvSpPr>
            <p:spPr>
              <a:xfrm>
                <a:off x="5668645" y="2057400"/>
                <a:ext cx="60896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MS Mincho" charset="0"/>
                              <a:cs typeface="Cambria Math" panose="02040503050406030204" pitchFamily="18" charset="0"/>
                            </a:rPr>
                          </m:ctrlPr>
                        </m:sSubPr>
                        <m:e>
                          <m:r>
                            <a:rPr lang="en-US" altLang="zh-CN" i="1">
                              <a:latin typeface="Cambria Math" panose="02040503050406030204" pitchFamily="18" charset="0"/>
                              <a:ea typeface="MS Mincho" charset="0"/>
                              <a:cs typeface="Cambria Math" panose="02040503050406030204" pitchFamily="18" charset="0"/>
                            </a:rPr>
                            <m:t>𝜃</m:t>
                          </m:r>
                        </m:e>
                        <m:sub>
                          <m:r>
                            <a:rPr lang="en-US" altLang="zh-CN" i="1">
                              <a:latin typeface="Cambria Math" panose="02040503050406030204" pitchFamily="18" charset="0"/>
                              <a:ea typeface="MS Mincho" charset="0"/>
                              <a:cs typeface="Cambria Math" panose="02040503050406030204" pitchFamily="18" charset="0"/>
                            </a:rPr>
                            <m:t>𝑡</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1</m:t>
                          </m:r>
                        </m:sub>
                      </m:sSub>
                    </m:oMath>
                  </m:oMathPara>
                </a14:m>
                <a:endParaRPr lang="zh-CN" altLang="en-US"/>
              </a:p>
            </p:txBody>
          </p:sp>
        </mc:Choice>
        <mc:Fallback>
          <p:sp>
            <p:nvSpPr>
              <p:cNvPr id="95" name="文本框 94"/>
              <p:cNvSpPr txBox="1">
                <a:spLocks noRot="1" noChangeAspect="1" noMove="1" noResize="1" noEditPoints="1" noAdjustHandles="1" noChangeArrowheads="1" noChangeShapeType="1" noTextEdit="1"/>
              </p:cNvSpPr>
              <p:nvPr/>
            </p:nvSpPr>
            <p:spPr>
              <a:xfrm>
                <a:off x="5668645" y="2057400"/>
                <a:ext cx="608965" cy="36830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6" name="文本框 95"/>
              <p:cNvSpPr txBox="1"/>
              <p:nvPr/>
            </p:nvSpPr>
            <p:spPr>
              <a:xfrm>
                <a:off x="6560820" y="2057400"/>
                <a:ext cx="60896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MS Mincho" charset="0"/>
                              <a:cs typeface="Cambria Math" panose="02040503050406030204" pitchFamily="18" charset="0"/>
                            </a:rPr>
                          </m:ctrlPr>
                        </m:sSubPr>
                        <m:e>
                          <m:r>
                            <a:rPr lang="en-US" altLang="zh-CN" i="1">
                              <a:latin typeface="Cambria Math" panose="02040503050406030204" pitchFamily="18" charset="0"/>
                              <a:ea typeface="MS Mincho" charset="0"/>
                              <a:cs typeface="Cambria Math" panose="02040503050406030204" pitchFamily="18" charset="0"/>
                            </a:rPr>
                            <m:t>𝜃</m:t>
                          </m:r>
                        </m:e>
                        <m:sub>
                          <m:r>
                            <a:rPr lang="en-US" altLang="zh-CN" i="1">
                              <a:latin typeface="Cambria Math" panose="02040503050406030204" pitchFamily="18" charset="0"/>
                              <a:ea typeface="MS Mincho" charset="0"/>
                              <a:cs typeface="Cambria Math" panose="02040503050406030204" pitchFamily="18" charset="0"/>
                            </a:rPr>
                            <m:t>𝑡</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2</m:t>
                          </m:r>
                        </m:sub>
                      </m:sSub>
                    </m:oMath>
                  </m:oMathPara>
                </a14:m>
                <a:endParaRPr lang="zh-CN" altLang="en-US"/>
              </a:p>
            </p:txBody>
          </p:sp>
        </mc:Choice>
        <mc:Fallback>
          <p:sp>
            <p:nvSpPr>
              <p:cNvPr id="96" name="文本框 95"/>
              <p:cNvSpPr txBox="1">
                <a:spLocks noRot="1" noChangeAspect="1" noMove="1" noResize="1" noEditPoints="1" noAdjustHandles="1" noChangeArrowheads="1" noChangeShapeType="1" noTextEdit="1"/>
              </p:cNvSpPr>
              <p:nvPr/>
            </p:nvSpPr>
            <p:spPr>
              <a:xfrm>
                <a:off x="6560820" y="2057400"/>
                <a:ext cx="60896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7" name="文本框 96"/>
              <p:cNvSpPr txBox="1"/>
              <p:nvPr/>
            </p:nvSpPr>
            <p:spPr>
              <a:xfrm>
                <a:off x="8126095" y="2044700"/>
                <a:ext cx="61531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MS Mincho" charset="0"/>
                              <a:cs typeface="Cambria Math" panose="02040503050406030204" pitchFamily="18" charset="0"/>
                            </a:rPr>
                          </m:ctrlPr>
                        </m:sSubPr>
                        <m:e>
                          <m:r>
                            <a:rPr lang="en-US" altLang="zh-CN" i="1">
                              <a:latin typeface="Cambria Math" panose="02040503050406030204" pitchFamily="18" charset="0"/>
                              <a:ea typeface="MS Mincho" charset="0"/>
                              <a:cs typeface="Cambria Math" panose="02040503050406030204" pitchFamily="18" charset="0"/>
                            </a:rPr>
                            <m:t>𝜃</m:t>
                          </m:r>
                        </m:e>
                        <m:sub>
                          <m:r>
                            <a:rPr lang="en-US" altLang="zh-CN" i="1">
                              <a:latin typeface="Cambria Math" panose="02040503050406030204" pitchFamily="18" charset="0"/>
                              <a:ea typeface="MS Mincho" charset="0"/>
                              <a:cs typeface="Cambria Math" panose="02040503050406030204" pitchFamily="18" charset="0"/>
                            </a:rPr>
                            <m:t>𝑡</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𝑇</m:t>
                          </m:r>
                        </m:sub>
                      </m:sSub>
                    </m:oMath>
                  </m:oMathPara>
                </a14:m>
                <a:endParaRPr lang="zh-CN" altLang="en-US"/>
              </a:p>
            </p:txBody>
          </p:sp>
        </mc:Choice>
        <mc:Fallback>
          <p:sp>
            <p:nvSpPr>
              <p:cNvPr id="97" name="文本框 96"/>
              <p:cNvSpPr txBox="1">
                <a:spLocks noRot="1" noChangeAspect="1" noMove="1" noResize="1" noEditPoints="1" noAdjustHandles="1" noChangeArrowheads="1" noChangeShapeType="1" noTextEdit="1"/>
              </p:cNvSpPr>
              <p:nvPr/>
            </p:nvSpPr>
            <p:spPr>
              <a:xfrm>
                <a:off x="8126095" y="2044700"/>
                <a:ext cx="615315"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8" name="文本框 97"/>
              <p:cNvSpPr txBox="1"/>
              <p:nvPr/>
            </p:nvSpPr>
            <p:spPr>
              <a:xfrm>
                <a:off x="6447790" y="721995"/>
                <a:ext cx="1398270" cy="460375"/>
              </a:xfrm>
              <a:prstGeom prst="rect">
                <a:avLst/>
              </a:prstGeom>
              <a:noFill/>
            </p:spPr>
            <p:txBody>
              <a:bodyPr wrap="square" rtlCol="0">
                <a:spAutoFit/>
              </a:bodyPr>
              <a:lstStyle/>
              <a:p>
                <a:r>
                  <a:rPr lang="en-US" altLang="zh-CN" sz="2400" b="1"/>
                  <a:t>P(</a:t>
                </a:r>
                <a14:m>
                  <m:oMath xmlns:m="http://schemas.openxmlformats.org/officeDocument/2006/math">
                    <m:sSub>
                      <m:sSubPr>
                        <m:ctrlPr>
                          <a:rPr lang="en-US" altLang="zh-CN" sz="2400" b="1" i="1">
                            <a:latin typeface="Cambria Math" panose="02040503050406030204" pitchFamily="18" charset="0"/>
                            <a:cs typeface="Cambria Math" panose="02040503050406030204" pitchFamily="18" charset="0"/>
                          </a:rPr>
                        </m:ctrlPr>
                      </m:sSubPr>
                      <m:e>
                        <m:r>
                          <a:rPr lang="en-US" altLang="zh-CN" sz="2400" b="1" i="1">
                            <a:latin typeface="Cambria Math" panose="02040503050406030204" pitchFamily="18" charset="0"/>
                            <a:cs typeface="Cambria Math" panose="02040503050406030204" pitchFamily="18" charset="0"/>
                          </a:rPr>
                          <m:t>𝒎</m:t>
                        </m:r>
                      </m:e>
                      <m:sub>
                        <m:r>
                          <a:rPr lang="en-US" altLang="zh-CN" sz="2400" b="1" i="1">
                            <a:latin typeface="Cambria Math" panose="02040503050406030204" pitchFamily="18" charset="0"/>
                            <a:cs typeface="Cambria Math" panose="02040503050406030204" pitchFamily="18" charset="0"/>
                          </a:rPr>
                          <m:t>𝒊</m:t>
                        </m:r>
                      </m:sub>
                    </m:sSub>
                    <m:r>
                      <a:rPr lang="en-US" altLang="zh-CN" sz="2400" b="1" i="1">
                        <a:latin typeface="Cambria Math" panose="02040503050406030204" pitchFamily="18" charset="0"/>
                        <a:cs typeface="Cambria Math" panose="02040503050406030204" pitchFamily="18" charset="0"/>
                      </a:rPr>
                      <m:t> | </m:t>
                    </m:r>
                    <m:r>
                      <a:rPr lang="en-US" altLang="zh-CN" sz="2400" b="1" i="1">
                        <a:latin typeface="Cambria Math" panose="02040503050406030204" pitchFamily="18" charset="0"/>
                        <a:cs typeface="Cambria Math" panose="02040503050406030204" pitchFamily="18" charset="0"/>
                      </a:rPr>
                      <m:t>𝑿</m:t>
                    </m:r>
                  </m:oMath>
                </a14:m>
                <a:r>
                  <a:rPr lang="en-US" altLang="zh-CN" sz="2400" b="1"/>
                  <a:t>)</a:t>
                </a:r>
                <a:endParaRPr lang="zh-CN" altLang="en-US" sz="2400" b="1"/>
              </a:p>
            </p:txBody>
          </p:sp>
        </mc:Choice>
        <mc:Fallback>
          <p:sp>
            <p:nvSpPr>
              <p:cNvPr id="98" name="文本框 97"/>
              <p:cNvSpPr txBox="1">
                <a:spLocks noRot="1" noChangeAspect="1" noMove="1" noResize="1" noEditPoints="1" noAdjustHandles="1" noChangeArrowheads="1" noChangeShapeType="1" noTextEdit="1"/>
              </p:cNvSpPr>
              <p:nvPr/>
            </p:nvSpPr>
            <p:spPr>
              <a:xfrm>
                <a:off x="6447790" y="721995"/>
                <a:ext cx="1398270" cy="460375"/>
              </a:xfrm>
              <a:prstGeom prst="rect">
                <a:avLst/>
              </a:prstGeom>
              <a:blipFill rotWithShape="1">
                <a:blip r:embed="rId4"/>
                <a:stretch>
                  <a:fillRect/>
                </a:stretch>
              </a:blipFill>
            </p:spPr>
            <p:txBody>
              <a:bodyPr/>
              <a:lstStyle/>
              <a:p>
                <a:r>
                  <a:rPr lang="zh-CN" altLang="en-US">
                    <a:noFill/>
                  </a:rPr>
                  <a:t> </a:t>
                </a:r>
              </a:p>
            </p:txBody>
          </p:sp>
        </mc:Fallback>
      </mc:AlternateContent>
      <p:sp>
        <p:nvSpPr>
          <p:cNvPr id="99" name="右大括号 98"/>
          <p:cNvSpPr/>
          <p:nvPr/>
        </p:nvSpPr>
        <p:spPr>
          <a:xfrm rot="16200000">
            <a:off x="7099300" y="520700"/>
            <a:ext cx="283210" cy="3000375"/>
          </a:xfrm>
          <a:prstGeom prst="rightBrace">
            <a:avLst/>
          </a:prstGeom>
        </p:spPr>
        <p:style>
          <a:lnRef idx="2">
            <a:schemeClr val="dk1"/>
          </a:lnRef>
          <a:fillRef idx="0">
            <a:schemeClr val="dk1"/>
          </a:fillRef>
          <a:effectRef idx="1">
            <a:schemeClr val="dk1"/>
          </a:effectRef>
          <a:fontRef idx="minor">
            <a:schemeClr val="tx1"/>
          </a:fontRef>
        </p:style>
        <p:txBody>
          <a:bodyPr/>
          <a:lstStyle/>
          <a:p>
            <a:endParaRPr lang="zh-CN" altLang="en-US"/>
          </a:p>
        </p:txBody>
      </p:sp>
      <mc:AlternateContent xmlns:mc="http://schemas.openxmlformats.org/markup-compatibility/2006">
        <mc:Choice xmlns:a14="http://schemas.microsoft.com/office/drawing/2010/main" Requires="a14">
          <p:sp>
            <p:nvSpPr>
              <p:cNvPr id="101" name="文本框 100"/>
              <p:cNvSpPr txBox="1"/>
              <p:nvPr/>
            </p:nvSpPr>
            <p:spPr>
              <a:xfrm>
                <a:off x="6406515" y="1419225"/>
                <a:ext cx="1840230" cy="460375"/>
              </a:xfrm>
              <a:prstGeom prst="rect">
                <a:avLst/>
              </a:prstGeom>
              <a:noFill/>
            </p:spPr>
            <p:txBody>
              <a:bodyPr wrap="square" rtlCol="0">
                <a:spAutoFit/>
              </a:bodyPr>
              <a:lstStyle/>
              <a:p>
                <a:r>
                  <a:rPr lang="en-US" altLang="zh-CN" sz="2400" b="1"/>
                  <a:t>P(</a:t>
                </a:r>
                <a14:m>
                  <m:oMath xmlns:m="http://schemas.openxmlformats.org/officeDocument/2006/math">
                    <m:r>
                      <a:rPr lang="en-US" altLang="zh-CN" sz="2400" b="1">
                        <a:latin typeface="Cambria Math" panose="02040503050406030204" pitchFamily="18" charset="0"/>
                      </a:rPr>
                      <m:t>𝐘</m:t>
                    </m:r>
                    <m:r>
                      <a:rPr lang="en-US" altLang="zh-CN" sz="2400" b="1">
                        <a:latin typeface="Cambria Math" panose="02040503050406030204" pitchFamily="18" charset="0"/>
                      </a:rPr>
                      <m:t> | </m:t>
                    </m:r>
                    <m:sSub>
                      <m:sSubPr>
                        <m:ctrlPr>
                          <a:rPr lang="en-US" altLang="zh-CN" sz="2400" b="1" i="1">
                            <a:latin typeface="Cambria Math" panose="02040503050406030204" pitchFamily="18" charset="0"/>
                            <a:cs typeface="Cambria Math" panose="02040503050406030204" pitchFamily="18" charset="0"/>
                          </a:rPr>
                        </m:ctrlPr>
                      </m:sSubPr>
                      <m:e>
                        <m:r>
                          <a:rPr lang="en-US" altLang="zh-CN" sz="2400" b="1" i="1">
                            <a:latin typeface="Cambria Math" panose="02040503050406030204" pitchFamily="18" charset="0"/>
                            <a:cs typeface="Cambria Math" panose="02040503050406030204" pitchFamily="18" charset="0"/>
                          </a:rPr>
                          <m:t>𝒎</m:t>
                        </m:r>
                      </m:e>
                      <m:sub>
                        <m:r>
                          <a:rPr lang="en-US" altLang="zh-CN" sz="2400" b="1" i="1">
                            <a:latin typeface="Cambria Math" panose="02040503050406030204" pitchFamily="18" charset="0"/>
                            <a:cs typeface="Cambria Math" panose="02040503050406030204" pitchFamily="18" charset="0"/>
                          </a:rPr>
                          <m:t>𝒊</m:t>
                        </m:r>
                      </m:sub>
                    </m:sSub>
                    <m:r>
                      <a:rPr lang="en-US" altLang="zh-CN" sz="2400" b="1" i="1">
                        <a:latin typeface="Cambria Math" panose="02040503050406030204" pitchFamily="18" charset="0"/>
                        <a:cs typeface="Cambria Math" panose="02040503050406030204" pitchFamily="18" charset="0"/>
                      </a:rPr>
                      <m:t>; </m:t>
                    </m:r>
                    <m:r>
                      <a:rPr lang="en-US" altLang="zh-CN" sz="2400" b="1" i="1">
                        <a:latin typeface="Cambria Math" panose="02040503050406030204" pitchFamily="18" charset="0"/>
                        <a:cs typeface="Cambria Math" panose="02040503050406030204" pitchFamily="18" charset="0"/>
                      </a:rPr>
                      <m:t>𝑿</m:t>
                    </m:r>
                  </m:oMath>
                </a14:m>
                <a:r>
                  <a:rPr lang="en-US" altLang="zh-CN" sz="2400" b="1"/>
                  <a:t>)</a:t>
                </a:r>
                <a:endParaRPr lang="zh-CN" altLang="en-US" sz="2400" b="1"/>
              </a:p>
            </p:txBody>
          </p:sp>
        </mc:Choice>
        <mc:Fallback>
          <p:sp>
            <p:nvSpPr>
              <p:cNvPr id="101" name="文本框 100"/>
              <p:cNvSpPr txBox="1">
                <a:spLocks noRot="1" noChangeAspect="1" noMove="1" noResize="1" noEditPoints="1" noAdjustHandles="1" noChangeArrowheads="1" noChangeShapeType="1" noTextEdit="1"/>
              </p:cNvSpPr>
              <p:nvPr/>
            </p:nvSpPr>
            <p:spPr>
              <a:xfrm>
                <a:off x="6406515" y="1419225"/>
                <a:ext cx="1840230" cy="46037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85140" y="5180330"/>
                <a:ext cx="6083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MS Mincho" charset="0"/>
                              <a:cs typeface="Cambria Math" panose="02040503050406030204" pitchFamily="18" charset="0"/>
                            </a:rPr>
                          </m:ctrlPr>
                        </m:sSubPr>
                        <m:e>
                          <m:r>
                            <a:rPr lang="en-US" altLang="zh-CN" i="1">
                              <a:latin typeface="Cambria Math" panose="02040503050406030204" pitchFamily="18" charset="0"/>
                              <a:ea typeface="MS Mincho" charset="0"/>
                              <a:cs typeface="Cambria Math" panose="02040503050406030204" pitchFamily="18" charset="0"/>
                            </a:rPr>
                            <m:t>𝑥</m:t>
                          </m:r>
                        </m:e>
                        <m:sub>
                          <m:r>
                            <a:rPr lang="en-US" altLang="zh-CN" i="1">
                              <a:latin typeface="Cambria Math" panose="02040503050406030204" pitchFamily="18" charset="0"/>
                              <a:ea typeface="MS Mincho" charset="0"/>
                              <a:cs typeface="Cambria Math" panose="02040503050406030204" pitchFamily="18" charset="0"/>
                            </a:rPr>
                            <m:t>𝑡</m:t>
                          </m:r>
                          <m:r>
                            <a:rPr lang="en-US" altLang="zh-CN" i="1">
                              <a:latin typeface="Cambria Math" panose="02040503050406030204" pitchFamily="18" charset="0"/>
                              <a:ea typeface="MS Mincho" charset="0"/>
                              <a:cs typeface="Cambria Math" panose="02040503050406030204" pitchFamily="18" charset="0"/>
                            </a:rPr>
                            <m:t>−</m:t>
                          </m:r>
                        </m:sub>
                      </m:sSub>
                    </m:oMath>
                  </m:oMathPara>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485140" y="5180330"/>
                <a:ext cx="608330" cy="36830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1113155" y="5180330"/>
                <a:ext cx="82359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MS Mincho" charset="0"/>
                              <a:cs typeface="Cambria Math" panose="02040503050406030204" pitchFamily="18" charset="0"/>
                            </a:rPr>
                          </m:ctrlPr>
                        </m:sSubPr>
                        <m:e>
                          <m:r>
                            <a:rPr lang="en-US" altLang="zh-CN" i="1">
                              <a:latin typeface="Cambria Math" panose="02040503050406030204" pitchFamily="18" charset="0"/>
                              <a:ea typeface="MS Mincho" charset="0"/>
                              <a:cs typeface="Cambria Math" panose="02040503050406030204" pitchFamily="18" charset="0"/>
                            </a:rPr>
                            <m:t>𝑥</m:t>
                          </m:r>
                        </m:e>
                        <m:sub>
                          <m:r>
                            <a:rPr lang="en-US" altLang="zh-CN" i="1">
                              <a:latin typeface="Cambria Math" panose="02040503050406030204" pitchFamily="18" charset="0"/>
                              <a:ea typeface="MS Mincho" charset="0"/>
                              <a:cs typeface="Cambria Math" panose="02040503050406030204" pitchFamily="18" charset="0"/>
                            </a:rPr>
                            <m:t>𝑡</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𝑇</m:t>
                          </m:r>
                          <m:r>
                            <a:rPr lang="en-US" altLang="zh-CN" i="1">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1</m:t>
                          </m:r>
                        </m:sub>
                      </m:sSub>
                    </m:oMath>
                  </m:oMathPara>
                </a14:m>
                <a:endParaRPr lang="zh-CN" altLang="en-US"/>
              </a:p>
            </p:txBody>
          </p:sp>
        </mc:Choice>
        <mc:Fallback>
          <p:sp>
            <p:nvSpPr>
              <p:cNvPr id="20" name="文本框 19"/>
              <p:cNvSpPr txBox="1">
                <a:spLocks noRot="1" noChangeAspect="1" noMove="1" noResize="1" noEditPoints="1" noAdjustHandles="1" noChangeArrowheads="1" noChangeShapeType="1" noTextEdit="1"/>
              </p:cNvSpPr>
              <p:nvPr/>
            </p:nvSpPr>
            <p:spPr>
              <a:xfrm>
                <a:off x="1113155" y="5180330"/>
                <a:ext cx="823595" cy="36830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2880995" y="5180330"/>
                <a:ext cx="4718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MS Mincho" charset="0"/>
                              <a:cs typeface="Cambria Math" panose="02040503050406030204" pitchFamily="18" charset="0"/>
                            </a:rPr>
                          </m:ctrlPr>
                        </m:sSubPr>
                        <m:e>
                          <m:r>
                            <a:rPr lang="en-US" altLang="zh-CN" i="1">
                              <a:latin typeface="Cambria Math" panose="02040503050406030204" pitchFamily="18" charset="0"/>
                              <a:ea typeface="MS Mincho" charset="0"/>
                              <a:cs typeface="Cambria Math" panose="02040503050406030204" pitchFamily="18" charset="0"/>
                            </a:rPr>
                            <m:t>𝑥</m:t>
                          </m:r>
                        </m:e>
                        <m:sub>
                          <m:r>
                            <a:rPr lang="en-US" altLang="zh-CN" i="1">
                              <a:latin typeface="Cambria Math" panose="02040503050406030204" pitchFamily="18" charset="0"/>
                              <a:ea typeface="MS Mincho" charset="0"/>
                              <a:cs typeface="Cambria Math" panose="02040503050406030204" pitchFamily="18" charset="0"/>
                            </a:rPr>
                            <m:t>𝑡</m:t>
                          </m:r>
                        </m:sub>
                      </m:sSub>
                    </m:oMath>
                  </m:oMathPara>
                </a14:m>
                <a:endParaRPr lang="zh-CN" altLang="en-US"/>
              </a:p>
            </p:txBody>
          </p:sp>
        </mc:Choice>
        <mc:Fallback>
          <p:sp>
            <p:nvSpPr>
              <p:cNvPr id="28" name="文本框 27"/>
              <p:cNvSpPr txBox="1">
                <a:spLocks noRot="1" noChangeAspect="1" noMove="1" noResize="1" noEditPoints="1" noAdjustHandles="1" noChangeArrowheads="1" noChangeShapeType="1" noTextEdit="1"/>
              </p:cNvSpPr>
              <p:nvPr/>
            </p:nvSpPr>
            <p:spPr>
              <a:xfrm>
                <a:off x="2880995" y="5180330"/>
                <a:ext cx="471805" cy="36830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4" name="文本框 3"/>
          <p:cNvSpPr txBox="1"/>
          <p:nvPr/>
        </p:nvSpPr>
        <p:spPr>
          <a:xfrm>
            <a:off x="643288" y="3429000"/>
            <a:ext cx="714194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Metrics</a:t>
            </a:r>
            <a:endParaRPr lang="en-US" altLang="zh-CN"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90888" y="1167262"/>
            <a:ext cx="8075596"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NGSIM US-101 and I-80</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trajectories of real freeway traffic</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Split into segments of 8 s</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use 3s as track history and 5 s prediction horizon</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Sample rate: 10Hz</a:t>
            </a:r>
            <a:endParaRPr lang="en-US" altLang="zh-CN" sz="24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43288" y="541620"/>
            <a:ext cx="714194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Dataset</a:t>
            </a:r>
            <a:endParaRPr lang="en-US" altLang="zh-CN" sz="28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43288" y="3984909"/>
            <a:ext cx="8075596" cy="156845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Root of the mean squared error (RMSE) of the predicted trajectories </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Negative log-likelihood (NLL) of the predictive distributions</a:t>
            </a:r>
            <a:endParaRPr lang="en-US" altLang="zh-CN"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5" name="文本框 4"/>
          <p:cNvSpPr txBox="1"/>
          <p:nvPr/>
        </p:nvSpPr>
        <p:spPr>
          <a:xfrm>
            <a:off x="490888" y="1402271"/>
            <a:ext cx="8075596"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M-LSTM[1]: Multi-Modal Trajectory Prediction of Surrounding Vehicles with Maneuver based LSTMs</a:t>
            </a: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CS-LSTM[2]: Convolutional social pooling for vehicle trajectory prediction</a:t>
            </a:r>
            <a:endParaRPr lang="en-US" altLang="zh-CN" sz="24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43288" y="541620"/>
            <a:ext cx="714194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Baseline Models</a:t>
            </a:r>
            <a:endParaRPr lang="en-US" altLang="zh-CN" sz="28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3898" y="4879022"/>
            <a:ext cx="9184106" cy="1477328"/>
          </a:xfrm>
          <a:prstGeom prst="rect">
            <a:avLst/>
          </a:prstGeom>
          <a:noFill/>
        </p:spPr>
        <p:txBody>
          <a:bodyPr wrap="square" rtlCol="0">
            <a:spAutoFit/>
          </a:bodyPr>
          <a:lstStyle/>
          <a:p>
            <a:r>
              <a:rPr lang="en-US" altLang="zh-CN" dirty="0"/>
              <a:t>[1] Deo, </a:t>
            </a:r>
            <a:r>
              <a:rPr lang="en-US" altLang="zh-CN" dirty="0" err="1"/>
              <a:t>Nachiket</a:t>
            </a:r>
            <a:r>
              <a:rPr lang="en-US" altLang="zh-CN" dirty="0"/>
              <a:t>, and Mohan M. Trivedi. "Multi-modal trajectory prediction of surrounding vehicles with maneuver based </a:t>
            </a:r>
            <a:r>
              <a:rPr lang="en-US" altLang="zh-CN" dirty="0" err="1"/>
              <a:t>lstms</a:t>
            </a:r>
            <a:r>
              <a:rPr lang="en-US" altLang="zh-CN" dirty="0"/>
              <a:t>." 2018 IEEE Intelligent Vehicles Symposium (IV). IEEE, 2018.</a:t>
            </a:r>
            <a:endParaRPr lang="en-US" altLang="zh-CN" dirty="0"/>
          </a:p>
          <a:p>
            <a:r>
              <a:rPr lang="en-US" altLang="zh-CN" dirty="0"/>
              <a:t>[2] Deo, </a:t>
            </a:r>
            <a:r>
              <a:rPr lang="en-US" altLang="zh-CN" dirty="0" err="1"/>
              <a:t>Nachiket</a:t>
            </a:r>
            <a:r>
              <a:rPr lang="en-US" altLang="zh-CN" dirty="0"/>
              <a:t>, and Mohan M. Trivedi. "Convolutional social pooling for vehicle trajectory prediction." Proceedings of the IEEE Conference on Computer Vision and Pattern Recognition Workshops. 2018.</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6" name="文本框 5"/>
          <p:cNvSpPr txBox="1"/>
          <p:nvPr/>
        </p:nvSpPr>
        <p:spPr>
          <a:xfrm>
            <a:off x="643288" y="541620"/>
            <a:ext cx="714194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Results</a:t>
            </a:r>
            <a:endParaRPr lang="en-US" altLang="zh-CN" sz="2800" b="1" dirty="0">
              <a:latin typeface="Times New Roman" panose="02020603050405020304" pitchFamily="18" charset="0"/>
              <a:cs typeface="Times New Roman" panose="02020603050405020304" pitchFamily="18" charset="0"/>
            </a:endParaRPr>
          </a:p>
        </p:txBody>
      </p:sp>
      <p:graphicFrame>
        <p:nvGraphicFramePr>
          <p:cNvPr id="9" name="表格 9"/>
          <p:cNvGraphicFramePr>
            <a:graphicFrameLocks noGrp="1"/>
          </p:cNvGraphicFramePr>
          <p:nvPr>
            <p:custDataLst>
              <p:tags r:id="rId1"/>
            </p:custDataLst>
          </p:nvPr>
        </p:nvGraphicFramePr>
        <p:xfrm>
          <a:off x="1061987" y="1521861"/>
          <a:ext cx="6096000" cy="4348480"/>
        </p:xfrm>
        <a:graphic>
          <a:graphicData uri="http://schemas.openxmlformats.org/drawingml/2006/table">
            <a:tbl>
              <a:tblPr firstRow="1" bandRow="1">
                <a:tableStyleId>{D27102A9-8310-4765-A935-A1911B00CA55}</a:tableStyleId>
              </a:tblPr>
              <a:tblGrid>
                <a:gridCol w="1219200"/>
                <a:gridCol w="1219200"/>
                <a:gridCol w="1219200"/>
                <a:gridCol w="1219200"/>
                <a:gridCol w="1219200"/>
              </a:tblGrid>
              <a:tr h="482466">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Metric</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Prediction</a:t>
                      </a:r>
                      <a:endParaRPr lang="en-US" altLang="zh-CN" dirty="0"/>
                    </a:p>
                    <a:p>
                      <a:r>
                        <a:rPr lang="en-US" altLang="zh-CN" dirty="0"/>
                        <a:t>Horizon (s)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M-LSTM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CS-LSTM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Our model</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endParaRPr lang="zh-CN" altLang="en-US"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0.61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0.62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a:t>0.59</a:t>
                      </a:r>
                      <a:endParaRPr lang="zh-CN" altLang="en-US" b="1"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zh-CN" altLang="en-US" dirty="0"/>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1.34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a:t>1.29</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1.36</a:t>
                      </a:r>
                      <a:endParaRPr lang="zh-CN" altLang="en-US" b="0" dirty="0"/>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RMSE</a:t>
                      </a:r>
                      <a:endParaRPr lang="zh-CN" altLang="en-US" dirty="0"/>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2.28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a:t>2.13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2.26</a:t>
                      </a:r>
                      <a:endParaRPr lang="zh-CN" altLang="en-US" b="0" dirty="0"/>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zh-CN" altLang="en-US" dirty="0"/>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3.21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3.20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a:t>3.16</a:t>
                      </a:r>
                      <a:endParaRPr lang="zh-CN" altLang="en-US" b="1" dirty="0"/>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zh-CN" altLang="en-US" dirty="0"/>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4.62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a:t>4.52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a:t>4.62</a:t>
                      </a:r>
                      <a:endParaRPr lang="zh-CN" altLang="en-US" b="0" dirty="0"/>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0.49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0.58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a:t>0.45</a:t>
                      </a:r>
                      <a:endParaRPr lang="zh-CN"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endParaRPr lang="zh-CN" altLang="en-US"/>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a:t>1.93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2.14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a:t>1.93</a:t>
                      </a:r>
                      <a:endParaRPr lang="zh-CN" altLang="en-US" b="1"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altLang="zh-CN" dirty="0"/>
                        <a:t>NLL</a:t>
                      </a:r>
                      <a:endParaRPr lang="zh-CN" altLang="en-US"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a:t>3.02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3.03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3.15</a:t>
                      </a:r>
                      <a:endParaRPr lang="zh-CN" altLang="en-US"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endParaRPr lang="zh-CN" altLang="en-US"/>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3.65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a:t>3.68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a:t>3.64</a:t>
                      </a:r>
                      <a:endParaRPr lang="zh-CN" altLang="en-US" b="1"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endParaRPr lang="zh-CN" altLang="en-US"/>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dirty="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b="1" dirty="0"/>
                        <a:t>4.18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dirty="0"/>
                        <a:t>4.22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b="1" dirty="0"/>
                        <a:t>4.18</a:t>
                      </a:r>
                      <a:endParaRPr lang="zh-CN" altLang="en-US" b="1" dirty="0"/>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r>
            </a:tbl>
          </a:graphicData>
        </a:graphic>
      </p:graphicFrame>
      <p:cxnSp>
        <p:nvCxnSpPr>
          <p:cNvPr id="5" name="直接箭头连接符 4"/>
          <p:cNvCxnSpPr/>
          <p:nvPr/>
        </p:nvCxnSpPr>
        <p:spPr>
          <a:xfrm>
            <a:off x="7815714" y="2504573"/>
            <a:ext cx="0" cy="13282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a:xfrm>
            <a:off x="7815714" y="4265996"/>
            <a:ext cx="0" cy="1463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686475" y="893240"/>
            <a:ext cx="847024" cy="400110"/>
          </a:xfrm>
          <a:prstGeom prst="rect">
            <a:avLst/>
          </a:prstGeom>
          <a:noFill/>
        </p:spPr>
        <p:txBody>
          <a:bodyPr wrap="square" rtlCol="0">
            <a:spAutoFit/>
          </a:bodyPr>
          <a:lstStyle/>
          <a:p>
            <a:r>
              <a:rPr lang="en-US" altLang="zh-CN" sz="2000" dirty="0"/>
              <a:t>NLL</a:t>
            </a:r>
            <a:r>
              <a:rPr lang="zh-CN" altLang="en-US" sz="2000" dirty="0"/>
              <a:t>√</a:t>
            </a:r>
            <a:endParaRPr lang="zh-CN" altLang="en-US" sz="2000" dirty="0"/>
          </a:p>
        </p:txBody>
      </p:sp>
      <p:sp>
        <p:nvSpPr>
          <p:cNvPr id="12" name="文本框 11"/>
          <p:cNvSpPr txBox="1"/>
          <p:nvPr/>
        </p:nvSpPr>
        <p:spPr>
          <a:xfrm>
            <a:off x="4831079" y="898880"/>
            <a:ext cx="1040332" cy="400110"/>
          </a:xfrm>
          <a:prstGeom prst="rect">
            <a:avLst/>
          </a:prstGeom>
          <a:noFill/>
        </p:spPr>
        <p:txBody>
          <a:bodyPr wrap="square" rtlCol="0">
            <a:spAutoFit/>
          </a:bodyPr>
          <a:lstStyle/>
          <a:p>
            <a:r>
              <a:rPr lang="en-US" altLang="zh-CN" sz="2000" dirty="0"/>
              <a:t>RMSE</a:t>
            </a:r>
            <a:r>
              <a:rPr lang="zh-CN" altLang="en-US" sz="2000" dirty="0"/>
              <a:t>√</a:t>
            </a:r>
            <a:endParaRPr lang="zh-CN" altLang="en-US" sz="2000" dirty="0"/>
          </a:p>
        </p:txBody>
      </p:sp>
      <p:cxnSp>
        <p:nvCxnSpPr>
          <p:cNvPr id="14" name="直接箭头连接符 13"/>
          <p:cNvCxnSpPr>
            <a:stCxn id="9" idx="0"/>
          </p:cNvCxnSpPr>
          <p:nvPr/>
        </p:nvCxnSpPr>
        <p:spPr>
          <a:xfrm flipV="1">
            <a:off x="4109987" y="1184734"/>
            <a:ext cx="0" cy="3371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p:nvPr/>
        </p:nvCxnSpPr>
        <p:spPr>
          <a:xfrm flipV="1">
            <a:off x="5330390" y="1184733"/>
            <a:ext cx="0" cy="3371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3" name="文本框 2"/>
          <p:cNvSpPr txBox="1"/>
          <p:nvPr/>
        </p:nvSpPr>
        <p:spPr>
          <a:xfrm>
            <a:off x="643288" y="541620"/>
            <a:ext cx="714194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In-Depth Studies</a:t>
            </a:r>
            <a:endParaRPr lang="en-US" altLang="zh-CN" sz="28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43288" y="1637906"/>
            <a:ext cx="7401827" cy="1200329"/>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Training time</a:t>
            </a:r>
            <a:endParaRPr lang="en-US" altLang="zh-CN" sz="2400" b="1"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Combining two branches: reduce training time by 82.8%</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Pretraining with RMSE loss: reduce training time by 9%</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43288" y="3234096"/>
            <a:ext cx="7401827" cy="1200329"/>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Maneuver Prediction Accuracy</a:t>
            </a:r>
            <a:endParaRPr lang="en-US" altLang="zh-CN" sz="2400" b="1"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lateral: 0.97</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longitude: 0.89</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pic>
        <p:nvPicPr>
          <p:cNvPr id="4" name="图片 3" descr="图表&#10;&#10;描述已自动生成"/>
          <p:cNvPicPr>
            <a:picLocks noChangeAspect="1"/>
          </p:cNvPicPr>
          <p:nvPr/>
        </p:nvPicPr>
        <p:blipFill rotWithShape="1">
          <a:blip r:embed="rId1"/>
          <a:srcRect l="5099" t="10910" r="8553" b="5099"/>
          <a:stretch>
            <a:fillRect/>
          </a:stretch>
        </p:blipFill>
        <p:spPr>
          <a:xfrm>
            <a:off x="125128" y="1309038"/>
            <a:ext cx="4215866" cy="3869356"/>
          </a:xfrm>
          <a:prstGeom prst="rect">
            <a:avLst/>
          </a:prstGeom>
        </p:spPr>
      </p:pic>
      <p:pic>
        <p:nvPicPr>
          <p:cNvPr id="7" name="图片 6" descr="图表&#10;&#10;描述已自动生成"/>
          <p:cNvPicPr>
            <a:picLocks noChangeAspect="1"/>
          </p:cNvPicPr>
          <p:nvPr/>
        </p:nvPicPr>
        <p:blipFill rotWithShape="1">
          <a:blip r:embed="rId2"/>
          <a:srcRect l="5099" t="10252" r="8388" b="4769"/>
          <a:stretch>
            <a:fillRect/>
          </a:stretch>
        </p:blipFill>
        <p:spPr>
          <a:xfrm>
            <a:off x="4505907" y="1258873"/>
            <a:ext cx="4430738" cy="3919885"/>
          </a:xfrm>
          <a:prstGeom prst="rect">
            <a:avLst/>
          </a:prstGeom>
        </p:spPr>
      </p:pic>
      <p:cxnSp>
        <p:nvCxnSpPr>
          <p:cNvPr id="9" name="直接连接符 8"/>
          <p:cNvCxnSpPr/>
          <p:nvPr/>
        </p:nvCxnSpPr>
        <p:spPr>
          <a:xfrm>
            <a:off x="2396690" y="1482297"/>
            <a:ext cx="0" cy="3282212"/>
          </a:xfrm>
          <a:prstGeom prst="line">
            <a:avLst/>
          </a:prstGeom>
        </p:spPr>
        <p:style>
          <a:lnRef idx="2">
            <a:schemeClr val="dk1"/>
          </a:lnRef>
          <a:fillRef idx="0">
            <a:schemeClr val="dk1"/>
          </a:fillRef>
          <a:effectRef idx="1">
            <a:schemeClr val="dk1"/>
          </a:effectRef>
          <a:fontRef idx="minor">
            <a:schemeClr val="tx1"/>
          </a:fontRef>
        </p:style>
      </p:cxnSp>
      <p:sp>
        <p:nvSpPr>
          <p:cNvPr id="3" name="矩形 2"/>
          <p:cNvSpPr/>
          <p:nvPr/>
        </p:nvSpPr>
        <p:spPr>
          <a:xfrm>
            <a:off x="7064944" y="2791326"/>
            <a:ext cx="481263" cy="5293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508533" y="2857100"/>
            <a:ext cx="481263" cy="52939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Introduction</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3" name="文本框 2"/>
          <p:cNvSpPr txBox="1"/>
          <p:nvPr/>
        </p:nvSpPr>
        <p:spPr>
          <a:xfrm>
            <a:off x="643255" y="974625"/>
            <a:ext cx="8023860" cy="224536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Predicting accurate future trajectories of multiple </a:t>
            </a:r>
            <a:r>
              <a:rPr lang="en-US" altLang="zh-CN" sz="2800" dirty="0">
                <a:latin typeface="Times New Roman" panose="02020603050405020304" pitchFamily="18" charset="0"/>
                <a:cs typeface="Times New Roman" panose="02020603050405020304" pitchFamily="18" charset="0"/>
              </a:rPr>
              <a:t>vehicle</a:t>
            </a:r>
            <a:r>
              <a:rPr lang="zh-CN" altLang="en-US" sz="2800"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is essential for autonomous systems but is challenging due</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to the complex interaction between </a:t>
            </a:r>
            <a:r>
              <a:rPr lang="en-US" altLang="zh-CN" sz="2800" dirty="0">
                <a:latin typeface="Times New Roman" panose="02020603050405020304" pitchFamily="18" charset="0"/>
                <a:cs typeface="Times New Roman" panose="02020603050405020304" pitchFamily="18" charset="0"/>
              </a:rPr>
              <a:t>vehicles</a:t>
            </a:r>
            <a:r>
              <a:rPr lang="zh-CN" altLang="en-US" sz="2800" dirty="0">
                <a:latin typeface="Times New Roman" panose="02020603050405020304" pitchFamily="18" charset="0"/>
                <a:cs typeface="Times New Roman" panose="02020603050405020304" pitchFamily="18" charset="0"/>
              </a:rPr>
              <a:t> and the uncertainty in each </a:t>
            </a:r>
            <a:r>
              <a:rPr lang="en-US" altLang="zh-CN" sz="2800" dirty="0">
                <a:latin typeface="Times New Roman" panose="02020603050405020304" pitchFamily="18" charset="0"/>
                <a:cs typeface="Times New Roman" panose="02020603050405020304" pitchFamily="18" charset="0"/>
              </a:rPr>
              <a:t>vehicle’</a:t>
            </a:r>
            <a:r>
              <a:rPr lang="zh-CN" altLang="en-US" sz="2800" dirty="0">
                <a:latin typeface="Times New Roman" panose="02020603050405020304" pitchFamily="18" charset="0"/>
                <a:cs typeface="Times New Roman" panose="02020603050405020304" pitchFamily="18" charset="0"/>
              </a:rPr>
              <a:t>s future behavior.</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43255" y="255270"/>
            <a:ext cx="3027680" cy="584775"/>
          </a:xfrm>
          <a:prstGeom prst="rect">
            <a:avLst/>
          </a:prstGeom>
          <a:noFill/>
        </p:spPr>
        <p:txBody>
          <a:bodyPr wrap="square" rtlCol="0">
            <a:spAutoFit/>
            <a:scene3d>
              <a:camera prst="orthographicFront"/>
              <a:lightRig rig="threePt" dir="t"/>
            </a:scene3d>
          </a:bodyPr>
          <a:lstStyle/>
          <a:p>
            <a:r>
              <a:rPr lang="en-US" altLang="zh-CN" sz="32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Background</a:t>
            </a:r>
            <a:endParaRPr lang="en-US" altLang="zh-CN" sz="32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00" name="图片 99"/>
          <p:cNvPicPr/>
          <p:nvPr>
            <p:custDataLst>
              <p:tags r:id="rId1"/>
            </p:custDataLst>
          </p:nvPr>
        </p:nvPicPr>
        <p:blipFill>
          <a:blip r:embed="rId2"/>
          <a:srcRect l="8625" t="4387" r="6624" b="20225"/>
          <a:stretch>
            <a:fillRect/>
          </a:stretch>
        </p:blipFill>
        <p:spPr>
          <a:xfrm>
            <a:off x="588645" y="3355974"/>
            <a:ext cx="2879384" cy="2693035"/>
          </a:xfrm>
          <a:prstGeom prst="rect">
            <a:avLst/>
          </a:prstGeom>
          <a:noFill/>
          <a:ln w="9525">
            <a:noFill/>
          </a:ln>
        </p:spPr>
      </p:pic>
      <p:pic>
        <p:nvPicPr>
          <p:cNvPr id="5" name="图片 4"/>
          <p:cNvPicPr>
            <a:picLocks noChangeAspect="1"/>
          </p:cNvPicPr>
          <p:nvPr>
            <p:custDataLst>
              <p:tags r:id="rId3"/>
            </p:custDataLst>
          </p:nvPr>
        </p:nvPicPr>
        <p:blipFill>
          <a:blip r:embed="rId4"/>
          <a:stretch>
            <a:fillRect/>
          </a:stretch>
        </p:blipFill>
        <p:spPr>
          <a:xfrm>
            <a:off x="3891964" y="3364726"/>
            <a:ext cx="4745990" cy="2693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3" name="文本框 2"/>
          <p:cNvSpPr txBox="1"/>
          <p:nvPr/>
        </p:nvSpPr>
        <p:spPr>
          <a:xfrm>
            <a:off x="450850" y="1000125"/>
            <a:ext cx="8138795"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Since</a:t>
            </a:r>
            <a:r>
              <a:rPr lang="zh-CN" altLang="en-US" sz="2800" dirty="0">
                <a:latin typeface="Times New Roman" panose="02020603050405020304" pitchFamily="18" charset="0"/>
                <a:cs typeface="Times New Roman" panose="02020603050405020304" pitchFamily="18" charset="0"/>
              </a:rPr>
              <a:t> road situations are changing frequently, it is unreliable to predict only a single trajectory. We want to know how they drive. </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50850" y="416560"/>
            <a:ext cx="3970655" cy="583565"/>
          </a:xfrm>
          <a:prstGeom prst="rect">
            <a:avLst/>
          </a:prstGeom>
          <a:noFill/>
        </p:spPr>
        <p:txBody>
          <a:bodyPr wrap="square" rtlCol="0">
            <a:spAutoFit/>
          </a:bodyPr>
          <a:lstStyle/>
          <a:p>
            <a:r>
              <a:rPr lang="en-US" altLang="zh-C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Learn Driving</a:t>
            </a:r>
            <a:r>
              <a:rPr lang="zh-CN" alt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zh-C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
            </a:r>
            <a:r>
              <a:rPr lang="zh-CN" alt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attern</a:t>
            </a:r>
            <a:endParaRPr lang="zh-CN" alt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文本框 4"/>
          <p:cNvSpPr txBox="1"/>
          <p:nvPr/>
        </p:nvSpPr>
        <p:spPr>
          <a:xfrm>
            <a:off x="450850" y="2766695"/>
            <a:ext cx="3545840" cy="583565"/>
          </a:xfrm>
          <a:prstGeom prst="rect">
            <a:avLst/>
          </a:prstGeom>
          <a:noFill/>
        </p:spPr>
        <p:txBody>
          <a:bodyPr wrap="square" rtlCol="0">
            <a:spAutoFit/>
          </a:bodyPr>
          <a:lstStyle/>
          <a:p>
            <a:r>
              <a:rPr lang="zh-CN" alt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Multimodal </a:t>
            </a:r>
            <a:r>
              <a:rPr lang="en-US" altLang="zh-C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
            </a:r>
            <a:r>
              <a:rPr lang="zh-CN" alt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attern</a:t>
            </a:r>
            <a:endParaRPr lang="zh-CN" alt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2556277" y="4015910"/>
            <a:ext cx="4812665" cy="2306320"/>
          </a:xfrm>
          <a:prstGeom prst="rect">
            <a:avLst/>
          </a:prstGeom>
        </p:spPr>
      </p:pic>
      <p:sp>
        <p:nvSpPr>
          <p:cNvPr id="8" name="文本框 7"/>
          <p:cNvSpPr txBox="1"/>
          <p:nvPr/>
        </p:nvSpPr>
        <p:spPr>
          <a:xfrm>
            <a:off x="450850" y="3350260"/>
            <a:ext cx="613219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irection changing </a:t>
            </a:r>
            <a:r>
              <a:rPr lang="en-US" altLang="zh-CN" sz="2800" dirty="0">
                <a:latin typeface="Times New Roman" panose="02020603050405020304" pitchFamily="18" charset="0"/>
                <a:cs typeface="Times New Roman" panose="02020603050405020304" pitchFamily="18" charset="0"/>
              </a:rPr>
              <a:t>&amp;</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elocity changing</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Related Work</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3" name="文本框 2"/>
          <p:cNvSpPr txBox="1"/>
          <p:nvPr/>
        </p:nvSpPr>
        <p:spPr>
          <a:xfrm>
            <a:off x="329565" y="239395"/>
            <a:ext cx="768540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Hidden Markov Model</a:t>
            </a:r>
            <a:r>
              <a:rPr lang="en-US" altLang="zh-CN" sz="2800" baseline="30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363018" y="2916104"/>
            <a:ext cx="285877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CVAE</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164080" y="699770"/>
            <a:ext cx="5053965" cy="534035"/>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287144" y="1270962"/>
                <a:ext cx="1183005" cy="491288"/>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cs typeface="Cambria Math" panose="02040503050406030204" pitchFamily="18" charset="0"/>
                            </a:rPr>
                          </m:ctrlPr>
                        </m:sSubSupPr>
                        <m:e>
                          <m:r>
                            <a:rPr lang="en-US" altLang="zh-CN" sz="2400" i="1">
                              <a:latin typeface="Cambria Math" panose="02040503050406030204" pitchFamily="18" charset="0"/>
                              <a:cs typeface="Cambria Math" panose="02040503050406030204" pitchFamily="18" charset="0"/>
                            </a:rPr>
                            <m:t>𝑥</m:t>
                          </m:r>
                        </m:e>
                        <m:sub>
                          <m:r>
                            <a:rPr lang="en-US" altLang="zh-CN" sz="2400" i="1">
                              <a:latin typeface="Cambria Math" panose="02040503050406030204" pitchFamily="18" charset="0"/>
                              <a:cs typeface="Cambria Math" panose="02040503050406030204" pitchFamily="18" charset="0"/>
                            </a:rPr>
                            <m:t>ℎ</m:t>
                          </m:r>
                        </m:sub>
                        <m:sup>
                          <m:r>
                            <a:rPr lang="en-US" altLang="zh-CN" sz="2400" i="1">
                              <a:latin typeface="Cambria Math" panose="02040503050406030204" pitchFamily="18" charset="0"/>
                              <a:cs typeface="Cambria Math" panose="02040503050406030204" pitchFamily="18" charset="0"/>
                            </a:rPr>
                            <m:t>𝑖</m:t>
                          </m:r>
                        </m:sup>
                      </m:sSubSup>
                      <m:r>
                        <a:rPr lang="en-US" altLang="zh-CN" sz="2400" i="1">
                          <a:latin typeface="Cambria Math" panose="02040503050406030204" pitchFamily="18" charset="0"/>
                          <a:cs typeface="Cambria Math" panose="02040503050406030204" pitchFamily="18" charset="0"/>
                        </a:rPr>
                        <m:t>,</m:t>
                      </m:r>
                      <m:sSubSup>
                        <m:sSubSupPr>
                          <m:ctrlPr>
                            <a:rPr lang="en-US" altLang="zh-CN" sz="2400" i="1">
                              <a:latin typeface="Cambria Math" panose="02040503050406030204" pitchFamily="18" charset="0"/>
                              <a:cs typeface="Cambria Math" panose="02040503050406030204" pitchFamily="18" charset="0"/>
                            </a:rPr>
                          </m:ctrlPr>
                        </m:sSubSupPr>
                        <m:e>
                          <m:r>
                            <a:rPr lang="en-US" altLang="zh-CN" sz="2400" i="1">
                              <a:latin typeface="Cambria Math" panose="02040503050406030204" pitchFamily="18" charset="0"/>
                              <a:cs typeface="Cambria Math" panose="02040503050406030204" pitchFamily="18" charset="0"/>
                            </a:rPr>
                            <m:t>𝑦</m:t>
                          </m:r>
                        </m:e>
                        <m:sub>
                          <m:r>
                            <a:rPr lang="en-US" altLang="zh-CN" sz="2400" i="1">
                              <a:latin typeface="Cambria Math" panose="02040503050406030204" pitchFamily="18" charset="0"/>
                              <a:cs typeface="Cambria Math" panose="02040503050406030204" pitchFamily="18" charset="0"/>
                            </a:rPr>
                            <m:t>ℎ</m:t>
                          </m:r>
                        </m:sub>
                        <m:sup>
                          <m:r>
                            <a:rPr lang="en-US" altLang="zh-CN" sz="2400" i="1">
                              <a:latin typeface="Cambria Math" panose="02040503050406030204" pitchFamily="18" charset="0"/>
                              <a:cs typeface="Cambria Math" panose="02040503050406030204" pitchFamily="18" charset="0"/>
                            </a:rPr>
                            <m:t>𝑖</m:t>
                          </m:r>
                        </m:sup>
                      </m:sSubSup>
                      <m:r>
                        <a:rPr lang="en-US" altLang="zh-CN" sz="2400" i="1">
                          <a:latin typeface="Cambria Math" panose="02040503050406030204" pitchFamily="18" charset="0"/>
                          <a:cs typeface="Cambria Math" panose="02040503050406030204" pitchFamily="18" charset="0"/>
                        </a:rPr>
                        <m:t>:</m:t>
                      </m:r>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287144" y="1270962"/>
                <a:ext cx="1183005" cy="491288"/>
              </a:xfrm>
              <a:prstGeom prst="rect">
                <a:avLst/>
              </a:prstGeom>
              <a:blipFill rotWithShape="1">
                <a:blip r:embed="rId2"/>
                <a:stretch>
                  <a:fillRect l="-10" t="-67" r="10" b="25"/>
                </a:stretch>
              </a:blipFill>
            </p:spPr>
            <p:txBody>
              <a:bodyPr/>
              <a:lstStyle/>
              <a:p>
                <a:r>
                  <a:rPr lang="zh-CN" altLang="en-US">
                    <a:noFill/>
                  </a:rPr>
                  <a:t> </a:t>
                </a:r>
              </a:p>
            </p:txBody>
          </p:sp>
        </mc:Fallback>
      </mc:AlternateContent>
      <p:sp>
        <p:nvSpPr>
          <p:cNvPr id="9" name="文本框 8"/>
          <p:cNvSpPr txBox="1"/>
          <p:nvPr/>
        </p:nvSpPr>
        <p:spPr>
          <a:xfrm>
            <a:off x="1669416" y="1270962"/>
            <a:ext cx="642637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x and y locations of vehicle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over the last time h</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301873" y="1718349"/>
                <a:ext cx="1368131" cy="532518"/>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cs typeface="Cambria Math" panose="02040503050406030204" pitchFamily="18" charset="0"/>
                            </a:rPr>
                          </m:ctrlPr>
                        </m:sSubSupPr>
                        <m:e>
                          <m:r>
                            <a:rPr lang="en-US" altLang="zh-CN" sz="2400" i="1">
                              <a:latin typeface="Cambria Math" panose="02040503050406030204" pitchFamily="18" charset="0"/>
                              <a:cs typeface="Cambria Math" panose="02040503050406030204" pitchFamily="18" charset="0"/>
                            </a:rPr>
                            <m:t>𝑣</m:t>
                          </m:r>
                        </m:e>
                        <m:sub>
                          <m:r>
                            <a:rPr lang="en-US" altLang="zh-CN" sz="2400" i="1">
                              <a:latin typeface="Cambria Math" panose="02040503050406030204" pitchFamily="18" charset="0"/>
                              <a:cs typeface="Cambria Math" panose="02040503050406030204" pitchFamily="18" charset="0"/>
                            </a:rPr>
                            <m:t>𝑥ℎ</m:t>
                          </m:r>
                        </m:sub>
                        <m:sup>
                          <m:r>
                            <a:rPr lang="en-US" altLang="zh-CN" sz="2400" i="1">
                              <a:latin typeface="Cambria Math" panose="02040503050406030204" pitchFamily="18" charset="0"/>
                              <a:cs typeface="Cambria Math" panose="02040503050406030204" pitchFamily="18" charset="0"/>
                            </a:rPr>
                            <m:t>𝑖</m:t>
                          </m:r>
                        </m:sup>
                      </m:sSubSup>
                      <m:r>
                        <a:rPr lang="en-US" altLang="zh-CN" sz="2400" i="1">
                          <a:latin typeface="Cambria Math" panose="02040503050406030204" pitchFamily="18" charset="0"/>
                          <a:cs typeface="Cambria Math" panose="02040503050406030204" pitchFamily="18" charset="0"/>
                        </a:rPr>
                        <m:t>,</m:t>
                      </m:r>
                      <m:sSubSup>
                        <m:sSubSupPr>
                          <m:ctrlPr>
                            <a:rPr lang="en-US" altLang="zh-CN" sz="2400" i="1">
                              <a:latin typeface="Cambria Math" panose="02040503050406030204" pitchFamily="18" charset="0"/>
                              <a:cs typeface="Cambria Math" panose="02040503050406030204" pitchFamily="18" charset="0"/>
                            </a:rPr>
                          </m:ctrlPr>
                        </m:sSubSupPr>
                        <m:e>
                          <m:r>
                            <a:rPr lang="en-US" altLang="zh-CN" sz="2400" i="1">
                              <a:latin typeface="Cambria Math" panose="02040503050406030204" pitchFamily="18" charset="0"/>
                              <a:cs typeface="Cambria Math" panose="02040503050406030204" pitchFamily="18" charset="0"/>
                            </a:rPr>
                            <m:t>𝑣</m:t>
                          </m:r>
                        </m:e>
                        <m:sub>
                          <m:r>
                            <a:rPr lang="en-US" altLang="zh-CN" sz="2400" i="1">
                              <a:latin typeface="Cambria Math" panose="02040503050406030204" pitchFamily="18" charset="0"/>
                              <a:cs typeface="Cambria Math" panose="02040503050406030204" pitchFamily="18" charset="0"/>
                            </a:rPr>
                            <m:t>𝑦ℎ</m:t>
                          </m:r>
                        </m:sub>
                        <m:sup>
                          <m:r>
                            <a:rPr lang="en-US" altLang="zh-CN" sz="2400" i="1">
                              <a:latin typeface="Cambria Math" panose="02040503050406030204" pitchFamily="18" charset="0"/>
                              <a:cs typeface="Cambria Math" panose="02040503050406030204" pitchFamily="18" charset="0"/>
                            </a:rPr>
                            <m:t>𝑖</m:t>
                          </m:r>
                        </m:sup>
                      </m:sSubSup>
                      <m:r>
                        <a:rPr lang="en-US" altLang="zh-CN" sz="2400" i="1">
                          <a:latin typeface="Cambria Math" panose="02040503050406030204" pitchFamily="18" charset="0"/>
                          <a:cs typeface="Cambria Math" panose="02040503050406030204" pitchFamily="18" charset="0"/>
                        </a:rPr>
                        <m:t>:</m:t>
                      </m:r>
                    </m:oMath>
                  </m:oMathPara>
                </a14:m>
                <a:endParaRPr lang="zh-CN" altLang="en-US" sz="2400" dirty="0"/>
              </a:p>
            </p:txBody>
          </p:sp>
        </mc:Choice>
        <mc:Fallback>
          <p:sp>
            <p:nvSpPr>
              <p:cNvPr id="10" name="文本框 9"/>
              <p:cNvSpPr txBox="1">
                <a:spLocks noRot="1" noChangeAspect="1" noMove="1" noResize="1" noEditPoints="1" noAdjustHandles="1" noChangeArrowheads="1" noChangeShapeType="1" noTextEdit="1"/>
              </p:cNvSpPr>
              <p:nvPr/>
            </p:nvSpPr>
            <p:spPr>
              <a:xfrm>
                <a:off x="301873" y="1718349"/>
                <a:ext cx="1368131" cy="532518"/>
              </a:xfrm>
              <a:prstGeom prst="rect">
                <a:avLst/>
              </a:prstGeom>
              <a:blipFill rotWithShape="1">
                <a:blip r:embed="rId3"/>
                <a:stretch>
                  <a:fillRect l="-18" t="-7" r="43" b="80"/>
                </a:stretch>
              </a:blipFill>
            </p:spPr>
            <p:txBody>
              <a:bodyPr/>
              <a:lstStyle/>
              <a:p>
                <a:r>
                  <a:rPr lang="zh-CN" altLang="en-US">
                    <a:noFill/>
                  </a:rPr>
                  <a:t> </a:t>
                </a:r>
              </a:p>
            </p:txBody>
          </p:sp>
        </mc:Fallback>
      </mc:AlternateContent>
      <p:sp>
        <p:nvSpPr>
          <p:cNvPr id="11" name="文本框 10"/>
          <p:cNvSpPr txBox="1"/>
          <p:nvPr/>
        </p:nvSpPr>
        <p:spPr>
          <a:xfrm>
            <a:off x="1669415" y="1782915"/>
            <a:ext cx="5064207" cy="461665"/>
          </a:xfrm>
          <a:prstGeom prst="rect">
            <a:avLst/>
          </a:prstGeom>
          <a:noFill/>
        </p:spPr>
        <p:txBody>
          <a:bodyPr wrap="none" rtlCol="0" anchor="t">
            <a:spAutoFit/>
          </a:bodyPr>
          <a:lstStyle/>
          <a:p>
            <a:r>
              <a:rPr lang="en-US" altLang="zh-CN" sz="2400" dirty="0">
                <a:latin typeface="Times New Roman" panose="02020603050405020304" pitchFamily="18" charset="0"/>
                <a:cs typeface="Times New Roman" panose="02020603050405020304" pitchFamily="18" charset="0"/>
                <a:sym typeface="+mn-ea"/>
              </a:rPr>
              <a:t>velocity of vehicle </a:t>
            </a:r>
            <a:r>
              <a:rPr lang="en-US" altLang="zh-CN" sz="2400" dirty="0" err="1">
                <a:latin typeface="Times New Roman" panose="02020603050405020304" pitchFamily="18" charset="0"/>
                <a:cs typeface="Times New Roman" panose="02020603050405020304" pitchFamily="18" charset="0"/>
                <a:sym typeface="+mn-ea"/>
              </a:rPr>
              <a:t>i</a:t>
            </a:r>
            <a:r>
              <a:rPr lang="en-US" altLang="zh-CN" sz="2400" dirty="0">
                <a:latin typeface="Times New Roman" panose="02020603050405020304" pitchFamily="18" charset="0"/>
                <a:cs typeface="Times New Roman" panose="02020603050405020304" pitchFamily="18" charset="0"/>
                <a:sym typeface="+mn-ea"/>
              </a:rPr>
              <a:t> over the last time h</a:t>
            </a:r>
            <a:endParaRPr lang="zh-CN" altLang="en-US" sz="2400" dirty="0"/>
          </a:p>
        </p:txBody>
      </p:sp>
      <p:sp>
        <p:nvSpPr>
          <p:cNvPr id="12" name="文本框 11"/>
          <p:cNvSpPr txBox="1"/>
          <p:nvPr/>
        </p:nvSpPr>
        <p:spPr>
          <a:xfrm>
            <a:off x="488950" y="5384506"/>
            <a:ext cx="8166735" cy="922020"/>
          </a:xfrm>
          <a:prstGeom prst="rect">
            <a:avLst/>
          </a:prstGeom>
          <a:noFill/>
        </p:spPr>
        <p:txBody>
          <a:bodyPr wrap="square" rtlCol="0">
            <a:spAutoFit/>
          </a:bodyPr>
          <a:lstStyle/>
          <a:p>
            <a:r>
              <a:rPr lang="en-US" altLang="zh-CN" dirty="0"/>
              <a:t>[1] </a:t>
            </a:r>
            <a:r>
              <a:rPr lang="zh-CN" altLang="en-US" dirty="0"/>
              <a:t>Nachiket Deo, Akshay Rangesh, Mohan M. Trivedi</a:t>
            </a:r>
            <a:r>
              <a:rPr lang="en-US" altLang="zh-CN" dirty="0"/>
              <a:t>. How would surround vehicles move? A Unified Framework for Maneuver Classification and Motion Prediction.</a:t>
            </a:r>
            <a:endParaRPr lang="en-US" altLang="zh-CN" dirty="0"/>
          </a:p>
          <a:p>
            <a:endParaRPr lang="en-US" altLang="zh-CN" dirty="0"/>
          </a:p>
        </p:txBody>
      </p:sp>
      <p:sp>
        <p:nvSpPr>
          <p:cNvPr id="13" name="文本框 12"/>
          <p:cNvSpPr txBox="1"/>
          <p:nvPr/>
        </p:nvSpPr>
        <p:spPr>
          <a:xfrm>
            <a:off x="329565" y="2237167"/>
            <a:ext cx="6020437"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sym typeface="+mn-ea"/>
              </a:rPr>
              <a:t>m is the predefined maneuver class</a:t>
            </a:r>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4"/>
          <a:stretch>
            <a:fillRect/>
          </a:stretch>
        </p:blipFill>
        <p:spPr>
          <a:xfrm>
            <a:off x="3504565" y="3643697"/>
            <a:ext cx="4834890" cy="815340"/>
          </a:xfrm>
          <a:prstGeom prst="rect">
            <a:avLst/>
          </a:prstGeom>
        </p:spPr>
      </p:pic>
      <p:pic>
        <p:nvPicPr>
          <p:cNvPr id="15" name="图片 14"/>
          <p:cNvPicPr>
            <a:picLocks noChangeAspect="1"/>
          </p:cNvPicPr>
          <p:nvPr/>
        </p:nvPicPr>
        <p:blipFill>
          <a:blip r:embed="rId5"/>
          <a:stretch>
            <a:fillRect/>
          </a:stretch>
        </p:blipFill>
        <p:spPr>
          <a:xfrm>
            <a:off x="399426" y="3313430"/>
            <a:ext cx="2719047" cy="1826260"/>
          </a:xfrm>
          <a:prstGeom prst="rect">
            <a:avLst/>
          </a:prstGeom>
        </p:spPr>
      </p:pic>
      <p:sp>
        <p:nvSpPr>
          <p:cNvPr id="16" name="文本框 15"/>
          <p:cNvSpPr txBox="1"/>
          <p:nvPr/>
        </p:nvSpPr>
        <p:spPr>
          <a:xfrm>
            <a:off x="3656412" y="4467281"/>
            <a:ext cx="307721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z is the latent variable</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3" name="文本框 2"/>
          <p:cNvSpPr txBox="1"/>
          <p:nvPr/>
        </p:nvSpPr>
        <p:spPr>
          <a:xfrm>
            <a:off x="229870" y="756285"/>
            <a:ext cx="1990090" cy="460375"/>
          </a:xfrm>
          <a:prstGeom prst="rect">
            <a:avLst/>
          </a:prstGeom>
          <a:noFill/>
        </p:spPr>
        <p:txBody>
          <a:bodyPr wrap="none" rtlCol="0" anchor="t">
            <a:spAutoFit/>
          </a:bodyPr>
          <a:lstStyle/>
          <a:p>
            <a:r>
              <a:rPr lang="en-US" altLang="zh-CN" sz="2400" dirty="0">
                <a:latin typeface="Times New Roman" panose="02020603050405020304" pitchFamily="18" charset="0"/>
                <a:cs typeface="Times New Roman" panose="02020603050405020304" pitchFamily="18" charset="0"/>
                <a:sym typeface="+mn-ea"/>
              </a:rPr>
              <a:t>Transformer</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dirty="0">
                <a:latin typeface="Times New Roman" panose="02020603050405020304" pitchFamily="18" charset="0"/>
                <a:cs typeface="Times New Roman" panose="02020603050405020304" pitchFamily="18" charset="0"/>
                <a:sym typeface="+mn-ea"/>
              </a:rPr>
              <a:t>:</a:t>
            </a:r>
            <a:endParaRPr lang="zh-CN" altLang="en-US" dirty="0"/>
          </a:p>
        </p:txBody>
      </p:sp>
      <p:sp>
        <p:nvSpPr>
          <p:cNvPr id="4" name="文本框 3"/>
          <p:cNvSpPr txBox="1"/>
          <p:nvPr/>
        </p:nvSpPr>
        <p:spPr>
          <a:xfrm>
            <a:off x="153035" y="159385"/>
            <a:ext cx="5221853"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Deep Learning Network</a:t>
            </a:r>
            <a:endParaRPr lang="en-US" altLang="zh-CN" sz="2000" dirty="0"/>
          </a:p>
        </p:txBody>
      </p:sp>
      <p:pic>
        <p:nvPicPr>
          <p:cNvPr id="5" name="图片 4"/>
          <p:cNvPicPr>
            <a:picLocks noChangeAspect="1"/>
          </p:cNvPicPr>
          <p:nvPr>
            <p:custDataLst>
              <p:tags r:id="rId1"/>
            </p:custDataLst>
          </p:nvPr>
        </p:nvPicPr>
        <p:blipFill>
          <a:blip r:embed="rId2"/>
          <a:stretch>
            <a:fillRect/>
          </a:stretch>
        </p:blipFill>
        <p:spPr>
          <a:xfrm>
            <a:off x="1363600" y="3429000"/>
            <a:ext cx="6256199" cy="2112846"/>
          </a:xfrm>
          <a:prstGeom prst="rect">
            <a:avLst/>
          </a:prstGeom>
        </p:spPr>
      </p:pic>
      <p:pic>
        <p:nvPicPr>
          <p:cNvPr id="8" name="图片 7"/>
          <p:cNvPicPr>
            <a:picLocks noChangeAspect="1"/>
          </p:cNvPicPr>
          <p:nvPr/>
        </p:nvPicPr>
        <p:blipFill>
          <a:blip r:embed="rId3"/>
          <a:stretch>
            <a:fillRect/>
          </a:stretch>
        </p:blipFill>
        <p:spPr>
          <a:xfrm>
            <a:off x="590549" y="1132840"/>
            <a:ext cx="8039329" cy="2196666"/>
          </a:xfrm>
          <a:prstGeom prst="rect">
            <a:avLst/>
          </a:prstGeom>
        </p:spPr>
      </p:pic>
      <p:sp>
        <p:nvSpPr>
          <p:cNvPr id="9" name="文本框 8"/>
          <p:cNvSpPr txBox="1"/>
          <p:nvPr/>
        </p:nvSpPr>
        <p:spPr>
          <a:xfrm>
            <a:off x="590549" y="5541846"/>
            <a:ext cx="7962265" cy="645160"/>
          </a:xfrm>
          <a:prstGeom prst="rect">
            <a:avLst/>
          </a:prstGeom>
          <a:noFill/>
        </p:spPr>
        <p:txBody>
          <a:bodyPr wrap="square" rtlCol="0">
            <a:spAutoFit/>
          </a:bodyPr>
          <a:lstStyle/>
          <a:p>
            <a:r>
              <a:rPr lang="en-US" altLang="zh-CN" dirty="0"/>
              <a:t>[3]Ye Yuan, </a:t>
            </a:r>
            <a:r>
              <a:rPr lang="en-US" altLang="zh-CN" dirty="0" err="1"/>
              <a:t>Xinshuo</a:t>
            </a:r>
            <a:r>
              <a:rPr lang="en-US" altLang="zh-CN" dirty="0"/>
              <a:t> Weng, </a:t>
            </a:r>
            <a:r>
              <a:rPr lang="en-US" altLang="zh-CN" dirty="0" err="1"/>
              <a:t>Yanglan</a:t>
            </a:r>
            <a:r>
              <a:rPr lang="en-US" altLang="zh-CN" dirty="0"/>
              <a:t> </a:t>
            </a:r>
            <a:r>
              <a:rPr lang="en-US" altLang="zh-CN" dirty="0" err="1"/>
              <a:t>Ou</a:t>
            </a:r>
            <a:r>
              <a:rPr lang="en-US" altLang="zh-CN" dirty="0"/>
              <a:t>, Kris </a:t>
            </a:r>
            <a:r>
              <a:rPr lang="en-US" altLang="zh-CN" dirty="0" err="1"/>
              <a:t>Kitani</a:t>
            </a:r>
            <a:r>
              <a:rPr lang="en-US" altLang="zh-CN" dirty="0"/>
              <a:t>. </a:t>
            </a:r>
            <a:r>
              <a:rPr lang="en-US" altLang="zh-CN" dirty="0" err="1"/>
              <a:t>AgentFormer</a:t>
            </a:r>
            <a:r>
              <a:rPr lang="en-US" altLang="zh-CN" dirty="0"/>
              <a:t>: Agent-Aware Transformers for Socio-Temporal Multi-Agent Forecasting </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approach and design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06E12CD-FCB1-464E-A775-0B83FDDACE03}" type="slidenum">
              <a:rPr lang="en-US" smtClean="0"/>
            </a:fld>
            <a:endParaRPr lang="en-US"/>
          </a:p>
        </p:txBody>
      </p:sp>
      <p:sp>
        <p:nvSpPr>
          <p:cNvPr id="3" name="文本框 2"/>
          <p:cNvSpPr txBox="1"/>
          <p:nvPr/>
        </p:nvSpPr>
        <p:spPr>
          <a:xfrm>
            <a:off x="236855" y="187960"/>
            <a:ext cx="2082800" cy="521970"/>
          </a:xfrm>
          <a:prstGeom prst="rect">
            <a:avLst/>
          </a:prstGeom>
          <a:noFill/>
        </p:spPr>
        <p:txBody>
          <a:bodyPr wrap="square" rtlCol="0">
            <a:spAutoFit/>
          </a:bodyPr>
          <a:lstStyle/>
          <a:p>
            <a:r>
              <a:rPr lang="en-US" altLang="zh-CN" sz="28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Task</a:t>
            </a:r>
            <a:endParaRPr lang="en-US" altLang="zh-CN" sz="28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文本框 3"/>
          <p:cNvSpPr txBox="1"/>
          <p:nvPr/>
        </p:nvSpPr>
        <p:spPr>
          <a:xfrm>
            <a:off x="264795" y="1722755"/>
            <a:ext cx="7446010"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Model a bivariate Gaussian distribution:</a:t>
            </a:r>
            <a:r>
              <a:rPr lang="en-US" altLang="zh-CN" dirty="0"/>
              <a:t> </a:t>
            </a:r>
            <a:endParaRPr lang="en-US" altLang="zh-CN" dirty="0"/>
          </a:p>
        </p:txBody>
      </p:sp>
      <p:pic>
        <p:nvPicPr>
          <p:cNvPr id="5" name="图片 1"/>
          <p:cNvPicPr>
            <a:picLocks noChangeAspect="1"/>
          </p:cNvPicPr>
          <p:nvPr/>
        </p:nvPicPr>
        <p:blipFill>
          <a:blip r:embed="rId1"/>
          <a:stretch>
            <a:fillRect/>
          </a:stretch>
        </p:blipFill>
        <p:spPr>
          <a:xfrm>
            <a:off x="0" y="2313305"/>
            <a:ext cx="9143365" cy="752475"/>
          </a:xfrm>
          <a:prstGeom prst="rect">
            <a:avLst/>
          </a:prstGeom>
          <a:noFill/>
          <a:ln>
            <a:noFill/>
          </a:ln>
        </p:spPr>
      </p:pic>
      <mc:AlternateContent xmlns:mc="http://schemas.openxmlformats.org/markup-compatibility/2006">
        <mc:Choice xmlns:a14="http://schemas.microsoft.com/office/drawing/2010/main" Requires="a14">
          <p:sp>
            <p:nvSpPr>
              <p:cNvPr id="6" name="文本框 5"/>
              <p:cNvSpPr txBox="1"/>
              <p:nvPr/>
            </p:nvSpPr>
            <p:spPr>
              <a:xfrm>
                <a:off x="2527935" y="3195955"/>
                <a:ext cx="3188970" cy="466090"/>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ea typeface="MS Mincho" charset="0"/>
                        <a:cs typeface="Cambria Math" panose="02040503050406030204" pitchFamily="18" charset="0"/>
                      </a:rPr>
                      <m:t>𝜽</m:t>
                    </m:r>
                  </m:oMath>
                </a14:m>
                <a:r>
                  <a:rPr lang="en-US" altLang="zh-CN" sz="2400" b="1" i="1">
                    <a:latin typeface="Cambria Math" panose="02040503050406030204" pitchFamily="18" charset="0"/>
                    <a:cs typeface="Cambria Math" panose="02040503050406030204" pitchFamily="18" charset="0"/>
                  </a:rPr>
                  <a:t> = </a:t>
                </a:r>
                <a:r>
                  <a:rPr lang="en-US" altLang="zh-CN" sz="2400" i="1">
                    <a:latin typeface="Cambria Math" panose="02040503050406030204" pitchFamily="18" charset="0"/>
                    <a:cs typeface="Cambria Math" panose="02040503050406030204" pitchFamily="18" charset="0"/>
                  </a:rPr>
                  <a:t>(</a:t>
                </a:r>
                <a14:m>
                  <m:oMath xmlns:m="http://schemas.openxmlformats.org/officeDocument/2006/math">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ea typeface="MS Mincho" charset="0"/>
                            <a:cs typeface="Cambria Math" panose="02040503050406030204" pitchFamily="18" charset="0"/>
                          </a:rPr>
                          <m:t>𝜎</m:t>
                        </m:r>
                      </m:e>
                      <m:sub>
                        <m:r>
                          <a:rPr lang="en-US" altLang="zh-CN" sz="2400" i="1">
                            <a:latin typeface="Cambria Math" panose="02040503050406030204" pitchFamily="18" charset="0"/>
                            <a:cs typeface="Cambria Math" panose="02040503050406030204" pitchFamily="18" charset="0"/>
                          </a:rPr>
                          <m:t>𝑥</m:t>
                        </m:r>
                      </m:sub>
                    </m:sSub>
                    <m:r>
                      <a:rPr lang="en-US" altLang="zh-CN" sz="2400" i="1">
                        <a:latin typeface="Cambria Math" panose="02040503050406030204" pitchFamily="18" charset="0"/>
                        <a:ea typeface="MS Mincho" charset="0"/>
                        <a:cs typeface="Cambria Math" panose="02040503050406030204" pitchFamily="18" charset="0"/>
                      </a:rPr>
                      <m:t>, </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ea typeface="MS Mincho" charset="0"/>
                            <a:cs typeface="Cambria Math" panose="02040503050406030204" pitchFamily="18" charset="0"/>
                          </a:rPr>
                          <m:t>𝜎</m:t>
                        </m:r>
                      </m:e>
                      <m:sub>
                        <m:r>
                          <a:rPr lang="en-US" altLang="zh-CN" sz="2400" i="1">
                            <a:latin typeface="Cambria Math" panose="02040503050406030204" pitchFamily="18" charset="0"/>
                            <a:cs typeface="Cambria Math" panose="02040503050406030204" pitchFamily="18" charset="0"/>
                          </a:rPr>
                          <m:t>𝑦</m:t>
                        </m:r>
                      </m:sub>
                    </m:sSub>
                    <m:r>
                      <a:rPr lang="en-US" altLang="zh-CN" sz="2400" i="1">
                        <a:latin typeface="Cambria Math" panose="02040503050406030204" pitchFamily="18" charset="0"/>
                        <a:ea typeface="MS Mincho" charset="0"/>
                        <a:cs typeface="Cambria Math" panose="02040503050406030204" pitchFamily="18" charset="0"/>
                      </a:rPr>
                      <m:t>, </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ea typeface="MS Mincho" charset="0"/>
                            <a:cs typeface="Cambria Math" panose="02040503050406030204" pitchFamily="18" charset="0"/>
                          </a:rPr>
                          <m:t>𝜇</m:t>
                        </m:r>
                      </m:e>
                      <m:sub>
                        <m:r>
                          <a:rPr lang="en-US" altLang="zh-CN" sz="2400" i="1">
                            <a:latin typeface="Cambria Math" panose="02040503050406030204" pitchFamily="18" charset="0"/>
                            <a:cs typeface="Cambria Math" panose="02040503050406030204" pitchFamily="18" charset="0"/>
                          </a:rPr>
                          <m:t>𝑥</m:t>
                        </m:r>
                      </m:sub>
                    </m:sSub>
                    <m:r>
                      <a:rPr lang="en-US" altLang="zh-CN" sz="2400" i="1">
                        <a:latin typeface="Cambria Math" panose="02040503050406030204" pitchFamily="18" charset="0"/>
                        <a:ea typeface="MS Mincho" charset="0"/>
                        <a:cs typeface="Cambria Math" panose="02040503050406030204" pitchFamily="18" charset="0"/>
                      </a:rPr>
                      <m:t>, </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ea typeface="MS Mincho" charset="0"/>
                            <a:cs typeface="Cambria Math" panose="02040503050406030204" pitchFamily="18" charset="0"/>
                          </a:rPr>
                          <m:t>𝜇</m:t>
                        </m:r>
                      </m:e>
                      <m:sub>
                        <m:r>
                          <a:rPr lang="en-US" altLang="zh-CN" sz="2400" i="1">
                            <a:latin typeface="Cambria Math" panose="02040503050406030204" pitchFamily="18" charset="0"/>
                            <a:cs typeface="Cambria Math" panose="02040503050406030204" pitchFamily="18" charset="0"/>
                          </a:rPr>
                          <m:t>𝑦</m:t>
                        </m:r>
                      </m:sub>
                    </m:sSub>
                    <m:r>
                      <a:rPr lang="en-US" altLang="zh-CN" sz="2400" i="1">
                        <a:latin typeface="Cambria Math" panose="02040503050406030204" pitchFamily="18" charset="0"/>
                        <a:ea typeface="MS Mincho" charset="0"/>
                        <a:cs typeface="Cambria Math" panose="02040503050406030204" pitchFamily="18" charset="0"/>
                      </a:rPr>
                      <m:t>, </m:t>
                    </m:r>
                    <m:r>
                      <a:rPr lang="en-US" altLang="zh-CN" sz="2400" i="1">
                        <a:latin typeface="Cambria Math" panose="02040503050406030204" pitchFamily="18" charset="0"/>
                        <a:ea typeface="MS Mincho" charset="0"/>
                        <a:cs typeface="Cambria Math" panose="02040503050406030204" pitchFamily="18" charset="0"/>
                      </a:rPr>
                      <m:t>𝜌</m:t>
                    </m:r>
                  </m:oMath>
                </a14:m>
                <a:r>
                  <a:rPr lang="en-US" altLang="zh-CN" sz="2400" i="1">
                    <a:latin typeface="Cambria Math" panose="02040503050406030204" pitchFamily="18" charset="0"/>
                    <a:cs typeface="Cambria Math" panose="02040503050406030204" pitchFamily="18" charset="0"/>
                  </a:rPr>
                  <a:t>)</a:t>
                </a:r>
                <a:endParaRPr lang="en-US" altLang="zh-CN" sz="2400" i="1">
                  <a:latin typeface="Cambria Math" panose="02040503050406030204" pitchFamily="18" charset="0"/>
                  <a:cs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2527935" y="3195955"/>
                <a:ext cx="3188970" cy="466090"/>
              </a:xfrm>
              <a:prstGeom prst="rect">
                <a:avLst/>
              </a:prstGeom>
              <a:blipFill rotWithShape="1">
                <a:blip r:embed="rId2"/>
                <a:stretch>
                  <a:fillRect/>
                </a:stretch>
              </a:blipFill>
            </p:spPr>
            <p:txBody>
              <a:bodyPr/>
              <a:lstStyle/>
              <a:p>
                <a:r>
                  <a:rPr lang="zh-CN" altLang="en-US">
                    <a:noFill/>
                  </a:rPr>
                  <a:t> </a:t>
                </a:r>
              </a:p>
            </p:txBody>
          </p:sp>
        </mc:Fallback>
      </mc:AlternateContent>
      <p:sp>
        <p:nvSpPr>
          <p:cNvPr id="7" name="文本框 6"/>
          <p:cNvSpPr txBox="1"/>
          <p:nvPr/>
        </p:nvSpPr>
        <p:spPr>
          <a:xfrm>
            <a:off x="236855" y="709930"/>
            <a:ext cx="207200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Given Dataset</a:t>
            </a:r>
            <a:endParaRPr lang="en-US" altLang="zh-CN" dirty="0"/>
          </a:p>
        </p:txBody>
      </p:sp>
      <p:pic>
        <p:nvPicPr>
          <p:cNvPr id="8" name="图片 7"/>
          <p:cNvPicPr>
            <a:picLocks noChangeAspect="1"/>
          </p:cNvPicPr>
          <p:nvPr/>
        </p:nvPicPr>
        <p:blipFill>
          <a:blip r:embed="rId3"/>
          <a:stretch>
            <a:fillRect/>
          </a:stretch>
        </p:blipFill>
        <p:spPr>
          <a:xfrm>
            <a:off x="2486025" y="771525"/>
            <a:ext cx="2945765" cy="432435"/>
          </a:xfrm>
          <a:prstGeom prst="rect">
            <a:avLst/>
          </a:prstGeom>
        </p:spPr>
      </p:pic>
      <p:pic>
        <p:nvPicPr>
          <p:cNvPr id="11" name="图片 10"/>
          <p:cNvPicPr>
            <a:picLocks noChangeAspect="1"/>
          </p:cNvPicPr>
          <p:nvPr/>
        </p:nvPicPr>
        <p:blipFill>
          <a:blip r:embed="rId4"/>
          <a:stretch>
            <a:fillRect/>
          </a:stretch>
        </p:blipFill>
        <p:spPr>
          <a:xfrm>
            <a:off x="5431790" y="686435"/>
            <a:ext cx="2279015" cy="548005"/>
          </a:xfrm>
          <a:prstGeom prst="rect">
            <a:avLst/>
          </a:prstGeom>
        </p:spPr>
      </p:pic>
      <p:sp>
        <p:nvSpPr>
          <p:cNvPr id="12" name="文本框 11"/>
          <p:cNvSpPr txBox="1"/>
          <p:nvPr/>
        </p:nvSpPr>
        <p:spPr>
          <a:xfrm>
            <a:off x="236855" y="3662045"/>
            <a:ext cx="3030220"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Maximum Likelihood:</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本框 12"/>
              <p:cNvSpPr txBox="1"/>
              <p:nvPr/>
            </p:nvSpPr>
            <p:spPr>
              <a:xfrm>
                <a:off x="2343785" y="4168775"/>
                <a:ext cx="5673725" cy="4603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MS Mincho" charset="0"/>
                          <a:cs typeface="Cambria Math" panose="02040503050406030204" pitchFamily="18" charset="0"/>
                        </a:rPr>
                        <m:t>𝜃</m:t>
                      </m:r>
                      <m:r>
                        <a:rPr lang="en-US" altLang="zh-CN" sz="2400" i="1">
                          <a:latin typeface="Cambria Math" panose="02040503050406030204" pitchFamily="18" charset="0"/>
                          <a:ea typeface="MS Mincho" charset="0"/>
                          <a:cs typeface="Cambria Math" panose="02040503050406030204" pitchFamily="18" charset="0"/>
                        </a:rPr>
                        <m:t> = </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𝑎𝑟𝑔𝑚𝑎𝑥</m:t>
                          </m:r>
                        </m:e>
                        <m:sub>
                          <m:r>
                            <a:rPr lang="en-US" altLang="zh-CN" sz="2400" i="1">
                              <a:latin typeface="Cambria Math" panose="02040503050406030204" pitchFamily="18" charset="0"/>
                              <a:ea typeface="MS Mincho" charset="0"/>
                              <a:cs typeface="Cambria Math" panose="02040503050406030204" pitchFamily="18" charset="0"/>
                            </a:rPr>
                            <m:t>𝜃</m:t>
                          </m:r>
                        </m:sub>
                      </m:sSub>
                      <m:r>
                        <a:rPr lang="en-US" altLang="zh-CN" sz="2400" i="1">
                          <a:latin typeface="Cambria Math" panose="02040503050406030204" pitchFamily="18" charset="0"/>
                          <a:cs typeface="Cambria Math" panose="02040503050406030204" pitchFamily="18" charset="0"/>
                        </a:rPr>
                        <m:t>𝑃</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𝑌</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𝑋</m:t>
                      </m:r>
                      <m:r>
                        <a:rPr lang="en-US" altLang="zh-CN" sz="2400" i="1">
                          <a:latin typeface="Cambria Math" panose="02040503050406030204" pitchFamily="18" charset="0"/>
                          <a:ea typeface="MS Mincho" charset="0"/>
                          <a:cs typeface="Cambria Math" panose="02040503050406030204" pitchFamily="18" charset="0"/>
                        </a:rPr>
                        <m:t>)                      (</m:t>
                      </m:r>
                      <m:r>
                        <a:rPr lang="en-US" altLang="zh-CN" sz="2400" i="1">
                          <a:latin typeface="Cambria Math" panose="02040503050406030204" pitchFamily="18" charset="0"/>
                          <a:ea typeface="MS Mincho" charset="0"/>
                          <a:cs typeface="Cambria Math" panose="02040503050406030204" pitchFamily="18" charset="0"/>
                        </a:rPr>
                        <m:t>1</m:t>
                      </m:r>
                      <m:r>
                        <a:rPr lang="en-US" altLang="zh-CN" sz="2400" i="1">
                          <a:latin typeface="Cambria Math" panose="02040503050406030204" pitchFamily="18" charset="0"/>
                          <a:ea typeface="MS Mincho" charset="0"/>
                          <a:cs typeface="Cambria Math" panose="02040503050406030204" pitchFamily="18" charset="0"/>
                        </a:rPr>
                        <m:t>)</m:t>
                      </m:r>
                    </m:oMath>
                  </m:oMathPara>
                </a14:m>
                <a:endParaRPr lang="en-US" altLang="zh-CN" sz="2400"/>
              </a:p>
            </p:txBody>
          </p:sp>
        </mc:Choice>
        <mc:Fallback>
          <p:sp>
            <p:nvSpPr>
              <p:cNvPr id="13" name="文本框 12"/>
              <p:cNvSpPr txBox="1">
                <a:spLocks noRot="1" noChangeAspect="1" noMove="1" noResize="1" noEditPoints="1" noAdjustHandles="1" noChangeArrowheads="1" noChangeShapeType="1" noTextEdit="1"/>
              </p:cNvSpPr>
              <p:nvPr/>
            </p:nvSpPr>
            <p:spPr>
              <a:xfrm>
                <a:off x="2343785" y="4168775"/>
                <a:ext cx="5673725" cy="46037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2355215" y="4674870"/>
                <a:ext cx="5714365" cy="4603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MS Mincho" charset="0"/>
                          <a:cs typeface="Cambria Math" panose="02040503050406030204" pitchFamily="18" charset="0"/>
                        </a:rPr>
                        <m:t>𝜃</m:t>
                      </m:r>
                      <m:r>
                        <a:rPr lang="en-US" altLang="zh-CN" sz="2400" i="1">
                          <a:latin typeface="Cambria Math" panose="02040503050406030204" pitchFamily="18" charset="0"/>
                          <a:ea typeface="MS Mincho" charset="0"/>
                          <a:cs typeface="Cambria Math" panose="02040503050406030204" pitchFamily="18" charset="0"/>
                        </a:rPr>
                        <m:t> = </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𝑎𝑟𝑔𝑚𝑖𝑛</m:t>
                          </m:r>
                        </m:e>
                        <m:sub>
                          <m:r>
                            <a:rPr lang="en-US" altLang="zh-CN" sz="2400" i="1">
                              <a:latin typeface="Cambria Math" panose="02040503050406030204" pitchFamily="18" charset="0"/>
                              <a:ea typeface="MS Mincho" charset="0"/>
                              <a:cs typeface="Cambria Math" panose="02040503050406030204" pitchFamily="18" charset="0"/>
                            </a:rPr>
                            <m:t>𝜃</m:t>
                          </m:r>
                        </m:sub>
                      </m:sSub>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𝑙𝑜𝑔</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𝑃</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𝑌</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𝑋</m:t>
                      </m:r>
                      <m:r>
                        <a:rPr lang="en-US" altLang="zh-CN" sz="2400" i="1">
                          <a:latin typeface="Cambria Math" panose="02040503050406030204" pitchFamily="18" charset="0"/>
                          <a:ea typeface="MS Mincho" charset="0"/>
                          <a:cs typeface="Cambria Math" panose="02040503050406030204" pitchFamily="18" charset="0"/>
                        </a:rPr>
                        <m:t>))]         (</m:t>
                      </m:r>
                      <m:r>
                        <a:rPr lang="en-US" altLang="zh-CN" sz="2400" i="1">
                          <a:latin typeface="Cambria Math" panose="02040503050406030204" pitchFamily="18" charset="0"/>
                          <a:ea typeface="MS Mincho" charset="0"/>
                          <a:cs typeface="Cambria Math" panose="02040503050406030204" pitchFamily="18" charset="0"/>
                        </a:rPr>
                        <m:t>2</m:t>
                      </m:r>
                      <m:r>
                        <a:rPr lang="en-US" altLang="zh-CN" sz="2400" i="1">
                          <a:latin typeface="Cambria Math" panose="02040503050406030204" pitchFamily="18" charset="0"/>
                          <a:ea typeface="MS Mincho" charset="0"/>
                          <a:cs typeface="Cambria Math" panose="02040503050406030204" pitchFamily="18" charset="0"/>
                        </a:rPr>
                        <m:t>)</m:t>
                      </m:r>
                    </m:oMath>
                  </m:oMathPara>
                </a14:m>
                <a:endParaRPr lang="en-US" altLang="zh-CN" sz="2400"/>
              </a:p>
            </p:txBody>
          </p:sp>
        </mc:Choice>
        <mc:Fallback>
          <p:sp>
            <p:nvSpPr>
              <p:cNvPr id="14" name="文本框 13"/>
              <p:cNvSpPr txBox="1">
                <a:spLocks noRot="1" noChangeAspect="1" noMove="1" noResize="1" noEditPoints="1" noAdjustHandles="1" noChangeArrowheads="1" noChangeShapeType="1" noTextEdit="1"/>
              </p:cNvSpPr>
              <p:nvPr/>
            </p:nvSpPr>
            <p:spPr>
              <a:xfrm>
                <a:off x="2355215" y="4674870"/>
                <a:ext cx="5714365" cy="460375"/>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6" name="直接箭头连接符 15"/>
          <p:cNvCxnSpPr/>
          <p:nvPr/>
        </p:nvCxnSpPr>
        <p:spPr>
          <a:xfrm>
            <a:off x="638175" y="5601335"/>
            <a:ext cx="72263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5041900" y="5896610"/>
            <a:ext cx="1102995"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p:nvPr/>
        </p:nvCxnSpPr>
        <p:spPr>
          <a:xfrm>
            <a:off x="6244590" y="5896610"/>
            <a:ext cx="11029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8" name="文本框 17"/>
              <p:cNvSpPr txBox="1"/>
              <p:nvPr/>
            </p:nvSpPr>
            <p:spPr>
              <a:xfrm>
                <a:off x="1503045" y="5234940"/>
                <a:ext cx="7355205" cy="9118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MS Mincho" charset="0"/>
                          <a:cs typeface="Cambria Math" panose="02040503050406030204" pitchFamily="18" charset="0"/>
                        </a:rPr>
                        <m:t>𝜃</m:t>
                      </m:r>
                      <m:r>
                        <a:rPr lang="en-US" altLang="zh-CN" sz="2400" i="1">
                          <a:latin typeface="Cambria Math" panose="02040503050406030204" pitchFamily="18" charset="0"/>
                          <a:ea typeface="MS Mincho" charset="0"/>
                          <a:cs typeface="Cambria Math" panose="02040503050406030204" pitchFamily="18" charset="0"/>
                        </a:rPr>
                        <m:t> = </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𝑎𝑟𝑔𝑚𝑖𝑛</m:t>
                          </m:r>
                        </m:e>
                        <m:sub>
                          <m:r>
                            <a:rPr lang="en-US" altLang="zh-CN" sz="2400" i="1">
                              <a:latin typeface="Cambria Math" panose="02040503050406030204" pitchFamily="18" charset="0"/>
                              <a:ea typeface="MS Mincho" charset="0"/>
                              <a:cs typeface="Cambria Math" panose="02040503050406030204" pitchFamily="18" charset="0"/>
                            </a:rPr>
                            <m:t>𝜃</m:t>
                          </m:r>
                        </m:sub>
                      </m:sSub>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𝑙𝑜𝑔</m:t>
                      </m:r>
                      <m:r>
                        <a:rPr lang="en-US" altLang="zh-CN" sz="2400" i="1">
                          <a:latin typeface="Cambria Math" panose="02040503050406030204" pitchFamily="18" charset="0"/>
                          <a:ea typeface="MS Mincho" charset="0"/>
                          <a:cs typeface="Cambria Math" panose="02040503050406030204" pitchFamily="18" charset="0"/>
                        </a:rPr>
                        <m:t>(</m:t>
                      </m:r>
                      <m:nary>
                        <m:naryPr>
                          <m:chr m:val="∑"/>
                          <m:limLoc m:val="undOvr"/>
                          <m:supHide m:val="on"/>
                          <m:ctrlPr>
                            <a:rPr lang="en-US" altLang="zh-CN" sz="2400" i="1">
                              <a:latin typeface="Cambria Math" panose="02040503050406030204" pitchFamily="18" charset="0"/>
                              <a:ea typeface="MS Mincho" charset="0"/>
                              <a:cs typeface="Cambria Math" panose="02040503050406030204" pitchFamily="18" charset="0"/>
                            </a:rPr>
                          </m:ctrlPr>
                        </m:naryPr>
                        <m:sub>
                          <m:r>
                            <a:rPr lang="en-US" altLang="zh-CN" sz="2400" i="1">
                              <a:latin typeface="Cambria Math" panose="02040503050406030204" pitchFamily="18" charset="0"/>
                              <a:ea typeface="MS Mincho" charset="0"/>
                              <a:cs typeface="Cambria Math" panose="02040503050406030204" pitchFamily="18" charset="0"/>
                            </a:rPr>
                            <m:t>𝑖</m:t>
                          </m:r>
                        </m:sub>
                        <m:sup/>
                        <m:e>
                          <m:r>
                            <a:rPr lang="en-US" altLang="zh-CN" sz="2400" i="1">
                              <a:latin typeface="Cambria Math" panose="02040503050406030204" pitchFamily="18" charset="0"/>
                              <a:cs typeface="Cambria Math" panose="02040503050406030204" pitchFamily="18" charset="0"/>
                            </a:rPr>
                            <m:t>𝑃</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𝑌</m:t>
                          </m:r>
                          <m:r>
                            <a:rPr lang="en-US" altLang="zh-CN" sz="2400" i="1">
                              <a:latin typeface="Cambria Math" panose="02040503050406030204" pitchFamily="18" charset="0"/>
                              <a:ea typeface="MS Mincho" charset="0"/>
                              <a:cs typeface="Cambria Math" panose="02040503050406030204" pitchFamily="18" charset="0"/>
                            </a:rPr>
                            <m:t>|</m:t>
                          </m:r>
                          <m:sSub>
                            <m:sSubPr>
                              <m:ctrlPr>
                                <a:rPr lang="en-US" altLang="zh-CN" sz="2400" i="1">
                                  <a:latin typeface="Cambria Math" panose="02040503050406030204" pitchFamily="18" charset="0"/>
                                  <a:ea typeface="MS Mincho" charset="0"/>
                                  <a:cs typeface="Cambria Math" panose="02040503050406030204" pitchFamily="18" charset="0"/>
                                </a:rPr>
                              </m:ctrlPr>
                            </m:sSubPr>
                            <m:e>
                              <m:r>
                                <a:rPr lang="en-US" altLang="zh-CN" sz="2400" i="1">
                                  <a:latin typeface="Cambria Math" panose="02040503050406030204" pitchFamily="18" charset="0"/>
                                  <a:ea typeface="MS Mincho" charset="0"/>
                                  <a:cs typeface="Cambria Math" panose="02040503050406030204" pitchFamily="18" charset="0"/>
                                </a:rPr>
                                <m:t>𝑚</m:t>
                              </m:r>
                            </m:e>
                            <m:sub>
                              <m:r>
                                <a:rPr lang="en-US" altLang="zh-CN" sz="2400" i="1">
                                  <a:latin typeface="Cambria Math" panose="02040503050406030204" pitchFamily="18" charset="0"/>
                                  <a:ea typeface="MS Mincho" charset="0"/>
                                  <a:cs typeface="Cambria Math" panose="02040503050406030204" pitchFamily="18" charset="0"/>
                                </a:rPr>
                                <m:t>𝑖</m:t>
                              </m:r>
                            </m:sub>
                          </m:sSub>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𝑋</m:t>
                          </m:r>
                          <m:r>
                            <a:rPr lang="en-US" altLang="zh-CN" sz="2400" i="1">
                              <a:latin typeface="Cambria Math" panose="02040503050406030204" pitchFamily="18" charset="0"/>
                              <a:ea typeface="MS Mincho" charset="0"/>
                              <a:cs typeface="Cambria Math" panose="02040503050406030204" pitchFamily="18" charset="0"/>
                            </a:rPr>
                            <m:t>)</m:t>
                          </m:r>
                          <m:r>
                            <a:rPr lang="en-US" altLang="zh-CN" sz="2400" i="1">
                              <a:latin typeface="Cambria Math" panose="02040503050406030204" pitchFamily="18" charset="0"/>
                              <a:ea typeface="MS Mincho" charset="0"/>
                              <a:cs typeface="Cambria Math" panose="02040503050406030204" pitchFamily="18" charset="0"/>
                            </a:rPr>
                            <m:t>𝑃</m:t>
                          </m:r>
                          <m:r>
                            <a:rPr lang="en-US" altLang="zh-CN" sz="2400" i="1">
                              <a:latin typeface="Cambria Math" panose="02040503050406030204" pitchFamily="18" charset="0"/>
                              <a:ea typeface="MS Mincho" charset="0"/>
                              <a:cs typeface="Cambria Math" panose="02040503050406030204" pitchFamily="18" charset="0"/>
                            </a:rPr>
                            <m:t>(</m:t>
                          </m:r>
                          <m:sSub>
                            <m:sSubPr>
                              <m:ctrlPr>
                                <a:rPr lang="en-US" altLang="zh-CN" sz="2400" i="1">
                                  <a:latin typeface="Cambria Math" panose="02040503050406030204" pitchFamily="18" charset="0"/>
                                  <a:ea typeface="MS Mincho" charset="0"/>
                                  <a:cs typeface="Cambria Math" panose="02040503050406030204" pitchFamily="18" charset="0"/>
                                </a:rPr>
                              </m:ctrlPr>
                            </m:sSubPr>
                            <m:e>
                              <m:r>
                                <a:rPr lang="en-US" altLang="zh-CN" sz="2400" i="1">
                                  <a:latin typeface="Cambria Math" panose="02040503050406030204" pitchFamily="18" charset="0"/>
                                  <a:ea typeface="MS Mincho" charset="0"/>
                                  <a:cs typeface="Cambria Math" panose="02040503050406030204" pitchFamily="18" charset="0"/>
                                </a:rPr>
                                <m:t>𝑚</m:t>
                              </m:r>
                            </m:e>
                            <m:sub>
                              <m:r>
                                <a:rPr lang="en-US" altLang="zh-CN" sz="2400" i="1">
                                  <a:latin typeface="Cambria Math" panose="02040503050406030204" pitchFamily="18" charset="0"/>
                                  <a:ea typeface="MS Mincho" charset="0"/>
                                  <a:cs typeface="Cambria Math" panose="02040503050406030204" pitchFamily="18" charset="0"/>
                                </a:rPr>
                                <m:t>𝑖</m:t>
                              </m:r>
                            </m:sub>
                          </m:sSub>
                          <m:r>
                            <a:rPr lang="en-US" altLang="zh-CN" sz="2400" i="1">
                              <a:latin typeface="Cambria Math" panose="02040503050406030204" pitchFamily="18" charset="0"/>
                              <a:cs typeface="Cambria Math" panose="02040503050406030204" pitchFamily="18" charset="0"/>
                            </a:rPr>
                            <m:t>| </m:t>
                          </m:r>
                          <m:r>
                            <a:rPr lang="en-US" altLang="zh-CN" sz="2400" i="1">
                              <a:latin typeface="Cambria Math" panose="02040503050406030204" pitchFamily="18" charset="0"/>
                              <a:cs typeface="Cambria Math" panose="02040503050406030204" pitchFamily="18" charset="0"/>
                            </a:rPr>
                            <m:t>𝑋</m:t>
                          </m:r>
                          <m:r>
                            <a:rPr lang="en-US" altLang="zh-CN" sz="2400" i="1">
                              <a:latin typeface="Cambria Math" panose="02040503050406030204" pitchFamily="18" charset="0"/>
                              <a:ea typeface="MS Mincho" charset="0"/>
                              <a:cs typeface="Cambria Math" panose="02040503050406030204" pitchFamily="18" charset="0"/>
                            </a:rPr>
                            <m:t>)</m:t>
                          </m:r>
                        </m:e>
                      </m:nary>
                      <m:r>
                        <a:rPr lang="en-US" altLang="zh-CN" sz="2400" i="1">
                          <a:latin typeface="Cambria Math" panose="02040503050406030204" pitchFamily="18" charset="0"/>
                          <a:ea typeface="MS Mincho" charset="0"/>
                          <a:cs typeface="Cambria Math" panose="02040503050406030204" pitchFamily="18" charset="0"/>
                        </a:rPr>
                        <m:t>)]         (</m:t>
                      </m:r>
                      <m:r>
                        <a:rPr lang="en-US" altLang="zh-CN" sz="2400" i="1">
                          <a:latin typeface="Cambria Math" panose="02040503050406030204" pitchFamily="18" charset="0"/>
                          <a:ea typeface="MS Mincho" charset="0"/>
                          <a:cs typeface="Cambria Math" panose="02040503050406030204" pitchFamily="18" charset="0"/>
                        </a:rPr>
                        <m:t>2</m:t>
                      </m:r>
                      <m:r>
                        <a:rPr lang="en-US" altLang="zh-CN" sz="2400" i="1">
                          <a:latin typeface="Cambria Math" panose="02040503050406030204" pitchFamily="18" charset="0"/>
                          <a:ea typeface="MS Mincho" charset="0"/>
                          <a:cs typeface="Cambria Math" panose="02040503050406030204" pitchFamily="18" charset="0"/>
                        </a:rPr>
                        <m:t>)</m:t>
                      </m:r>
                    </m:oMath>
                  </m:oMathPara>
                </a14:m>
                <a:endParaRPr lang="en-US" altLang="zh-CN" sz="2400"/>
              </a:p>
            </p:txBody>
          </p:sp>
        </mc:Choice>
        <mc:Fallback>
          <p:sp>
            <p:nvSpPr>
              <p:cNvPr id="18" name="文本框 17"/>
              <p:cNvSpPr txBox="1">
                <a:spLocks noRot="1" noChangeAspect="1" noMove="1" noResize="1" noEditPoints="1" noAdjustHandles="1" noChangeArrowheads="1" noChangeShapeType="1" noTextEdit="1"/>
              </p:cNvSpPr>
              <p:nvPr/>
            </p:nvSpPr>
            <p:spPr>
              <a:xfrm>
                <a:off x="1503045" y="5234940"/>
                <a:ext cx="7355205" cy="91186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10"/>
                                        </p:tgtEl>
                                        <p:attrNameLst>
                                          <p:attrName>style.visibility</p:attrName>
                                        </p:attrNameLst>
                                      </p:cBhvr>
                                      <p:to>
                                        <p:strVal val="visible"/>
                                      </p:to>
                                    </p:set>
                                    <p:animEffect transition="in" filter="blinds(horizontal)">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17"/>
                                        </p:tgtEl>
                                        <p:attrNameLst>
                                          <p:attrName>style.visibility</p:attrName>
                                        </p:attrNameLst>
                                      </p:cBhvr>
                                      <p:to>
                                        <p:strVal val="visible"/>
                                      </p:to>
                                    </p:set>
                                    <p:animEffect transition="in" filter="blinds(horizontal)">
                                      <p:cBhvr>
                                        <p:cTn id="1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5263,&quot;width&quot;:4854}"/>
</p:tagLst>
</file>

<file path=ppt/tags/tag2.xml><?xml version="1.0" encoding="utf-8"?>
<p:tagLst xmlns:p="http://schemas.openxmlformats.org/presentationml/2006/main">
  <p:tag name="KSO_WM_UNIT_PLACING_PICTURE_USER_VIEWPORT" val="{&quot;height&quot;:3975,&quot;width&quot;:7082}"/>
</p:tagLst>
</file>

<file path=ppt/tags/tag3.xml><?xml version="1.0" encoding="utf-8"?>
<p:tagLst xmlns:p="http://schemas.openxmlformats.org/presentationml/2006/main">
  <p:tag name="KSO_WM_UNIT_PLACING_PICTURE_USER_VIEWPORT" val="{&quot;height&quot;:2720,&quot;width&quot;:8054}"/>
</p:tagLst>
</file>

<file path=ppt/tags/tag4.xml><?xml version="1.0" encoding="utf-8"?>
<p:tagLst xmlns:p="http://schemas.openxmlformats.org/presentationml/2006/main">
  <p:tag name="KSO_WM_UNIT_TABLE_BEAUTIFY" val="smartTable{cc6201bf-a87e-407b-aa0b-f4562c6eaa06}"/>
</p:tagLst>
</file>

<file path=ppt/tags/tag5.xml><?xml version="1.0" encoding="utf-8"?>
<p:tagLst xmlns:p="http://schemas.openxmlformats.org/presentationml/2006/main">
  <p:tag name="COMMONDATA" val="eyJoZGlkIjoiM2NmZmNmNmM5MWI2ZGZiZjE5MTFmMGU2Zjc1MjJhMG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2948</Words>
  <Application>WPS 演示</Application>
  <PresentationFormat>全屏显示(4:3)</PresentationFormat>
  <Paragraphs>280</Paragraphs>
  <Slides>17</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Arial</vt:lpstr>
      <vt:lpstr>Times New Roman</vt:lpstr>
      <vt:lpstr>Cambria Math</vt:lpstr>
      <vt:lpstr>MS Mincho</vt:lpstr>
      <vt:lpstr>Segoe Print</vt:lpstr>
      <vt:lpstr>微软雅黑</vt:lpstr>
      <vt:lpstr>Arial Unicode MS</vt:lpstr>
      <vt:lpstr>Calibri</vt:lpstr>
      <vt:lpstr>Office Theme</vt:lpstr>
      <vt:lpstr>Trajectory Prediction </vt:lpstr>
      <vt:lpstr>Introduction</vt:lpstr>
      <vt:lpstr>PowerPoint 演示文稿</vt:lpstr>
      <vt:lpstr>PowerPoint 演示文稿</vt:lpstr>
      <vt:lpstr>Related Work</vt:lpstr>
      <vt:lpstr>PowerPoint 演示文稿</vt:lpstr>
      <vt:lpstr>PowerPoint 演示文稿</vt:lpstr>
      <vt:lpstr>Our approach and design</vt:lpstr>
      <vt:lpstr>PowerPoint 演示文稿</vt:lpstr>
      <vt:lpstr>PowerPoint 演示文稿</vt:lpstr>
      <vt:lpstr>Experiment</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Leonard</cp:lastModifiedBy>
  <cp:revision>121</cp:revision>
  <dcterms:created xsi:type="dcterms:W3CDTF">2015-07-21T16:44:00Z</dcterms:created>
  <dcterms:modified xsi:type="dcterms:W3CDTF">2022-07-25T07:08:11Z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6CE53CE2BECC4D53804932428290A077</vt:lpwstr>
  </property>
  <property fmtid="{D5CDD505-2E9C-101B-9397-08002B2CF9AE}" pid="3" name="KSOProductBuildVer">
    <vt:lpwstr>2052-11.1.0.11875</vt:lpwstr>
  </property>
  <property fmtid="{D5CDD505-2E9C-101B-9397-08002B2CF9AE}" pid="4" name="ContentTypeId">
    <vt:lpwstr>0x01010091D286615439EF459CECEEF51FDCBA46</vt:lpwstr>
  </property>
</Properties>
</file>