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6" autoAdjust="0"/>
    <p:restoredTop sz="94660"/>
  </p:normalViewPr>
  <p:slideViewPr>
    <p:cSldViewPr>
      <p:cViewPr>
        <p:scale>
          <a:sx n="75" d="100"/>
          <a:sy n="75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79A77-9DA1-474E-B252-3012F5E4FCC9}" type="datetimeFigureOut">
              <a:rPr lang="nl-NL" smtClean="0"/>
              <a:t>15-12-2011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016DE-9A50-49F8-9B1D-C3E418556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4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466E0-5510-4EBC-80FB-6C082755306D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FAE6DF-7B2A-4990-8003-F929C5BAC385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b="1" smtClean="0"/>
              <a:t>1 - P R O J E C T   S E L E C T I O N</a:t>
            </a:r>
          </a:p>
          <a:p>
            <a:pPr eaLnBrk="1" hangingPunct="1"/>
            <a:r>
              <a:rPr lang="nl-NL" smtClean="0"/>
              <a:t>• Project selection matrix</a:t>
            </a:r>
          </a:p>
          <a:p>
            <a:pPr eaLnBrk="1" hangingPunct="1"/>
            <a:r>
              <a:rPr lang="nl-NL" smtClean="0"/>
              <a:t>• Voice of Business &amp; Voice of Customer</a:t>
            </a:r>
          </a:p>
          <a:p>
            <a:pPr eaLnBrk="1" hangingPunct="1"/>
            <a:r>
              <a:rPr lang="nl-NL" smtClean="0"/>
              <a:t>• QFD - quality function deployment</a:t>
            </a:r>
          </a:p>
          <a:p>
            <a:pPr eaLnBrk="1" hangingPunct="1"/>
            <a:r>
              <a:rPr lang="nl-NL" smtClean="0"/>
              <a:t>• COPQ - cost of poor quality pareto</a:t>
            </a:r>
          </a:p>
          <a:p>
            <a:pPr eaLnBrk="1" hangingPunct="1"/>
            <a:r>
              <a:rPr lang="nl-NL" smtClean="0"/>
              <a:t>• Project mandate</a:t>
            </a:r>
            <a:endParaRPr lang="nl-NL" sz="14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38193F-C0A5-43F0-BF9B-925C17910FA6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b="1" smtClean="0"/>
              <a:t>1 - P R O J E C T   S E L E C T I O N</a:t>
            </a:r>
          </a:p>
          <a:p>
            <a:pPr eaLnBrk="1" hangingPunct="1"/>
            <a:r>
              <a:rPr lang="nl-NL" smtClean="0"/>
              <a:t>• Project selection matrix</a:t>
            </a:r>
          </a:p>
          <a:p>
            <a:pPr eaLnBrk="1" hangingPunct="1"/>
            <a:r>
              <a:rPr lang="nl-NL" smtClean="0"/>
              <a:t>• Voice of Business &amp; Voice of Customer</a:t>
            </a:r>
          </a:p>
          <a:p>
            <a:pPr eaLnBrk="1" hangingPunct="1"/>
            <a:r>
              <a:rPr lang="nl-NL" smtClean="0"/>
              <a:t>• QFD - quality function deployment</a:t>
            </a:r>
          </a:p>
          <a:p>
            <a:pPr eaLnBrk="1" hangingPunct="1"/>
            <a:r>
              <a:rPr lang="nl-NL" smtClean="0"/>
              <a:t>• COPQ - cost of poor quality pareto</a:t>
            </a:r>
          </a:p>
          <a:p>
            <a:pPr eaLnBrk="1" hangingPunct="1"/>
            <a:r>
              <a:rPr lang="nl-NL" smtClean="0"/>
              <a:t>• Project mandate</a:t>
            </a:r>
            <a:endParaRPr lang="nl-NL" sz="14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FDA32C-B56B-462C-9C6B-4BB398942E50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2 - P R O J E C T   M A N A G E M E N T</a:t>
            </a:r>
          </a:p>
          <a:p>
            <a:pPr eaLnBrk="1" hangingPunct="1"/>
            <a:r>
              <a:rPr lang="en-US" smtClean="0"/>
              <a:t>• Project charter &amp; project management plan</a:t>
            </a:r>
          </a:p>
          <a:p>
            <a:pPr eaLnBrk="1" hangingPunct="1"/>
            <a:r>
              <a:rPr lang="en-US" smtClean="0"/>
              <a:t>• SIPOC flowchart</a:t>
            </a:r>
          </a:p>
          <a:p>
            <a:pPr eaLnBrk="1" hangingPunct="1"/>
            <a:r>
              <a:rPr lang="en-US" smtClean="0"/>
              <a:t>• Board selection; team formation and stakeholder analysis</a:t>
            </a:r>
          </a:p>
          <a:p>
            <a:pPr eaLnBrk="1" hangingPunct="1"/>
            <a:r>
              <a:rPr lang="en-US" smtClean="0"/>
              <a:t>• RACI communication matrix</a:t>
            </a:r>
          </a:p>
          <a:p>
            <a:pPr eaLnBrk="1" hangingPunct="1"/>
            <a:r>
              <a:rPr lang="en-US" smtClean="0"/>
              <a:t>• TMAP thought process map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BCD9A2-9E3A-4E99-A284-8E9C44EA1230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2 - P R O J E C T   M A N A G E M E N T</a:t>
            </a:r>
          </a:p>
          <a:p>
            <a:pPr eaLnBrk="1" hangingPunct="1"/>
            <a:r>
              <a:rPr lang="en-US" smtClean="0"/>
              <a:t>• Project charter &amp; project management plan</a:t>
            </a:r>
          </a:p>
          <a:p>
            <a:pPr eaLnBrk="1" hangingPunct="1"/>
            <a:r>
              <a:rPr lang="en-US" smtClean="0"/>
              <a:t>• SIPOC flowchart</a:t>
            </a:r>
          </a:p>
          <a:p>
            <a:pPr eaLnBrk="1" hangingPunct="1"/>
            <a:r>
              <a:rPr lang="en-US" smtClean="0"/>
              <a:t>• Board selection; team formation and stakeholder analysis</a:t>
            </a:r>
          </a:p>
          <a:p>
            <a:pPr eaLnBrk="1" hangingPunct="1"/>
            <a:r>
              <a:rPr lang="en-US" smtClean="0"/>
              <a:t>• RACI communication matrix</a:t>
            </a:r>
          </a:p>
          <a:p>
            <a:pPr eaLnBrk="1" hangingPunct="1"/>
            <a:r>
              <a:rPr lang="en-US" smtClean="0"/>
              <a:t>• TMAP thought process map</a:t>
            </a:r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7"/>
          <a:stretch>
            <a:fillRect/>
          </a:stretch>
        </p:blipFill>
        <p:spPr bwMode="auto">
          <a:xfrm>
            <a:off x="0" y="2362200"/>
            <a:ext cx="91440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1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609600"/>
            <a:ext cx="403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64238"/>
            <a:ext cx="18288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0000" y="2422800"/>
            <a:ext cx="6840000" cy="579600"/>
          </a:xfrm>
        </p:spPr>
        <p:txBody>
          <a:bodyPr anchor="t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90000" y="3808800"/>
            <a:ext cx="6840000" cy="154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3664799" y="6011999"/>
            <a:ext cx="5259600" cy="687600"/>
          </a:xfrm>
        </p:spPr>
        <p:txBody>
          <a:bodyPr/>
          <a:lstStyle>
            <a:lvl1pPr algn="r">
              <a:defRPr sz="3600" b="1">
                <a:solidFill>
                  <a:srgbClr val="C80F0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3600" b="1">
                <a:solidFill>
                  <a:srgbClr val="C80F00"/>
                </a:solidFill>
                <a:latin typeface="Arial Black" pitchFamily="34" charset="0"/>
              </a:defRPr>
            </a:lvl2pPr>
            <a:lvl3pPr algn="r">
              <a:defRPr sz="3600" b="1">
                <a:solidFill>
                  <a:srgbClr val="C80F00"/>
                </a:solidFill>
                <a:latin typeface="Arial Black" pitchFamily="34" charset="0"/>
              </a:defRPr>
            </a:lvl3pPr>
            <a:lvl4pPr algn="r">
              <a:defRPr sz="3600" b="1">
                <a:solidFill>
                  <a:srgbClr val="C80F00"/>
                </a:solidFill>
                <a:latin typeface="Arial Black" pitchFamily="34" charset="0"/>
              </a:defRPr>
            </a:lvl4pPr>
            <a:lvl5pPr algn="r">
              <a:defRPr sz="3600" b="1">
                <a:solidFill>
                  <a:srgbClr val="C80F00"/>
                </a:solidFill>
                <a:latin typeface="Arial Black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7"/>
          </p:nvPr>
        </p:nvSpPr>
        <p:spPr>
          <a:xfrm>
            <a:off x="1283078" y="2998800"/>
            <a:ext cx="6552728" cy="431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FD49F-7F6C-4F87-942D-467EA54C13CC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B49D8-A634-4C94-9AE9-E2F640EB5D2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55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AB5E6-73AD-499B-9D0E-EDE441CF760F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4882D-14F3-4551-83E0-7F17C5E058A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1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9641-7D28-4240-ACFF-F0DBBCFABB7A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9905B-2F64-40F1-B7CC-1DE9A4BF9A21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92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40000"/>
            <a:ext cx="4038600" cy="5040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40000"/>
            <a:ext cx="4038600" cy="5040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63657-5376-40A3-9DCB-8C5BE5F89A38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6346C-DAAC-43EA-B48B-C46874303A3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9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AE96-8B99-41FB-B865-9295408E382D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0F1B-EC87-4E93-B554-E8AED60C1DD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12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05672-31AA-4F04-98FA-527845DF2CEB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D248-8386-4477-816C-42D12A257F2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92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9B20F-7AC9-41B9-A0BC-EBC466804BAB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8E00-A3D8-4699-BC2D-7F68F4C94F1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1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0675"/>
            <a:ext cx="9144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Afbeelding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979613" y="238125"/>
            <a:ext cx="6480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9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720725" y="1439863"/>
            <a:ext cx="792003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19380E-37FF-4E58-974B-66286528FDA6}" type="datetimeFigureOut">
              <a:rPr lang="nl-NL" smtClean="0"/>
              <a:pPr>
                <a:defRPr/>
              </a:pPr>
              <a:t>15-12-2011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400" y="6667500"/>
            <a:ext cx="1296988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786878-8994-414B-ADB7-CC0FA1E00C8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556625" y="6667500"/>
            <a:ext cx="5873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/>
            <a:fld id="{B47118C1-C014-4B48-8201-4FB57B7EF1EC}" type="slidenum">
              <a:rPr lang="nl-NL" sz="1000">
                <a:solidFill>
                  <a:srgbClr val="FEF6D6"/>
                </a:solidFill>
              </a:rPr>
              <a:pPr algn="ctr"/>
              <a:t>‹nr.›</a:t>
            </a:fld>
            <a:endParaRPr lang="nl-NL" sz="1000">
              <a:solidFill>
                <a:srgbClr val="FEF6D6"/>
              </a:solidFill>
            </a:endParaRPr>
          </a:p>
        </p:txBody>
      </p:sp>
      <p:sp>
        <p:nvSpPr>
          <p:cNvPr id="1036" name="Text Box 20"/>
          <p:cNvSpPr txBox="1">
            <a:spLocks noChangeArrowheads="1"/>
          </p:cNvSpPr>
          <p:nvPr/>
        </p:nvSpPr>
        <p:spPr bwMode="auto">
          <a:xfrm>
            <a:off x="0" y="6642100"/>
            <a:ext cx="12954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00FF"/>
              </a:buClr>
              <a:buSzPct val="125000"/>
              <a:defRPr/>
            </a:pPr>
            <a:r>
              <a:rPr lang="en-US" sz="1000" smtClean="0">
                <a:solidFill>
                  <a:srgbClr val="FEF6D6"/>
                </a:solidFill>
              </a:rPr>
              <a:t>© LSSA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nl-NL" sz="2800" b="1" kern="1200">
          <a:solidFill>
            <a:srgbClr val="FEF6D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EF6D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266700" algn="l" rtl="0" eaLnBrk="1" fontAlgn="base" hangingPunct="1">
        <a:spcBef>
          <a:spcPct val="20000"/>
        </a:spcBef>
        <a:spcAft>
          <a:spcPct val="0"/>
        </a:spcAft>
        <a:buClr>
          <a:srgbClr val="C80F00"/>
        </a:buClr>
        <a:buSzPct val="120000"/>
        <a:buFont typeface="Arial" charset="0"/>
        <a:buChar char="•"/>
        <a:defRPr sz="16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5838" indent="-266700" algn="l" rtl="0" eaLnBrk="1" fontAlgn="base" hangingPunct="1">
        <a:spcBef>
          <a:spcPct val="20000"/>
        </a:spcBef>
        <a:spcAft>
          <a:spcPct val="0"/>
        </a:spcAft>
        <a:buClr>
          <a:srgbClr val="C80F00"/>
        </a:buClr>
        <a:buSzPct val="120000"/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266700" algn="l" rtl="0" eaLnBrk="1" fontAlgn="base" hangingPunct="1">
        <a:spcBef>
          <a:spcPct val="20000"/>
        </a:spcBef>
        <a:spcAft>
          <a:spcPct val="0"/>
        </a:spcAft>
        <a:buClr>
          <a:srgbClr val="C80F00"/>
        </a:buClr>
        <a:buSzPct val="120000"/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163" indent="-266700" algn="l" rtl="0" eaLnBrk="1" fontAlgn="base" hangingPunct="1">
        <a:spcBef>
          <a:spcPct val="20000"/>
        </a:spcBef>
        <a:spcAft>
          <a:spcPct val="0"/>
        </a:spcAft>
        <a:buClr>
          <a:srgbClr val="C80F00"/>
        </a:buClr>
        <a:buSzPct val="120000"/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dirty="0" smtClean="0">
                <a:latin typeface="Arial" charset="0"/>
                <a:cs typeface="Arial" charset="0"/>
              </a:rPr>
              <a:t>DMADV Review Template</a:t>
            </a:r>
            <a:endParaRPr dirty="0" smtClean="0">
              <a:latin typeface="Arial" charset="0"/>
              <a:cs typeface="Arial" charset="0"/>
            </a:endParaRPr>
          </a:p>
        </p:txBody>
      </p:sp>
      <p:sp>
        <p:nvSpPr>
          <p:cNvPr id="3075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smtClean="0">
              <a:latin typeface="Arial" charset="0"/>
              <a:cs typeface="Arial" charset="0"/>
            </a:endParaRPr>
          </a:p>
        </p:txBody>
      </p:sp>
      <p:sp>
        <p:nvSpPr>
          <p:cNvPr id="3076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nl-NL" smtClean="0">
              <a:latin typeface="Arial" charset="0"/>
              <a:cs typeface="Arial" charset="0"/>
            </a:endParaRPr>
          </a:p>
        </p:txBody>
      </p:sp>
      <p:sp>
        <p:nvSpPr>
          <p:cNvPr id="3077" name="Tijdelijke aanduiding voor inhoud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/>
            <a:endParaRPr lang="nl-NL" sz="16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– Concept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Develop</a:t>
            </a:r>
            <a:r>
              <a:rPr lang="nl-NL" dirty="0" smtClean="0"/>
              <a:t> Concept Design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75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– Potential influence factors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potential influence factors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5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– CTQ-X relationships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CTQ-X relationships / CTQ </a:t>
            </a:r>
            <a:r>
              <a:rPr lang="en-US" dirty="0" err="1" smtClean="0"/>
              <a:t>Flowdown</a:t>
            </a:r>
            <a:endParaRPr lang="en-US" dirty="0" smtClean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875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– Optimal Settings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Optimal Settings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452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– Capability &amp; Verification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Capability analysis on Verification run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985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– Close out project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– Close out Project and Transfer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72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DMADV </a:t>
            </a:r>
            <a:r>
              <a:rPr lang="nl-NL" dirty="0" err="1" smtClean="0"/>
              <a:t>Roadmap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10 steps model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082925" y="1990725"/>
            <a:ext cx="0" cy="4572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17650" y="2143125"/>
            <a:ext cx="1127125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517650" y="3057525"/>
            <a:ext cx="1127125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17650" y="3971925"/>
            <a:ext cx="1127125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17650" y="4886325"/>
            <a:ext cx="1127125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 dirty="0" smtClean="0">
                <a:solidFill>
                  <a:schemeClr val="bg1"/>
                </a:solidFill>
              </a:rPr>
              <a:t>D</a:t>
            </a:r>
            <a:endParaRPr lang="nl-NL" sz="2400" b="1" dirty="0">
              <a:solidFill>
                <a:schemeClr val="bg1"/>
              </a:solidFill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17650" y="5800725"/>
            <a:ext cx="1127125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 dirty="0" smtClean="0">
                <a:solidFill>
                  <a:schemeClr val="bg1"/>
                </a:solidFill>
              </a:rPr>
              <a:t>V</a:t>
            </a:r>
            <a:endParaRPr lang="nl-NL" sz="2400" b="1" dirty="0">
              <a:solidFill>
                <a:schemeClr val="bg1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017588" y="2905125"/>
            <a:ext cx="7010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1017588" y="1990725"/>
            <a:ext cx="0" cy="4572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017588" y="1990725"/>
            <a:ext cx="7010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8027988" y="1990725"/>
            <a:ext cx="0" cy="4572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017588" y="6562725"/>
            <a:ext cx="7010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017588" y="3819525"/>
            <a:ext cx="7010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1017588" y="4733925"/>
            <a:ext cx="7010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017588" y="5648325"/>
            <a:ext cx="7010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76600" y="2155825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1 – Project Selection / Project Management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76600" y="2592388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2 – Determine Functional Requirements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276600" y="3048000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3 – Translate into technical requirements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76600" y="3506788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4 – Validate Measurement Procedures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76600" y="3946525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5 – Develop Concept Design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76600" y="4421188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6 – Identify potential influence factors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276600" y="4876800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7 – Determine CTQ-X relationships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276600" y="5334000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8 – Determine Optimal Settings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276600" y="5843588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9 – Capability analysis on Verification run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155950" y="6249988"/>
            <a:ext cx="476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10 – Close out Project and Transfer</a:t>
            </a:r>
          </a:p>
        </p:txBody>
      </p:sp>
    </p:spTree>
    <p:extLst>
      <p:ext uri="{BB962C8B-B14F-4D97-AF65-F5344CB8AC3E}">
        <p14:creationId xmlns:p14="http://schemas.microsoft.com/office/powerpoint/2010/main" val="2708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600" y="1600200"/>
            <a:ext cx="2590800" cy="9906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Problem description: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1600200"/>
            <a:ext cx="5791200" cy="9906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" y="2819400"/>
            <a:ext cx="2590800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19400" y="2819400"/>
            <a:ext cx="5791200" cy="685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0" y="3733800"/>
            <a:ext cx="8382000" cy="28956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endParaRPr lang="en-US" sz="160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9863" y="6392863"/>
            <a:ext cx="2100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i="1"/>
              <a:t>Picture or drawing to explain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 – Project </a:t>
            </a:r>
            <a:r>
              <a:rPr lang="nl-NL" dirty="0" err="1" smtClean="0"/>
              <a:t>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21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8600" y="5715000"/>
            <a:ext cx="2590800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Soft Benefits: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5715000"/>
            <a:ext cx="5791200" cy="685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524000"/>
            <a:ext cx="2590800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Targets: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819400" y="1524000"/>
            <a:ext cx="5791200" cy="685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28600" y="2362200"/>
            <a:ext cx="2590800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In Scope: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28600" y="3200400"/>
            <a:ext cx="2590800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Out of scope: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819400" y="2362200"/>
            <a:ext cx="5791200" cy="685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819400" y="3200400"/>
            <a:ext cx="5791200" cy="685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8600" y="4038600"/>
            <a:ext cx="2590800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Deliverables: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" y="4876800"/>
            <a:ext cx="2590800" cy="685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sz="2400" b="1">
                <a:solidFill>
                  <a:schemeClr val="bg1"/>
                </a:solidFill>
              </a:rPr>
              <a:t>Hard Benefits: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819400" y="4038600"/>
            <a:ext cx="5791200" cy="685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819400" y="4876800"/>
            <a:ext cx="5791200" cy="6858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 – Project </a:t>
            </a:r>
            <a:r>
              <a:rPr lang="nl-NL" dirty="0" err="1" smtClean="0"/>
              <a:t>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77863" y="1828800"/>
            <a:ext cx="177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" y="1447800"/>
            <a:ext cx="21336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Supplier: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62200" y="1447800"/>
            <a:ext cx="21336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Champion: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648200" y="1447800"/>
            <a:ext cx="21336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User: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934200" y="1447800"/>
            <a:ext cx="21336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Black Belt: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362200" y="2590800"/>
            <a:ext cx="21336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Project leader: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6200" y="1752600"/>
            <a:ext cx="21336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en-US" sz="1600"/>
              <a:t>.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209800" y="1600200"/>
            <a:ext cx="152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4495800" y="1600200"/>
            <a:ext cx="152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6781800" y="1600200"/>
            <a:ext cx="1524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429000" y="2286000"/>
            <a:ext cx="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362200" y="1752600"/>
            <a:ext cx="21336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en-US" sz="1600"/>
              <a:t>.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4648200" y="1752600"/>
            <a:ext cx="21336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en-US" sz="1600"/>
              <a:t>.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934200" y="1752600"/>
            <a:ext cx="21336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en-US" sz="1600"/>
              <a:t>.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362200" y="2895600"/>
            <a:ext cx="21336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en-US" sz="1600"/>
              <a:t>.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76200" y="3810000"/>
            <a:ext cx="35814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Name: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657600" y="3810000"/>
            <a:ext cx="26670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Role: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324600" y="3810000"/>
            <a:ext cx="27432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Responsibility:</a:t>
            </a:r>
          </a:p>
        </p:txBody>
      </p:sp>
      <p:sp>
        <p:nvSpPr>
          <p:cNvPr id="17429" name="Rectangle 54"/>
          <p:cNvSpPr>
            <a:spLocks noChangeArrowheads="1"/>
          </p:cNvSpPr>
          <p:nvPr/>
        </p:nvSpPr>
        <p:spPr bwMode="auto">
          <a:xfrm>
            <a:off x="76200" y="4114800"/>
            <a:ext cx="3581400" cy="2438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7430" name="Rectangle 55"/>
          <p:cNvSpPr>
            <a:spLocks noChangeArrowheads="1"/>
          </p:cNvSpPr>
          <p:nvPr/>
        </p:nvSpPr>
        <p:spPr bwMode="auto">
          <a:xfrm>
            <a:off x="3657600" y="4114800"/>
            <a:ext cx="2667000" cy="2438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7431" name="Rectangle 56"/>
          <p:cNvSpPr>
            <a:spLocks noChangeArrowheads="1"/>
          </p:cNvSpPr>
          <p:nvPr/>
        </p:nvSpPr>
        <p:spPr bwMode="auto">
          <a:xfrm>
            <a:off x="6324600" y="4114800"/>
            <a:ext cx="2746375" cy="2438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 – Project Management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09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31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22350" y="2262188"/>
            <a:ext cx="469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022350" y="2262188"/>
            <a:ext cx="469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nl-NL"/>
          </a:p>
        </p:txBody>
      </p:sp>
      <p:graphicFrame>
        <p:nvGraphicFramePr>
          <p:cNvPr id="95238" name="Group 6"/>
          <p:cNvGraphicFramePr>
            <a:graphicFrameLocks noGrp="1"/>
          </p:cNvGraphicFramePr>
          <p:nvPr/>
        </p:nvGraphicFramePr>
        <p:xfrm>
          <a:off x="5175250" y="2271713"/>
          <a:ext cx="469900" cy="396875"/>
        </p:xfrm>
        <a:graphic>
          <a:graphicData uri="http://schemas.openxmlformats.org/drawingml/2006/table">
            <a:tbl>
              <a:tblPr/>
              <a:tblGrid>
                <a:gridCol w="4699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76200" y="2209800"/>
            <a:ext cx="15240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Supplier: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1676400" y="2209800"/>
            <a:ext cx="15240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Inputs: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3886200" y="2209800"/>
            <a:ext cx="15240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Process:</a:t>
            </a:r>
          </a:p>
        </p:txBody>
      </p: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5943600" y="2209800"/>
            <a:ext cx="15240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Outputs:</a:t>
            </a: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7543800" y="2209800"/>
            <a:ext cx="1524000" cy="3048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Customers: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1676400" y="2590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1676400" y="2971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47" name="Rectangle 19"/>
          <p:cNvSpPr>
            <a:spLocks noChangeArrowheads="1"/>
          </p:cNvSpPr>
          <p:nvPr/>
        </p:nvSpPr>
        <p:spPr bwMode="auto">
          <a:xfrm>
            <a:off x="1676400" y="3352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48" name="Rectangle 20"/>
          <p:cNvSpPr>
            <a:spLocks noChangeArrowheads="1"/>
          </p:cNvSpPr>
          <p:nvPr/>
        </p:nvSpPr>
        <p:spPr bwMode="auto">
          <a:xfrm>
            <a:off x="1676400" y="3733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49" name="Rectangle 21"/>
          <p:cNvSpPr>
            <a:spLocks noChangeArrowheads="1"/>
          </p:cNvSpPr>
          <p:nvPr/>
        </p:nvSpPr>
        <p:spPr bwMode="auto">
          <a:xfrm>
            <a:off x="1676400" y="4114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0" name="Rectangle 22"/>
          <p:cNvSpPr>
            <a:spLocks noChangeArrowheads="1"/>
          </p:cNvSpPr>
          <p:nvPr/>
        </p:nvSpPr>
        <p:spPr bwMode="auto">
          <a:xfrm>
            <a:off x="3886200" y="2590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1" name="Rectangle 23"/>
          <p:cNvSpPr>
            <a:spLocks noChangeArrowheads="1"/>
          </p:cNvSpPr>
          <p:nvPr/>
        </p:nvSpPr>
        <p:spPr bwMode="auto">
          <a:xfrm>
            <a:off x="3886200" y="2971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2" name="Rectangle 24"/>
          <p:cNvSpPr>
            <a:spLocks noChangeArrowheads="1"/>
          </p:cNvSpPr>
          <p:nvPr/>
        </p:nvSpPr>
        <p:spPr bwMode="auto">
          <a:xfrm>
            <a:off x="3886200" y="3352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3886200" y="3733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4" name="Rectangle 26"/>
          <p:cNvSpPr>
            <a:spLocks noChangeArrowheads="1"/>
          </p:cNvSpPr>
          <p:nvPr/>
        </p:nvSpPr>
        <p:spPr bwMode="auto">
          <a:xfrm>
            <a:off x="3886200" y="4114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5" name="Rectangle 27"/>
          <p:cNvSpPr>
            <a:spLocks noChangeArrowheads="1"/>
          </p:cNvSpPr>
          <p:nvPr/>
        </p:nvSpPr>
        <p:spPr bwMode="auto">
          <a:xfrm>
            <a:off x="5943600" y="2590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6" name="Rectangle 28"/>
          <p:cNvSpPr>
            <a:spLocks noChangeArrowheads="1"/>
          </p:cNvSpPr>
          <p:nvPr/>
        </p:nvSpPr>
        <p:spPr bwMode="auto">
          <a:xfrm>
            <a:off x="5943600" y="2971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7" name="Rectangle 29"/>
          <p:cNvSpPr>
            <a:spLocks noChangeArrowheads="1"/>
          </p:cNvSpPr>
          <p:nvPr/>
        </p:nvSpPr>
        <p:spPr bwMode="auto">
          <a:xfrm>
            <a:off x="5943600" y="3352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8" name="Rectangle 30"/>
          <p:cNvSpPr>
            <a:spLocks noChangeArrowheads="1"/>
          </p:cNvSpPr>
          <p:nvPr/>
        </p:nvSpPr>
        <p:spPr bwMode="auto">
          <a:xfrm>
            <a:off x="5943600" y="3733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59" name="Rectangle 31"/>
          <p:cNvSpPr>
            <a:spLocks noChangeArrowheads="1"/>
          </p:cNvSpPr>
          <p:nvPr/>
        </p:nvSpPr>
        <p:spPr bwMode="auto">
          <a:xfrm>
            <a:off x="5943600" y="4114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0" name="Rectangle 32"/>
          <p:cNvSpPr>
            <a:spLocks noChangeArrowheads="1"/>
          </p:cNvSpPr>
          <p:nvPr/>
        </p:nvSpPr>
        <p:spPr bwMode="auto">
          <a:xfrm>
            <a:off x="7543800" y="2590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1" name="Rectangle 33"/>
          <p:cNvSpPr>
            <a:spLocks noChangeArrowheads="1"/>
          </p:cNvSpPr>
          <p:nvPr/>
        </p:nvSpPr>
        <p:spPr bwMode="auto">
          <a:xfrm>
            <a:off x="7543800" y="2971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2" name="Rectangle 34"/>
          <p:cNvSpPr>
            <a:spLocks noChangeArrowheads="1"/>
          </p:cNvSpPr>
          <p:nvPr/>
        </p:nvSpPr>
        <p:spPr bwMode="auto">
          <a:xfrm>
            <a:off x="7543800" y="3352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3" name="Rectangle 35"/>
          <p:cNvSpPr>
            <a:spLocks noChangeArrowheads="1"/>
          </p:cNvSpPr>
          <p:nvPr/>
        </p:nvSpPr>
        <p:spPr bwMode="auto">
          <a:xfrm>
            <a:off x="7543800" y="3733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4" name="Rectangle 36"/>
          <p:cNvSpPr>
            <a:spLocks noChangeArrowheads="1"/>
          </p:cNvSpPr>
          <p:nvPr/>
        </p:nvSpPr>
        <p:spPr bwMode="auto">
          <a:xfrm>
            <a:off x="7543800" y="4114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5" name="Rectangle 37"/>
          <p:cNvSpPr>
            <a:spLocks noChangeArrowheads="1"/>
          </p:cNvSpPr>
          <p:nvPr/>
        </p:nvSpPr>
        <p:spPr bwMode="auto">
          <a:xfrm>
            <a:off x="76200" y="2590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6" name="Rectangle 38"/>
          <p:cNvSpPr>
            <a:spLocks noChangeArrowheads="1"/>
          </p:cNvSpPr>
          <p:nvPr/>
        </p:nvSpPr>
        <p:spPr bwMode="auto">
          <a:xfrm>
            <a:off x="76200" y="2971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7" name="Rectangle 39"/>
          <p:cNvSpPr>
            <a:spLocks noChangeArrowheads="1"/>
          </p:cNvSpPr>
          <p:nvPr/>
        </p:nvSpPr>
        <p:spPr bwMode="auto">
          <a:xfrm>
            <a:off x="76200" y="3352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8" name="Rectangle 40"/>
          <p:cNvSpPr>
            <a:spLocks noChangeArrowheads="1"/>
          </p:cNvSpPr>
          <p:nvPr/>
        </p:nvSpPr>
        <p:spPr bwMode="auto">
          <a:xfrm>
            <a:off x="76200" y="3733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69" name="Rectangle 41"/>
          <p:cNvSpPr>
            <a:spLocks noChangeArrowheads="1"/>
          </p:cNvSpPr>
          <p:nvPr/>
        </p:nvSpPr>
        <p:spPr bwMode="auto">
          <a:xfrm>
            <a:off x="76200" y="4114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70" name="Rectangle 42"/>
          <p:cNvSpPr>
            <a:spLocks noChangeArrowheads="1"/>
          </p:cNvSpPr>
          <p:nvPr/>
        </p:nvSpPr>
        <p:spPr bwMode="auto">
          <a:xfrm>
            <a:off x="1676400" y="4495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71" name="Rectangle 43"/>
          <p:cNvSpPr>
            <a:spLocks noChangeArrowheads="1"/>
          </p:cNvSpPr>
          <p:nvPr/>
        </p:nvSpPr>
        <p:spPr bwMode="auto">
          <a:xfrm>
            <a:off x="76200" y="4495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72" name="Rectangle 44"/>
          <p:cNvSpPr>
            <a:spLocks noChangeArrowheads="1"/>
          </p:cNvSpPr>
          <p:nvPr/>
        </p:nvSpPr>
        <p:spPr bwMode="auto">
          <a:xfrm>
            <a:off x="3886200" y="4495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73" name="Rectangle 45"/>
          <p:cNvSpPr>
            <a:spLocks noChangeArrowheads="1"/>
          </p:cNvSpPr>
          <p:nvPr/>
        </p:nvSpPr>
        <p:spPr bwMode="auto">
          <a:xfrm>
            <a:off x="5943600" y="4495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74" name="Rectangle 46"/>
          <p:cNvSpPr>
            <a:spLocks noChangeArrowheads="1"/>
          </p:cNvSpPr>
          <p:nvPr/>
        </p:nvSpPr>
        <p:spPr bwMode="auto">
          <a:xfrm>
            <a:off x="7543800" y="4495800"/>
            <a:ext cx="1524000" cy="30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defTabSz="762000" eaLnBrk="0" hangingPunct="0"/>
            <a:r>
              <a:rPr lang="en-US" sz="1600"/>
              <a:t>.</a:t>
            </a:r>
          </a:p>
        </p:txBody>
      </p:sp>
      <p:sp>
        <p:nvSpPr>
          <p:cNvPr id="18475" name="Rectangle 47"/>
          <p:cNvSpPr>
            <a:spLocks noChangeArrowheads="1"/>
          </p:cNvSpPr>
          <p:nvPr/>
        </p:nvSpPr>
        <p:spPr bwMode="auto">
          <a:xfrm>
            <a:off x="76200" y="5867400"/>
            <a:ext cx="1524000" cy="6096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Step 1:</a:t>
            </a:r>
          </a:p>
          <a:p>
            <a:pPr algn="ctr" defTabSz="762000" eaLnBrk="0" hangingPunct="0"/>
            <a:r>
              <a:rPr lang="nl-NL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76" name="Rectangle 48"/>
          <p:cNvSpPr>
            <a:spLocks noChangeArrowheads="1"/>
          </p:cNvSpPr>
          <p:nvPr/>
        </p:nvSpPr>
        <p:spPr bwMode="auto">
          <a:xfrm>
            <a:off x="1828800" y="5867400"/>
            <a:ext cx="1524000" cy="6096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Step 2:</a:t>
            </a:r>
          </a:p>
          <a:p>
            <a:pPr algn="ctr" defTabSz="762000" eaLnBrk="0" hangingPunct="0"/>
            <a:r>
              <a:rPr lang="nl-NL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77" name="Rectangle 49"/>
          <p:cNvSpPr>
            <a:spLocks noChangeArrowheads="1"/>
          </p:cNvSpPr>
          <p:nvPr/>
        </p:nvSpPr>
        <p:spPr bwMode="auto">
          <a:xfrm>
            <a:off x="3581400" y="5867400"/>
            <a:ext cx="1524000" cy="6096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Step 3:</a:t>
            </a:r>
          </a:p>
          <a:p>
            <a:pPr algn="ctr" defTabSz="762000" eaLnBrk="0" hangingPunct="0"/>
            <a:r>
              <a:rPr lang="nl-NL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78" name="Rectangle 50"/>
          <p:cNvSpPr>
            <a:spLocks noChangeArrowheads="1"/>
          </p:cNvSpPr>
          <p:nvPr/>
        </p:nvSpPr>
        <p:spPr bwMode="auto">
          <a:xfrm>
            <a:off x="5334000" y="5867400"/>
            <a:ext cx="1524000" cy="6096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Step 4:</a:t>
            </a:r>
          </a:p>
          <a:p>
            <a:pPr algn="ctr" defTabSz="762000" eaLnBrk="0" hangingPunct="0"/>
            <a:r>
              <a:rPr lang="nl-NL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79" name="Rectangle 51"/>
          <p:cNvSpPr>
            <a:spLocks noChangeArrowheads="1"/>
          </p:cNvSpPr>
          <p:nvPr/>
        </p:nvSpPr>
        <p:spPr bwMode="auto">
          <a:xfrm>
            <a:off x="7086600" y="5867400"/>
            <a:ext cx="1524000" cy="6096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 eaLnBrk="0" hangingPunct="0"/>
            <a:r>
              <a:rPr lang="nl-NL" b="1">
                <a:solidFill>
                  <a:schemeClr val="bg1"/>
                </a:solidFill>
              </a:rPr>
              <a:t>Step 5:</a:t>
            </a:r>
          </a:p>
          <a:p>
            <a:pPr algn="ctr" defTabSz="762000" eaLnBrk="0" hangingPunct="0"/>
            <a:r>
              <a:rPr lang="nl-NL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80" name="Line 52"/>
          <p:cNvSpPr>
            <a:spLocks noChangeShapeType="1"/>
          </p:cNvSpPr>
          <p:nvPr/>
        </p:nvSpPr>
        <p:spPr bwMode="auto">
          <a:xfrm>
            <a:off x="1600200" y="6172200"/>
            <a:ext cx="22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18481" name="Line 53"/>
          <p:cNvSpPr>
            <a:spLocks noChangeShapeType="1"/>
          </p:cNvSpPr>
          <p:nvPr/>
        </p:nvSpPr>
        <p:spPr bwMode="auto">
          <a:xfrm>
            <a:off x="3352800" y="6172200"/>
            <a:ext cx="22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18482" name="Line 54"/>
          <p:cNvSpPr>
            <a:spLocks noChangeShapeType="1"/>
          </p:cNvSpPr>
          <p:nvPr/>
        </p:nvSpPr>
        <p:spPr bwMode="auto">
          <a:xfrm>
            <a:off x="8610600" y="6172200"/>
            <a:ext cx="3810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18483" name="Line 55"/>
          <p:cNvSpPr>
            <a:spLocks noChangeShapeType="1"/>
          </p:cNvSpPr>
          <p:nvPr/>
        </p:nvSpPr>
        <p:spPr bwMode="auto">
          <a:xfrm>
            <a:off x="6858000" y="6172200"/>
            <a:ext cx="22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18484" name="Line 56"/>
          <p:cNvSpPr>
            <a:spLocks noChangeShapeType="1"/>
          </p:cNvSpPr>
          <p:nvPr/>
        </p:nvSpPr>
        <p:spPr bwMode="auto">
          <a:xfrm>
            <a:off x="5105400" y="6172200"/>
            <a:ext cx="22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18485" name="Line 57"/>
          <p:cNvSpPr>
            <a:spLocks noChangeShapeType="1"/>
          </p:cNvSpPr>
          <p:nvPr/>
        </p:nvSpPr>
        <p:spPr bwMode="auto">
          <a:xfrm flipV="1">
            <a:off x="76200" y="4800600"/>
            <a:ext cx="3810000" cy="1066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8486" name="Line 58"/>
          <p:cNvSpPr>
            <a:spLocks noChangeShapeType="1"/>
          </p:cNvSpPr>
          <p:nvPr/>
        </p:nvSpPr>
        <p:spPr bwMode="auto">
          <a:xfrm flipH="1" flipV="1">
            <a:off x="5410200" y="4800600"/>
            <a:ext cx="3200400" cy="1066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8487" name="AutoShape 59"/>
          <p:cNvSpPr>
            <a:spLocks noChangeArrowheads="1"/>
          </p:cNvSpPr>
          <p:nvPr/>
        </p:nvSpPr>
        <p:spPr bwMode="auto">
          <a:xfrm rot="5400000">
            <a:off x="3048000" y="3352800"/>
            <a:ext cx="838200" cy="381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nl-NL"/>
          </a:p>
        </p:txBody>
      </p:sp>
      <p:sp>
        <p:nvSpPr>
          <p:cNvPr id="18488" name="AutoShape 60"/>
          <p:cNvSpPr>
            <a:spLocks noChangeArrowheads="1"/>
          </p:cNvSpPr>
          <p:nvPr/>
        </p:nvSpPr>
        <p:spPr bwMode="auto">
          <a:xfrm rot="5400000">
            <a:off x="5257800" y="3352800"/>
            <a:ext cx="838200" cy="381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3366"/>
              </a:gs>
              <a:gs pos="50000">
                <a:srgbClr val="7272D0"/>
              </a:gs>
              <a:gs pos="100000">
                <a:srgbClr val="003366"/>
              </a:gs>
            </a:gsLst>
            <a:lin ang="5400000" scaled="1"/>
          </a:gradFill>
          <a:ln w="381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 – Project 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SIPOC Process </a:t>
            </a:r>
            <a:r>
              <a:rPr lang="nl-NL" dirty="0" err="1" smtClean="0"/>
              <a:t>Mapping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22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smtClean="0"/>
              <a:t>– Functional Requirements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Functional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60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Technical Requirements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Translate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technical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47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Measurement Procedures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Validate</a:t>
            </a:r>
            <a:r>
              <a:rPr lang="nl-NL" dirty="0" smtClean="0"/>
              <a:t> </a:t>
            </a:r>
            <a:r>
              <a:rPr lang="nl-NL" dirty="0" err="1" smtClean="0"/>
              <a:t>Measurement</a:t>
            </a:r>
            <a:r>
              <a:rPr lang="nl-NL" dirty="0" smtClean="0"/>
              <a:t> Procedures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7092346"/>
      </p:ext>
    </p:extLst>
  </p:cSld>
  <p:clrMapOvr>
    <a:masterClrMapping/>
  </p:clrMapOvr>
</p:sld>
</file>

<file path=ppt/theme/theme1.xml><?xml version="1.0" encoding="utf-8"?>
<a:theme xmlns:a="http://schemas.openxmlformats.org/drawingml/2006/main" name="LSS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LSSA</Template>
  <TotalTime>33</TotalTime>
  <Words>482</Words>
  <Application>Microsoft Office PowerPoint</Application>
  <PresentationFormat>Diavoorstelling (4:3)</PresentationFormat>
  <Paragraphs>148</Paragraphs>
  <Slides>15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LSSA</vt:lpstr>
      <vt:lpstr>DMADV Review Template</vt:lpstr>
      <vt:lpstr>DMADV Roadmap</vt:lpstr>
      <vt:lpstr>1 – Project Selection</vt:lpstr>
      <vt:lpstr>1 – Project Selection</vt:lpstr>
      <vt:lpstr>1 – Project Management</vt:lpstr>
      <vt:lpstr>1 – Project Management</vt:lpstr>
      <vt:lpstr>2 – Functional Requirements</vt:lpstr>
      <vt:lpstr>3 – Technical Requirements</vt:lpstr>
      <vt:lpstr>4 – Measurement Procedures</vt:lpstr>
      <vt:lpstr>5 – Concept Design</vt:lpstr>
      <vt:lpstr>6 – Potential influence factors</vt:lpstr>
      <vt:lpstr>7 – CTQ-X relationships </vt:lpstr>
      <vt:lpstr>8 – Optimal Settings</vt:lpstr>
      <vt:lpstr>9 – Capability &amp; Verification</vt:lpstr>
      <vt:lpstr>10 – Close out project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DMADV Review Template</dc:title>
  <dc:creator>Dick</dc:creator>
  <cp:lastModifiedBy>Ton Meek</cp:lastModifiedBy>
  <cp:revision>6</cp:revision>
  <dcterms:created xsi:type="dcterms:W3CDTF">2010-09-17T08:26:53Z</dcterms:created>
  <dcterms:modified xsi:type="dcterms:W3CDTF">2011-12-15T07:55:44Z</dcterms:modified>
</cp:coreProperties>
</file>