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handoutMasterIdLst>
    <p:handoutMasterId r:id="rId48"/>
  </p:handoutMasterIdLst>
  <p:sldIdLst>
    <p:sldId id="306" r:id="rId2"/>
    <p:sldId id="307" r:id="rId3"/>
    <p:sldId id="408" r:id="rId4"/>
    <p:sldId id="348" r:id="rId5"/>
    <p:sldId id="407" r:id="rId6"/>
    <p:sldId id="310" r:id="rId7"/>
    <p:sldId id="409" r:id="rId8"/>
    <p:sldId id="410" r:id="rId9"/>
    <p:sldId id="311" r:id="rId10"/>
    <p:sldId id="411" r:id="rId11"/>
    <p:sldId id="412" r:id="rId12"/>
    <p:sldId id="414" r:id="rId13"/>
    <p:sldId id="415" r:id="rId14"/>
    <p:sldId id="413" r:id="rId15"/>
    <p:sldId id="416" r:id="rId16"/>
    <p:sldId id="418" r:id="rId17"/>
    <p:sldId id="417" r:id="rId18"/>
    <p:sldId id="420" r:id="rId19"/>
    <p:sldId id="421" r:id="rId20"/>
    <p:sldId id="422" r:id="rId21"/>
    <p:sldId id="423" r:id="rId22"/>
    <p:sldId id="424" r:id="rId23"/>
    <p:sldId id="419" r:id="rId24"/>
    <p:sldId id="313" r:id="rId25"/>
    <p:sldId id="425" r:id="rId26"/>
    <p:sldId id="426" r:id="rId27"/>
    <p:sldId id="429" r:id="rId28"/>
    <p:sldId id="427" r:id="rId29"/>
    <p:sldId id="428" r:id="rId30"/>
    <p:sldId id="430" r:id="rId31"/>
    <p:sldId id="431" r:id="rId32"/>
    <p:sldId id="433" r:id="rId33"/>
    <p:sldId id="434" r:id="rId34"/>
    <p:sldId id="435" r:id="rId35"/>
    <p:sldId id="441" r:id="rId36"/>
    <p:sldId id="436" r:id="rId37"/>
    <p:sldId id="439" r:id="rId38"/>
    <p:sldId id="443" r:id="rId39"/>
    <p:sldId id="444" r:id="rId40"/>
    <p:sldId id="437" r:id="rId41"/>
    <p:sldId id="440" r:id="rId42"/>
    <p:sldId id="438" r:id="rId43"/>
    <p:sldId id="403" r:id="rId44"/>
    <p:sldId id="442" r:id="rId45"/>
    <p:sldId id="40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A ROCHA DE AQUINO" initials="LRDA" lastIdx="2" clrIdx="0">
    <p:extLst>
      <p:ext uri="{19B8F6BF-5375-455C-9EA6-DF929625EA0E}">
        <p15:presenceInfo xmlns:p15="http://schemas.microsoft.com/office/powerpoint/2012/main" userId="S-1-5-21-1493394646-2399267247-1022241650-227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851"/>
    <a:srgbClr val="3A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/>
        </p:nvSpPr>
        <p:spPr bwMode="auto">
          <a:xfrm>
            <a:off x="6378481" y="8225211"/>
            <a:ext cx="5064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5E69B62-C407-47DF-93EB-4C3B04E2CCF7}" type="slidenum">
              <a:rPr 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‹nº›</a:t>
            </a:fld>
            <a:endParaRPr lang="pt-BR" sz="1200" dirty="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8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CCD8-444F-4EF4-A169-15E6B24E87D6}" type="datetimeFigureOut">
              <a:rPr lang="pt-BR" smtClean="0"/>
              <a:pPr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01E9-9746-41E7-8035-A7C926ED47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18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g_TituloPag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0684933" cy="3014464"/>
          </a:xfrm>
          <a:prstGeom prst="rect">
            <a:avLst/>
          </a:prstGeom>
        </p:spPr>
      </p:pic>
      <p:sp>
        <p:nvSpPr>
          <p:cNvPr id="11" name="TítuloPag_logo"/>
          <p:cNvSpPr>
            <a:spLocks noGrp="1"/>
          </p:cNvSpPr>
          <p:nvPr>
            <p:ph type="ctrTitle"/>
          </p:nvPr>
        </p:nvSpPr>
        <p:spPr>
          <a:xfrm>
            <a:off x="1200150" y="2126705"/>
            <a:ext cx="8485716" cy="20186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7" name="logoEscola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53" y="598535"/>
            <a:ext cx="2286000" cy="1143000"/>
          </a:xfrm>
          <a:prstGeom prst="rect">
            <a:avLst/>
          </a:prstGeom>
        </p:spPr>
      </p:pic>
      <p:pic>
        <p:nvPicPr>
          <p:cNvPr id="8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9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udo"/>
          <p:cNvSpPr>
            <a:spLocks noGrp="1"/>
          </p:cNvSpPr>
          <p:nvPr>
            <p:ph idx="1"/>
          </p:nvPr>
        </p:nvSpPr>
        <p:spPr>
          <a:xfrm>
            <a:off x="1200151" y="1556792"/>
            <a:ext cx="9745133" cy="46090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60000" indent="-54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1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6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" name="Título"/>
          <p:cNvSpPr>
            <a:spLocks noGrp="1"/>
          </p:cNvSpPr>
          <p:nvPr>
            <p:ph type="title"/>
          </p:nvPr>
        </p:nvSpPr>
        <p:spPr>
          <a:xfrm>
            <a:off x="1200151" y="794084"/>
            <a:ext cx="9745133" cy="618692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FCD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udo"/>
          <p:cNvSpPr>
            <a:spLocks noGrp="1"/>
          </p:cNvSpPr>
          <p:nvPr>
            <p:ph idx="1"/>
          </p:nvPr>
        </p:nvSpPr>
        <p:spPr>
          <a:xfrm>
            <a:off x="1200151" y="692150"/>
            <a:ext cx="9745133" cy="547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60000" indent="-54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1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8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g_TituloP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3"/>
            <a:ext cx="10701867" cy="2990081"/>
          </a:xfrm>
          <a:prstGeom prst="rect">
            <a:avLst/>
          </a:prstGeom>
        </p:spPr>
      </p:pic>
      <p:sp>
        <p:nvSpPr>
          <p:cNvPr id="18" name="TítuloPag"/>
          <p:cNvSpPr>
            <a:spLocks noGrp="1"/>
          </p:cNvSpPr>
          <p:nvPr>
            <p:ph type="ctrTitle"/>
          </p:nvPr>
        </p:nvSpPr>
        <p:spPr>
          <a:xfrm>
            <a:off x="1200152" y="2060849"/>
            <a:ext cx="8468781" cy="20186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6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7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"/>
          <p:cNvSpPr>
            <a:spLocks noGrp="1"/>
          </p:cNvSpPr>
          <p:nvPr>
            <p:ph type="title"/>
          </p:nvPr>
        </p:nvSpPr>
        <p:spPr>
          <a:xfrm>
            <a:off x="1200151" y="806116"/>
            <a:ext cx="9745133" cy="611522"/>
          </a:xfrm>
          <a:prstGeom prst="rect">
            <a:avLst/>
          </a:prstGeom>
        </p:spPr>
        <p:txBody>
          <a:bodyPr/>
          <a:lstStyle>
            <a:lvl1pPr algn="ctr">
              <a:lnSpc>
                <a:spcPts val="4100"/>
              </a:lnSpc>
              <a:defRPr>
                <a:solidFill>
                  <a:srgbClr val="FCDC5D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468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6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anguloRodape"/>
          <p:cNvSpPr/>
          <p:nvPr userDrawn="1"/>
        </p:nvSpPr>
        <p:spPr>
          <a:xfrm rot="5400000">
            <a:off x="6001845" y="667516"/>
            <a:ext cx="184412" cy="12188101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Conteudo"/>
          <p:cNvSpPr>
            <a:spLocks noGrp="1"/>
          </p:cNvSpPr>
          <p:nvPr>
            <p:ph type="body" idx="1"/>
          </p:nvPr>
        </p:nvSpPr>
        <p:spPr>
          <a:xfrm>
            <a:off x="1200151" y="1700809"/>
            <a:ext cx="9745132" cy="446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 smtClean="0"/>
              <a:t>Quarto </a:t>
            </a:r>
            <a:r>
              <a:rPr lang="pt-BR" dirty="0"/>
              <a:t>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2" name="Titulo"/>
          <p:cNvSpPr>
            <a:spLocks noGrp="1"/>
          </p:cNvSpPr>
          <p:nvPr>
            <p:ph type="title"/>
          </p:nvPr>
        </p:nvSpPr>
        <p:spPr>
          <a:xfrm>
            <a:off x="1200152" y="794084"/>
            <a:ext cx="9745133" cy="623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btFechar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" y="4914983"/>
            <a:ext cx="264086" cy="302733"/>
          </a:xfrm>
          <a:prstGeom prst="rect">
            <a:avLst/>
          </a:prstGeom>
        </p:spPr>
      </p:pic>
      <p:pic>
        <p:nvPicPr>
          <p:cNvPr id="15" name="bt_QdroBranco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" y="4562023"/>
            <a:ext cx="264086" cy="302733"/>
          </a:xfrm>
          <a:prstGeom prst="rect">
            <a:avLst/>
          </a:prstGeom>
        </p:spPr>
      </p:pic>
      <p:pic>
        <p:nvPicPr>
          <p:cNvPr id="18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28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  <p:pic>
        <p:nvPicPr>
          <p:cNvPr id="29" name="n_Total_Slides_bas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" y="4157726"/>
            <a:ext cx="264086" cy="302733"/>
          </a:xfrm>
          <a:prstGeom prst="rect">
            <a:avLst/>
          </a:prstGeom>
        </p:spPr>
      </p:pic>
      <p:cxnSp>
        <p:nvCxnSpPr>
          <p:cNvPr id="30" name="n_Total_Slides_separador"/>
          <p:cNvCxnSpPr/>
          <p:nvPr userDrawn="1"/>
        </p:nvCxnSpPr>
        <p:spPr>
          <a:xfrm>
            <a:off x="99797" y="4314918"/>
            <a:ext cx="164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_Total_Slides"/>
          <p:cNvSpPr txBox="1">
            <a:spLocks/>
          </p:cNvSpPr>
          <p:nvPr userDrawn="1"/>
        </p:nvSpPr>
        <p:spPr>
          <a:xfrm>
            <a:off x="-36512" y="4292771"/>
            <a:ext cx="422544" cy="195263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pt-BR" sz="900" b="1" smtClean="0">
                <a:solidFill>
                  <a:schemeClr val="tx1"/>
                </a:solidFill>
              </a:rPr>
              <a:t>15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33" name="n_Slides"/>
          <p:cNvSpPr txBox="1">
            <a:spLocks/>
          </p:cNvSpPr>
          <p:nvPr userDrawn="1"/>
        </p:nvSpPr>
        <p:spPr>
          <a:xfrm>
            <a:off x="-36512" y="4140371"/>
            <a:ext cx="422544" cy="195263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EF8561EE-DEFE-44FF-90CA-00222DE99D69}" type="slidenum">
              <a:rPr lang="pt-BR" sz="900" b="1" smtClean="0">
                <a:solidFill>
                  <a:schemeClr val="tx1"/>
                </a:solidFill>
              </a:rPr>
              <a:pPr algn="ctr">
                <a:defRPr/>
              </a:pPr>
              <a:t>‹nº›</a:t>
            </a:fld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3" name="btEscondeLibras">
            <a:hlinkClick r:id="" action="ppaction://macro?name=escondeLibras" highlightClick="1"/>
          </p:cNvPr>
          <p:cNvSpPr/>
          <p:nvPr userDrawn="1"/>
        </p:nvSpPr>
        <p:spPr>
          <a:xfrm>
            <a:off x="-89716" y="71248"/>
            <a:ext cx="354055" cy="237217"/>
          </a:xfrm>
          <a:prstGeom prst="flowChartDisplay">
            <a:avLst/>
          </a:prstGeom>
          <a:solidFill>
            <a:srgbClr val="334851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84" r:id="rId3"/>
    <p:sldLayoutId id="2147483685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ts val="4200"/>
        </a:lnSpc>
        <a:spcBef>
          <a:spcPct val="0"/>
        </a:spcBef>
        <a:buNone/>
        <a:defRPr sz="3000" b="1" kern="1200">
          <a:solidFill>
            <a:srgbClr val="FCDC5D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6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3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4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260000" indent="-54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5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2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6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16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7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895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Prof"/>
          <p:cNvSpPr txBox="1"/>
          <p:nvPr/>
        </p:nvSpPr>
        <p:spPr>
          <a:xfrm>
            <a:off x="1200149" y="5734964"/>
            <a:ext cx="869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</a:t>
            </a: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Gian</a:t>
            </a: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Carlo </a:t>
            </a:r>
            <a:r>
              <a:rPr lang="pt-B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Brustolin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1200149" y="2322648"/>
            <a:ext cx="8485716" cy="2018655"/>
          </a:xfrm>
        </p:spPr>
        <p:txBody>
          <a:bodyPr/>
          <a:lstStyle/>
          <a:p>
            <a:r>
              <a:rPr lang="pt-BR" dirty="0" smtClean="0"/>
              <a:t>FUNDAMENTOS DE COMPUTAÇÃO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aulaN"/>
          <p:cNvSpPr txBox="1"/>
          <p:nvPr/>
        </p:nvSpPr>
        <p:spPr>
          <a:xfrm>
            <a:off x="1200149" y="692150"/>
            <a:ext cx="5901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4</a:t>
            </a:r>
          </a:p>
        </p:txBody>
      </p:sp>
    </p:spTree>
    <p:extLst>
      <p:ext uri="{BB962C8B-B14F-4D97-AF65-F5344CB8AC3E}">
        <p14:creationId xmlns:p14="http://schemas.microsoft.com/office/powerpoint/2010/main" val="29978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Se a </a:t>
            </a:r>
            <a:r>
              <a:rPr lang="pt-BR" dirty="0">
                <a:effectLst/>
              </a:rPr>
              <a:t>mente opera de acordo com regras </a:t>
            </a:r>
            <a:r>
              <a:rPr lang="pt-BR" dirty="0" smtClean="0">
                <a:effectLst/>
              </a:rPr>
              <a:t>lógicas</a:t>
            </a:r>
            <a:endParaRPr lang="pt-BR" dirty="0">
              <a:effectLst/>
            </a:endParaRPr>
          </a:p>
          <a:p>
            <a:pPr lvl="1"/>
            <a:r>
              <a:rPr lang="pt-BR" dirty="0">
                <a:effectLst/>
              </a:rPr>
              <a:t>Pode ser </a:t>
            </a:r>
            <a:r>
              <a:rPr lang="pt-BR" dirty="0" smtClean="0">
                <a:effectLst/>
              </a:rPr>
              <a:t>emulada</a:t>
            </a:r>
          </a:p>
          <a:p>
            <a:pPr lvl="1"/>
            <a:r>
              <a:rPr lang="pt-BR" dirty="0" smtClean="0">
                <a:effectLst/>
              </a:rPr>
              <a:t>Há </a:t>
            </a:r>
            <a:r>
              <a:rPr lang="pt-BR" dirty="0">
                <a:effectLst/>
              </a:rPr>
              <a:t>livre arbítrio?</a:t>
            </a:r>
          </a:p>
          <a:p>
            <a:r>
              <a:rPr lang="pt-BR" dirty="0">
                <a:effectLst/>
              </a:rPr>
              <a:t>Pensamento e linguagem (Skinner X Chomsky)</a:t>
            </a:r>
          </a:p>
          <a:p>
            <a:r>
              <a:rPr lang="pt-BR" dirty="0" err="1">
                <a:effectLst/>
              </a:rPr>
              <a:t>Aṣṭādhyāyī</a:t>
            </a:r>
            <a:r>
              <a:rPr lang="pt-BR" dirty="0">
                <a:effectLst/>
              </a:rPr>
              <a:t> - </a:t>
            </a:r>
            <a:r>
              <a:rPr lang="pt-BR" dirty="0" err="1">
                <a:effectLst/>
              </a:rPr>
              <a:t>Panini</a:t>
            </a:r>
            <a:r>
              <a:rPr lang="pt-BR" dirty="0">
                <a:effectLst/>
              </a:rPr>
              <a:t> 350 a.C. </a:t>
            </a:r>
          </a:p>
          <a:p>
            <a:pPr marL="360000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1.2 Fundamentos de 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790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 pensamento esta vinculado à linguagem?</a:t>
            </a:r>
            <a:endParaRPr lang="pt-BR" dirty="0">
              <a:effectLst/>
            </a:endParaRPr>
          </a:p>
          <a:p>
            <a:pPr lvl="1"/>
            <a:r>
              <a:rPr lang="pt-BR" dirty="0" smtClean="0">
                <a:effectLst/>
              </a:rPr>
              <a:t>Skinner </a:t>
            </a:r>
            <a:r>
              <a:rPr lang="pt-BR" dirty="0">
                <a:effectLst/>
              </a:rPr>
              <a:t>X </a:t>
            </a:r>
            <a:r>
              <a:rPr lang="pt-BR" dirty="0" smtClean="0">
                <a:effectLst/>
              </a:rPr>
              <a:t>Chomsky</a:t>
            </a:r>
            <a:endParaRPr lang="pt-BR" dirty="0">
              <a:effectLst/>
            </a:endParaRPr>
          </a:p>
          <a:p>
            <a:pPr lvl="1"/>
            <a:r>
              <a:rPr lang="pt-BR" dirty="0" err="1">
                <a:effectLst/>
              </a:rPr>
              <a:t>Aṣṭādhyāyī</a:t>
            </a:r>
            <a:r>
              <a:rPr lang="pt-BR" dirty="0">
                <a:effectLst/>
              </a:rPr>
              <a:t> - </a:t>
            </a:r>
            <a:r>
              <a:rPr lang="pt-BR" dirty="0" err="1">
                <a:effectLst/>
              </a:rPr>
              <a:t>Panini</a:t>
            </a:r>
            <a:r>
              <a:rPr lang="pt-BR" dirty="0">
                <a:effectLst/>
              </a:rPr>
              <a:t> 350 a.C. </a:t>
            </a:r>
          </a:p>
          <a:p>
            <a:pPr marL="360000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1.2 Fundamentos de 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19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6072981" y="1910257"/>
            <a:ext cx="3972741" cy="43619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IA Aplicada</a:t>
            </a:r>
            <a:endParaRPr lang="pt-BR" alt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Lógica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Computação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Probabilidade</a:t>
            </a:r>
          </a:p>
          <a:p>
            <a:pPr marL="360000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1.2 Fundamentos de 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85542" y="2279870"/>
            <a:ext cx="2024743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Ciência Pura </a:t>
            </a:r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90047" y="2913017"/>
            <a:ext cx="209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Compreender o comportamento inteligente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33438" y="3960623"/>
            <a:ext cx="2024743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Ciência Aplicada </a:t>
            </a:r>
            <a:endParaRPr lang="en-US" dirty="0"/>
          </a:p>
        </p:txBody>
      </p:sp>
      <p:sp>
        <p:nvSpPr>
          <p:cNvPr id="9" name="CaixaDeTexto 8"/>
          <p:cNvSpPr txBox="1"/>
          <p:nvPr/>
        </p:nvSpPr>
        <p:spPr>
          <a:xfrm>
            <a:off x="2137943" y="4593770"/>
            <a:ext cx="2096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Implementar máquinas inteligentes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4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Início das máquinas computacionais – </a:t>
            </a:r>
            <a:r>
              <a:rPr lang="pt-BR" altLang="pt-BR" dirty="0" err="1" smtClean="0"/>
              <a:t>Touring</a:t>
            </a:r>
            <a:endParaRPr lang="pt-BR" alt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Tentativas de simular os neurônios humanos: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 1943 </a:t>
            </a:r>
            <a:r>
              <a:rPr lang="pt-BR" altLang="pt-BR" dirty="0"/>
              <a:t>- modelagem de </a:t>
            </a:r>
            <a:r>
              <a:rPr lang="pt-BR" altLang="pt-BR" dirty="0" err="1"/>
              <a:t>McCulloch</a:t>
            </a:r>
            <a:r>
              <a:rPr lang="pt-BR" altLang="pt-BR" dirty="0"/>
              <a:t> e </a:t>
            </a:r>
            <a:r>
              <a:rPr lang="pt-BR" altLang="pt-BR" dirty="0" err="1"/>
              <a:t>Pitts</a:t>
            </a:r>
            <a:r>
              <a:rPr lang="pt-BR" altLang="pt-BR" dirty="0"/>
              <a:t> de neurônio artificial</a:t>
            </a:r>
            <a:r>
              <a:rPr lang="pt-BR" altLang="pt-BR" dirty="0" smtClean="0"/>
              <a:t>.</a:t>
            </a: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1959 – </a:t>
            </a:r>
            <a:r>
              <a:rPr lang="pt-BR" altLang="pt-BR" dirty="0" err="1"/>
              <a:t>Algorítmos</a:t>
            </a:r>
            <a:r>
              <a:rPr lang="pt-BR" altLang="pt-BR" dirty="0"/>
              <a:t> genéticos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1969 </a:t>
            </a:r>
            <a:r>
              <a:rPr lang="pt-BR" altLang="pt-BR" dirty="0"/>
              <a:t>– DENDRAL – 1º. Sistema especialista </a:t>
            </a:r>
            <a:r>
              <a:rPr lang="pt-BR" altLang="pt-BR" dirty="0" smtClean="0"/>
              <a:t>– </a:t>
            </a:r>
            <a:r>
              <a:rPr lang="pt-BR" altLang="pt-BR" dirty="0" err="1" smtClean="0"/>
              <a:t>bots</a:t>
            </a:r>
            <a:endParaRPr lang="pt-BR" alt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200X – Redes Neurais Comerciais</a:t>
            </a:r>
            <a:endParaRPr lang="pt-BR" altLang="pt-BR" dirty="0"/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Quanto tempo IA possui?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23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Tudo é computável?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/>
              <a:t>Teorema da Incompletude – há verdades </a:t>
            </a:r>
            <a:r>
              <a:rPr lang="pt-BR" altLang="pt-BR" dirty="0" err="1"/>
              <a:t>indecidíveis</a:t>
            </a:r>
            <a:r>
              <a:rPr lang="pt-BR" altLang="pt-BR" dirty="0"/>
              <a:t> (E.G. </a:t>
            </a:r>
            <a:r>
              <a:rPr lang="pt-BR" altLang="pt-BR" dirty="0" smtClean="0"/>
              <a:t>ponto)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err="1" smtClean="0"/>
              <a:t>Tratabilidade</a:t>
            </a:r>
            <a:r>
              <a:rPr lang="pt-BR" altLang="pt-BR" dirty="0" smtClean="0"/>
              <a:t> </a:t>
            </a:r>
            <a:r>
              <a:rPr lang="pt-BR" altLang="pt-BR" dirty="0"/>
              <a:t>– tempo para </a:t>
            </a:r>
            <a:r>
              <a:rPr lang="pt-BR" altLang="pt-BR" dirty="0" smtClean="0"/>
              <a:t>solução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Teoria </a:t>
            </a:r>
            <a:r>
              <a:rPr lang="pt-BR" altLang="pt-BR" dirty="0"/>
              <a:t>da decisão – decidir sobre base de incerteza </a:t>
            </a:r>
            <a:endParaRPr lang="pt-BR" altLang="pt-B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Jogos </a:t>
            </a:r>
            <a:r>
              <a:rPr lang="pt-BR" altLang="pt-BR" dirty="0"/>
              <a:t>de Arthur Samuel – um computador só faz aquilo para o que foi programado.</a:t>
            </a:r>
          </a:p>
          <a:p>
            <a:pPr marL="360000" lvl="1" indent="0">
              <a:buNone/>
            </a:pPr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O que é </a:t>
            </a:r>
            <a:r>
              <a:rPr lang="pt-BR" dirty="0" err="1" smtClean="0">
                <a:effectLst/>
              </a:rPr>
              <a:t>Machine</a:t>
            </a:r>
            <a:r>
              <a:rPr lang="pt-BR" dirty="0" smtClean="0">
                <a:effectLst/>
              </a:rPr>
              <a:t> Learning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29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215" y="2191478"/>
            <a:ext cx="8468781" cy="2018655"/>
          </a:xfrm>
        </p:spPr>
        <p:txBody>
          <a:bodyPr/>
          <a:lstStyle/>
          <a:p>
            <a:r>
              <a:rPr lang="pt-BR" dirty="0" smtClean="0"/>
              <a:t>Tema 2</a:t>
            </a:r>
            <a:r>
              <a:rPr lang="pt-BR" dirty="0">
                <a:effectLst/>
              </a:rPr>
              <a:t> – Principais linhas de pesquisa em inteligência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39945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Simbólica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Conexionista</a:t>
            </a: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Evolucionária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Difusa</a:t>
            </a:r>
            <a:endParaRPr lang="pt-BR" altLang="pt-BR" dirty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TEMA </a:t>
            </a:r>
            <a:r>
              <a:rPr lang="pt-BR" dirty="0">
                <a:effectLst/>
              </a:rPr>
              <a:t>2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Principais linhas de pesquisa em </a:t>
            </a:r>
            <a:r>
              <a:rPr lang="pt-BR" dirty="0" smtClean="0">
                <a:effectLst/>
              </a:rPr>
              <a:t>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030333" y="1085405"/>
            <a:ext cx="9745663" cy="43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A</a:t>
            </a:r>
            <a:r>
              <a:rPr lang="pt-BR" altLang="pt-BR" dirty="0" smtClean="0"/>
              <a:t> mente </a:t>
            </a:r>
            <a:r>
              <a:rPr lang="pt-BR" altLang="pt-BR" dirty="0"/>
              <a:t>funciona com base em </a:t>
            </a:r>
            <a:r>
              <a:rPr lang="pt-BR" altLang="pt-BR" dirty="0" smtClean="0"/>
              <a:t>um conjunto de símbolos/informações e um conjunto de regras de manipulação destes símbolos. 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2.1</a:t>
            </a:r>
            <a:r>
              <a:rPr lang="pt-BR" dirty="0" smtClean="0">
                <a:effectLst/>
              </a:rPr>
              <a:t> – IA Simbólica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480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A</a:t>
            </a:r>
            <a:r>
              <a:rPr lang="pt-BR" altLang="pt-BR" dirty="0" smtClean="0"/>
              <a:t> </a:t>
            </a:r>
            <a:r>
              <a:rPr lang="pt-BR" altLang="pt-BR" dirty="0"/>
              <a:t>mente </a:t>
            </a:r>
            <a:r>
              <a:rPr lang="pt-BR" altLang="pt-BR" dirty="0" smtClean="0"/>
              <a:t>(= cérebro) tem </a:t>
            </a:r>
            <a:r>
              <a:rPr lang="pt-BR" altLang="pt-BR" dirty="0"/>
              <a:t>elementos </a:t>
            </a:r>
            <a:r>
              <a:rPr lang="pt-BR" altLang="pt-BR" dirty="0" smtClean="0"/>
              <a:t>básicos</a:t>
            </a:r>
            <a:r>
              <a:rPr lang="pt-BR" altLang="pt-BR" dirty="0"/>
              <a:t>, os </a:t>
            </a:r>
            <a:r>
              <a:rPr lang="pt-BR" altLang="pt-BR" dirty="0" smtClean="0"/>
              <a:t>neurônios. O aprendizado e o acúmulo de informações se dá pelas sinapses (conexões) entre estes neurônios.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2.2</a:t>
            </a:r>
            <a:r>
              <a:rPr lang="pt-BR" dirty="0" smtClean="0">
                <a:effectLst/>
              </a:rPr>
              <a:t> – IA Conexionista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4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A</a:t>
            </a:r>
            <a:r>
              <a:rPr lang="pt-BR" altLang="pt-BR" dirty="0" smtClean="0"/>
              <a:t> </a:t>
            </a:r>
            <a:r>
              <a:rPr lang="pt-BR" altLang="pt-BR" dirty="0"/>
              <a:t>mente </a:t>
            </a:r>
            <a:r>
              <a:rPr lang="pt-BR" altLang="pt-BR" dirty="0" smtClean="0"/>
              <a:t>humana </a:t>
            </a:r>
            <a:r>
              <a:rPr lang="pt-BR" altLang="pt-BR" dirty="0"/>
              <a:t>é resultado da evolução</a:t>
            </a:r>
            <a:r>
              <a:rPr lang="pt-BR" altLang="pt-BR" dirty="0" smtClean="0"/>
              <a:t>. Em uma população existem os genes que contém a solução do problema, basta simular o processo evolucionário para obter a solução em um conjunto restrito de indivíduos.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O  raciocínio é o resultado de um processo aleatório de reforço.  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2.3</a:t>
            </a:r>
            <a:r>
              <a:rPr lang="pt-BR" dirty="0" smtClean="0">
                <a:effectLst/>
              </a:rPr>
              <a:t> – IA Evolucionária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852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Conversa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9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 smtClean="0"/>
              <a:t>Solução de problemas de otimização, com custo computacional muito elevado:</a:t>
            </a: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localização de uma nova subestação de energia elétrica.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escolha da distribuição de dados em uma memória computacional.  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2.3</a:t>
            </a:r>
            <a:r>
              <a:rPr lang="pt-BR" dirty="0" smtClean="0">
                <a:effectLst/>
              </a:rPr>
              <a:t> – IA Evolucionária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80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No conjunto em que todas as opções estão presentes, há opções de maior </a:t>
            </a:r>
            <a:r>
              <a:rPr lang="pt-BR" altLang="pt-BR" dirty="0" err="1" smtClean="0"/>
              <a:t>otimicidade</a:t>
            </a:r>
            <a:r>
              <a:rPr lang="pt-BR" altLang="pt-BR" dirty="0" smtClean="0"/>
              <a:t> que outras.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Combina-se as opções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Verifica-se a </a:t>
            </a:r>
            <a:r>
              <a:rPr lang="pt-BR" altLang="pt-BR" dirty="0" err="1" smtClean="0"/>
              <a:t>otimicidade</a:t>
            </a:r>
            <a:r>
              <a:rPr lang="pt-BR" altLang="pt-BR" dirty="0" smtClean="0"/>
              <a:t> (fitness)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Elimina-se as piores de cada geração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2.3</a:t>
            </a:r>
            <a:r>
              <a:rPr lang="pt-BR" dirty="0" smtClean="0">
                <a:effectLst/>
              </a:rPr>
              <a:t> – IA Evolucionária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01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Complexidade e Incerteza são eixos perpendiculares. Um problema em que C e I são autos a ciência tradicional é incapaz de tratar (WEAVER, 1991).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O raciocínio que pode conduzir à solução de um problema complexo não é objetivo mas difuso. (YAGER &amp; ZADEH, 2012).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Lógica </a:t>
            </a:r>
            <a:r>
              <a:rPr lang="pt-BR" altLang="pt-BR" dirty="0" err="1" smtClean="0"/>
              <a:t>Fuzzi</a:t>
            </a:r>
            <a:endParaRPr lang="pt-BR" altLang="pt-B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dirty="0" smtClean="0"/>
              <a:t>Computação Quântica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2.3</a:t>
            </a:r>
            <a:r>
              <a:rPr lang="pt-BR" dirty="0" smtClean="0">
                <a:effectLst/>
              </a:rPr>
              <a:t> – IA Difusa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2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2.4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Comparação </a:t>
            </a:r>
            <a:r>
              <a:rPr lang="pt-BR" dirty="0">
                <a:effectLst/>
              </a:rPr>
              <a:t>linhas de </a:t>
            </a:r>
            <a:r>
              <a:rPr lang="pt-BR" dirty="0" smtClean="0">
                <a:effectLst/>
              </a:rPr>
              <a:t>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Seta para Baixo 2"/>
          <p:cNvSpPr/>
          <p:nvPr/>
        </p:nvSpPr>
        <p:spPr>
          <a:xfrm rot="10800000">
            <a:off x="2978331" y="2651760"/>
            <a:ext cx="326572" cy="24427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/>
          <p:cNvSpPr txBox="1"/>
          <p:nvPr/>
        </p:nvSpPr>
        <p:spPr>
          <a:xfrm>
            <a:off x="1200150" y="2282428"/>
            <a:ext cx="20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Complexidade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026624" y="4911635"/>
            <a:ext cx="3406142" cy="233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/>
          <p:cNvSpPr txBox="1"/>
          <p:nvPr/>
        </p:nvSpPr>
        <p:spPr>
          <a:xfrm>
            <a:off x="6956516" y="5321720"/>
            <a:ext cx="20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Incerteza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Seta para a Direita 6"/>
          <p:cNvSpPr/>
          <p:nvPr/>
        </p:nvSpPr>
        <p:spPr>
          <a:xfrm rot="10800000">
            <a:off x="2366747" y="4884803"/>
            <a:ext cx="1698171" cy="3196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/>
          <p:cNvSpPr txBox="1"/>
          <p:nvPr/>
        </p:nvSpPr>
        <p:spPr>
          <a:xfrm>
            <a:off x="2280061" y="5160666"/>
            <a:ext cx="20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Conhecimento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 rot="5400000">
            <a:off x="2420340" y="4051804"/>
            <a:ext cx="1410789" cy="776346"/>
          </a:xfrm>
          <a:prstGeom prst="ellipse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1547356" y="4236517"/>
            <a:ext cx="20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Simbólica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Elipse 15"/>
          <p:cNvSpPr/>
          <p:nvPr/>
        </p:nvSpPr>
        <p:spPr>
          <a:xfrm>
            <a:off x="3146139" y="3409036"/>
            <a:ext cx="2108984" cy="1530737"/>
          </a:xfrm>
          <a:prstGeom prst="ellipse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/>
          <p:cNvSpPr txBox="1"/>
          <p:nvPr/>
        </p:nvSpPr>
        <p:spPr>
          <a:xfrm>
            <a:off x="3401240" y="4049250"/>
            <a:ext cx="2096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Conexionista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4143480" y="2694391"/>
            <a:ext cx="2244257" cy="1293224"/>
          </a:xfrm>
          <a:prstGeom prst="ellipse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ixaDeTexto 18"/>
          <p:cNvSpPr txBox="1"/>
          <p:nvPr/>
        </p:nvSpPr>
        <p:spPr>
          <a:xfrm>
            <a:off x="4234587" y="3048987"/>
            <a:ext cx="209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Evolucionista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Difusa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905750" y="6252272"/>
            <a:ext cx="209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Gráfico do autor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3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 3 – </a:t>
            </a:r>
            <a:r>
              <a:rPr lang="pt-BR" dirty="0">
                <a:effectLst/>
              </a:rPr>
              <a:t>IA </a:t>
            </a:r>
            <a:r>
              <a:rPr lang="pt-BR" dirty="0" smtClean="0">
                <a:effectLst/>
              </a:rPr>
              <a:t>Simbólica e heurística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7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030333" y="1085405"/>
            <a:ext cx="9745663" cy="43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A</a:t>
            </a:r>
            <a:r>
              <a:rPr lang="pt-BR" altLang="pt-BR" dirty="0" smtClean="0"/>
              <a:t> mente </a:t>
            </a:r>
            <a:r>
              <a:rPr lang="pt-BR" altLang="pt-BR" dirty="0"/>
              <a:t>funciona com base em </a:t>
            </a:r>
            <a:r>
              <a:rPr lang="pt-BR" altLang="pt-BR" dirty="0" smtClean="0"/>
              <a:t>um conjunto de símbolos/informações e um conjunto de regras de manipulação destes símbolos. 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IA Simbólica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01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Princípios de IA Simbólica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680285" y="43871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Agente Inteligente</a:t>
            </a:r>
            <a:endParaRPr lang="en-US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130732" y="3401107"/>
            <a:ext cx="3003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Código Computacional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Mecanismo de raciocínio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045235" y="353960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Base de Conhecimento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17332" y="606121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Meio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147106" y="4620718"/>
            <a:ext cx="233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Percepção do Meio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Sensores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745296" y="4574551"/>
            <a:ext cx="172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ção </a:t>
            </a:r>
            <a:r>
              <a:rPr lang="pt-BR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 Meio</a:t>
            </a:r>
          </a:p>
          <a:p>
            <a:pPr algn="ctr"/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Atuadores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1565914" y="2808514"/>
            <a:ext cx="8684324" cy="2795452"/>
          </a:xfrm>
          <a:prstGeom prst="ellipse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eta para a Direita 4"/>
          <p:cNvSpPr/>
          <p:nvPr/>
        </p:nvSpPr>
        <p:spPr>
          <a:xfrm>
            <a:off x="6370473" y="3575621"/>
            <a:ext cx="438536" cy="297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ta para Baixo 10"/>
          <p:cNvSpPr/>
          <p:nvPr/>
        </p:nvSpPr>
        <p:spPr>
          <a:xfrm rot="7889298">
            <a:off x="5775581" y="4090593"/>
            <a:ext cx="391886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eta para Baixo 14"/>
          <p:cNvSpPr/>
          <p:nvPr/>
        </p:nvSpPr>
        <p:spPr>
          <a:xfrm rot="2328547">
            <a:off x="3681165" y="4020923"/>
            <a:ext cx="391886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ta para Baixo 15"/>
          <p:cNvSpPr/>
          <p:nvPr/>
        </p:nvSpPr>
        <p:spPr>
          <a:xfrm rot="19040374">
            <a:off x="4978125" y="5573608"/>
            <a:ext cx="391886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Baixo 16"/>
          <p:cNvSpPr/>
          <p:nvPr/>
        </p:nvSpPr>
        <p:spPr>
          <a:xfrm rot="13339342">
            <a:off x="6237828" y="5612350"/>
            <a:ext cx="391886" cy="58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ector de Seta Reta 17"/>
          <p:cNvCxnSpPr>
            <a:stCxn id="6" idx="0"/>
          </p:cNvCxnSpPr>
          <p:nvPr/>
        </p:nvCxnSpPr>
        <p:spPr>
          <a:xfrm flipV="1">
            <a:off x="4632490" y="1894114"/>
            <a:ext cx="3832364" cy="1506993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7" idx="0"/>
            <a:endCxn id="21" idx="2"/>
          </p:cNvCxnSpPr>
          <p:nvPr/>
        </p:nvCxnSpPr>
        <p:spPr>
          <a:xfrm flipV="1">
            <a:off x="8464855" y="2046515"/>
            <a:ext cx="992918" cy="149309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8617254" y="1677183"/>
            <a:ext cx="168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Programador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905750" y="6252272"/>
            <a:ext cx="209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Gráfico do autor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21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Princípios de IA Simbólica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7905750" y="6252272"/>
            <a:ext cx="209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Gráfico do autor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91" y="2157005"/>
            <a:ext cx="6928758" cy="38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4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Princípios de IA Simbólica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0" name="Conteudo"/>
          <p:cNvSpPr>
            <a:spLocks noGrp="1"/>
          </p:cNvSpPr>
          <p:nvPr>
            <p:ph idx="1"/>
          </p:nvPr>
        </p:nvSpPr>
        <p:spPr>
          <a:xfrm>
            <a:off x="662071" y="1487974"/>
            <a:ext cx="4954959" cy="41159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>
                <a:effectLst/>
              </a:rPr>
              <a:t>Abstrações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Resolução de problemas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por busca na 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Teste de objetivo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Custo da solução</a:t>
            </a:r>
            <a:endParaRPr lang="pt-BR" altLang="pt-BR" sz="2600" b="0" dirty="0">
              <a:effectLst/>
            </a:endParaRPr>
          </a:p>
          <a:p>
            <a:pPr marL="360000" lvl="1" indent="0">
              <a:buNone/>
            </a:pPr>
            <a:endParaRPr lang="pt-BR" altLang="pt-BR" sz="2600" b="0" dirty="0" smtClean="0">
              <a:effectLst/>
            </a:endParaRPr>
          </a:p>
          <a:p>
            <a:pPr marL="360000" lvl="1" indent="0">
              <a:buNone/>
            </a:pPr>
            <a:r>
              <a:rPr lang="pt-BR" altLang="pt-BR" sz="2600" b="0" dirty="0" smtClean="0">
                <a:effectLst/>
              </a:rPr>
              <a:t>Exemplo Quebra-cabeça de blocos de 3ª.ordem</a:t>
            </a:r>
            <a:endParaRPr lang="pt-BR" altLang="pt-BR" sz="2600" b="0" dirty="0">
              <a:effectLst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981" y="2284809"/>
            <a:ext cx="4555662" cy="189546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56" y="5306242"/>
            <a:ext cx="4157920" cy="1303564"/>
          </a:xfrm>
          <a:prstGeom prst="rect">
            <a:avLst/>
          </a:prstGeom>
        </p:spPr>
      </p:pic>
      <p:sp>
        <p:nvSpPr>
          <p:cNvPr id="22" name="CaixaDeTexto 21"/>
          <p:cNvSpPr txBox="1"/>
          <p:nvPr/>
        </p:nvSpPr>
        <p:spPr>
          <a:xfrm>
            <a:off x="8650332" y="6341218"/>
            <a:ext cx="209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Gráfico do autor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3.2</a:t>
            </a:r>
            <a:r>
              <a:rPr lang="pt-BR" dirty="0" smtClean="0">
                <a:effectLst/>
              </a:rPr>
              <a:t> – Árvores de busca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0" name="Conteudo"/>
          <p:cNvSpPr>
            <a:spLocks noGrp="1"/>
          </p:cNvSpPr>
          <p:nvPr>
            <p:ph idx="1"/>
          </p:nvPr>
        </p:nvSpPr>
        <p:spPr>
          <a:xfrm>
            <a:off x="6723235" y="1501037"/>
            <a:ext cx="4954959" cy="49520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Árvore de busca contem todas as opções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Buscas na árvore: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Exaustivas ou cegas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Profundidade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Largura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Custo uniforme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Informadas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6647" y="5309253"/>
            <a:ext cx="209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Gráfico do autor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1670855"/>
            <a:ext cx="5791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13213" y="2706008"/>
            <a:ext cx="9745663" cy="976527"/>
          </a:xfrm>
        </p:spPr>
        <p:txBody>
          <a:bodyPr/>
          <a:lstStyle/>
          <a:p>
            <a:r>
              <a:rPr lang="pt-BR" sz="3200" u="sng" cap="all" dirty="0" smtClean="0">
                <a:effectLst/>
              </a:rPr>
              <a:t>FUNDAMENTOS DA COMPUTAÇÃO</a:t>
            </a:r>
            <a:br>
              <a:rPr lang="pt-BR" sz="3200" u="sng" cap="all" dirty="0" smtClean="0">
                <a:effectLst/>
              </a:rPr>
            </a:br>
            <a:r>
              <a:rPr lang="pt-BR" cap="all" dirty="0" smtClean="0">
                <a:effectLst/>
              </a:rPr>
              <a:t/>
            </a:r>
            <a:br>
              <a:rPr lang="pt-BR" cap="all" dirty="0" smtClean="0">
                <a:effectLst/>
              </a:rPr>
            </a:br>
            <a:r>
              <a:rPr lang="pt-BR" cap="all" dirty="0" smtClean="0">
                <a:effectLst/>
              </a:rPr>
              <a:t>INTELIGÊNCIA ARTIFICIAL</a:t>
            </a:r>
            <a:br>
              <a:rPr lang="pt-BR" cap="all" dirty="0" smtClean="0">
                <a:effectLst/>
              </a:rPr>
            </a:br>
            <a:r>
              <a:rPr lang="pt-BR" cap="all" dirty="0" smtClean="0">
                <a:effectLst/>
              </a:rPr>
              <a:t>&amp;</a:t>
            </a:r>
            <a:br>
              <a:rPr lang="pt-BR" cap="all" dirty="0" smtClean="0">
                <a:effectLst/>
              </a:rPr>
            </a:br>
            <a:r>
              <a:rPr lang="pt-BR" cap="all" dirty="0" err="1" smtClean="0">
                <a:effectLst/>
              </a:rPr>
              <a:t>Machine</a:t>
            </a:r>
            <a:r>
              <a:rPr lang="pt-BR" cap="all" dirty="0" smtClean="0">
                <a:effectLst/>
              </a:rPr>
              <a:t> </a:t>
            </a:r>
            <a:r>
              <a:rPr lang="pt-BR" cap="all" dirty="0" err="1" smtClean="0">
                <a:effectLst/>
              </a:rPr>
              <a:t>learning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26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3.3</a:t>
            </a:r>
            <a:r>
              <a:rPr lang="pt-BR" dirty="0" smtClean="0">
                <a:effectLst/>
              </a:rPr>
              <a:t> – Heurística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20" name="Conteudo"/>
          <p:cNvSpPr>
            <a:spLocks noGrp="1"/>
          </p:cNvSpPr>
          <p:nvPr>
            <p:ph idx="1"/>
          </p:nvPr>
        </p:nvSpPr>
        <p:spPr>
          <a:xfrm>
            <a:off x="6723235" y="1501037"/>
            <a:ext cx="4954959" cy="4952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pt-BR" dirty="0" smtClean="0"/>
              <a:t>Como saber se o caminho está certo?</a:t>
            </a:r>
            <a:endParaRPr lang="pt-BR" alt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Árvore de busca contem todas as opções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Elimina-se alguma abstração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626647" y="5309253"/>
            <a:ext cx="2096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Gráfico do autor</a:t>
            </a:r>
            <a:endParaRPr lang="en-US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9" y="1821070"/>
            <a:ext cx="5924584" cy="3064440"/>
          </a:xfrm>
          <a:prstGeom prst="rect">
            <a:avLst/>
          </a:prstGeom>
        </p:spPr>
      </p:pic>
      <p:sp>
        <p:nvSpPr>
          <p:cNvPr id="5" name="Forma Livre 4"/>
          <p:cNvSpPr/>
          <p:nvPr/>
        </p:nvSpPr>
        <p:spPr>
          <a:xfrm>
            <a:off x="1605472" y="2037806"/>
            <a:ext cx="1738619" cy="2677885"/>
          </a:xfrm>
          <a:custGeom>
            <a:avLst/>
            <a:gdLst>
              <a:gd name="connsiteX0" fmla="*/ 1738619 w 1738619"/>
              <a:gd name="connsiteY0" fmla="*/ 0 h 2677885"/>
              <a:gd name="connsiteX1" fmla="*/ 210265 w 1738619"/>
              <a:gd name="connsiteY1" fmla="*/ 796834 h 2677885"/>
              <a:gd name="connsiteX2" fmla="*/ 314768 w 1738619"/>
              <a:gd name="connsiteY2" fmla="*/ 1854925 h 2677885"/>
              <a:gd name="connsiteX3" fmla="*/ 1259 w 1738619"/>
              <a:gd name="connsiteY3" fmla="*/ 2325188 h 2677885"/>
              <a:gd name="connsiteX4" fmla="*/ 197202 w 1738619"/>
              <a:gd name="connsiteY4" fmla="*/ 2677885 h 2677885"/>
              <a:gd name="connsiteX5" fmla="*/ 197202 w 1738619"/>
              <a:gd name="connsiteY5" fmla="*/ 2677885 h 267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8619" h="2677885">
                <a:moveTo>
                  <a:pt x="1738619" y="0"/>
                </a:moveTo>
                <a:cubicBezTo>
                  <a:pt x="1093096" y="243840"/>
                  <a:pt x="447573" y="487680"/>
                  <a:pt x="210265" y="796834"/>
                </a:cubicBezTo>
                <a:cubicBezTo>
                  <a:pt x="-27043" y="1105988"/>
                  <a:pt x="349602" y="1600200"/>
                  <a:pt x="314768" y="1854925"/>
                </a:cubicBezTo>
                <a:cubicBezTo>
                  <a:pt x="279934" y="2109650"/>
                  <a:pt x="20853" y="2188028"/>
                  <a:pt x="1259" y="2325188"/>
                </a:cubicBezTo>
                <a:cubicBezTo>
                  <a:pt x="-18335" y="2462348"/>
                  <a:pt x="197202" y="2677885"/>
                  <a:pt x="197202" y="2677885"/>
                </a:cubicBezTo>
                <a:lnTo>
                  <a:pt x="197202" y="267788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 4 – </a:t>
            </a:r>
            <a:r>
              <a:rPr lang="pt-BR" dirty="0">
                <a:effectLst/>
              </a:rPr>
              <a:t>IA Conexionista e o </a:t>
            </a:r>
            <a:r>
              <a:rPr lang="pt-BR" dirty="0" smtClean="0">
                <a:effectLst/>
              </a:rPr>
              <a:t>Treinamento </a:t>
            </a:r>
            <a:r>
              <a:rPr lang="pt-BR" dirty="0">
                <a:effectLst/>
              </a:rPr>
              <a:t>N</a:t>
            </a:r>
            <a:r>
              <a:rPr lang="pt-BR" dirty="0" smtClean="0">
                <a:effectLst/>
              </a:rPr>
              <a:t>eural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35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4.1</a:t>
            </a:r>
            <a:r>
              <a:rPr lang="pt-BR" dirty="0" smtClean="0">
                <a:effectLst/>
              </a:rPr>
              <a:t> – Neurônio e o </a:t>
            </a:r>
            <a:r>
              <a:rPr lang="pt-BR" dirty="0" err="1" smtClean="0">
                <a:effectLst/>
              </a:rPr>
              <a:t>Perceptron</a:t>
            </a:r>
            <a:r>
              <a:rPr lang="pt-BR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21" y="1670855"/>
            <a:ext cx="4388222" cy="297506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53" y="3042343"/>
            <a:ext cx="5233852" cy="32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4.2</a:t>
            </a:r>
            <a:r>
              <a:rPr lang="pt-BR" dirty="0" smtClean="0">
                <a:effectLst/>
              </a:rPr>
              <a:t> – RNA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61" y="1903041"/>
            <a:ext cx="4188551" cy="328713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213213" y="5682343"/>
            <a:ext cx="268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Fonte: SANTOS et al., 2005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5525589" y="1501037"/>
            <a:ext cx="6152605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As sinapses naturais são emuladas pelos pesos sinápticos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Treina-se a RNA alterando-se estes pesos até a resposta esperada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24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4.3</a:t>
            </a:r>
            <a:r>
              <a:rPr lang="pt-BR" dirty="0" smtClean="0">
                <a:effectLst/>
              </a:rPr>
              <a:t> – Treinamento Neural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365761" y="1501037"/>
            <a:ext cx="11312434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/>
              <a:t>Treinamento supervisionado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Amostra-se a população a ser analisada pela RNA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Amostra de treinamento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Amostra de teste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Seleciona-se a </a:t>
            </a:r>
            <a:r>
              <a:rPr lang="pt-BR" altLang="pt-BR" sz="2600" b="0" dirty="0" err="1" smtClean="0">
                <a:effectLst/>
              </a:rPr>
              <a:t>tx</a:t>
            </a:r>
            <a:r>
              <a:rPr lang="pt-BR" altLang="pt-BR" sz="2600" b="0" dirty="0" smtClean="0">
                <a:effectLst/>
              </a:rPr>
              <a:t> de aprendizagem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Métodos de redução gradativa de erro – ajuste sináptico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>
                <a:effectLst/>
              </a:rPr>
              <a:t>Treina-se por “n” épocas, até a rede </a:t>
            </a:r>
            <a:r>
              <a:rPr lang="pt-BR" altLang="pt-BR" sz="2600" b="0" dirty="0" smtClean="0">
                <a:effectLst/>
              </a:rPr>
              <a:t>atingir o erro mínimo</a:t>
            </a:r>
            <a:endParaRPr lang="pt-BR" altLang="pt-BR" sz="2600" b="0" dirty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99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4.3</a:t>
            </a:r>
            <a:r>
              <a:rPr lang="pt-BR" dirty="0" smtClean="0">
                <a:effectLst/>
              </a:rPr>
              <a:t> – Treinamento Neural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365761" y="1501037"/>
            <a:ext cx="11312434" cy="495201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Treinamento não supervisionado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 natureza organiza-se em clusters naturais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64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TEMA 5 </a:t>
            </a:r>
            <a:r>
              <a:rPr lang="pt-BR" dirty="0" smtClean="0"/>
              <a:t>– Algumas </a:t>
            </a:r>
            <a:r>
              <a:rPr lang="pt-BR" dirty="0" smtClean="0">
                <a:effectLst/>
              </a:rPr>
              <a:t>RNA Comerciais Disponíveis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4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5.1</a:t>
            </a:r>
            <a:r>
              <a:rPr lang="pt-BR" dirty="0" smtClean="0">
                <a:effectLst/>
              </a:rPr>
              <a:t> – RNA </a:t>
            </a:r>
            <a:r>
              <a:rPr lang="pt-BR" dirty="0" err="1" smtClean="0">
                <a:effectLst/>
              </a:rPr>
              <a:t>Azure</a:t>
            </a:r>
            <a:r>
              <a:rPr lang="pt-BR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600891" y="490040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MS </a:t>
            </a:r>
            <a:r>
              <a:rPr lang="pt-BR" altLang="pt-BR" sz="2600" b="0" dirty="0" err="1" smtClean="0">
                <a:effectLst/>
              </a:rPr>
              <a:t>AcademIA</a:t>
            </a:r>
            <a:endParaRPr lang="pt-BR" altLang="pt-BR" sz="2600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Cursos e certificações de IA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AI-100 – </a:t>
            </a:r>
            <a:r>
              <a:rPr lang="pt-BR" altLang="pt-BR" sz="2600" b="0" dirty="0" err="1" smtClean="0">
                <a:effectLst/>
              </a:rPr>
              <a:t>Desinging</a:t>
            </a:r>
            <a:r>
              <a:rPr lang="pt-BR" altLang="pt-BR" sz="2600" b="0" dirty="0" smtClean="0">
                <a:effectLst/>
              </a:rPr>
              <a:t> </a:t>
            </a:r>
            <a:r>
              <a:rPr lang="pt-BR" altLang="pt-BR" sz="2600" b="0" dirty="0" err="1" smtClean="0">
                <a:effectLst/>
              </a:rPr>
              <a:t>and</a:t>
            </a:r>
            <a:r>
              <a:rPr lang="pt-BR" altLang="pt-BR" sz="2600" b="0" dirty="0" smtClean="0">
                <a:effectLst/>
              </a:rPr>
              <a:t> </a:t>
            </a:r>
            <a:r>
              <a:rPr lang="pt-BR" altLang="pt-BR" sz="2600" b="0" dirty="0" err="1" smtClean="0">
                <a:effectLst/>
              </a:rPr>
              <a:t>Implementing</a:t>
            </a:r>
            <a:r>
              <a:rPr lang="pt-BR" altLang="pt-BR" sz="2600" b="0" dirty="0" smtClean="0">
                <a:effectLst/>
              </a:rPr>
              <a:t> </a:t>
            </a:r>
            <a:r>
              <a:rPr lang="pt-BR" altLang="pt-BR" sz="2600" b="0" dirty="0" err="1" smtClean="0">
                <a:effectLst/>
              </a:rPr>
              <a:t>an</a:t>
            </a:r>
            <a:r>
              <a:rPr lang="pt-BR" altLang="pt-BR" sz="2600" b="0" dirty="0" smtClean="0">
                <a:effectLst/>
              </a:rPr>
              <a:t> </a:t>
            </a:r>
            <a:r>
              <a:rPr lang="pt-BR" altLang="pt-BR" sz="2600" b="0" dirty="0" err="1" smtClean="0">
                <a:effectLst/>
              </a:rPr>
              <a:t>Azure</a:t>
            </a:r>
            <a:r>
              <a:rPr lang="pt-BR" altLang="pt-BR" sz="2600" b="0" dirty="0" smtClean="0">
                <a:effectLst/>
              </a:rPr>
              <a:t> AI </a:t>
            </a:r>
            <a:r>
              <a:rPr lang="pt-BR" altLang="pt-BR" sz="2600" b="0" dirty="0" err="1" smtClean="0">
                <a:effectLst/>
              </a:rPr>
              <a:t>Solution</a:t>
            </a:r>
            <a:r>
              <a:rPr lang="pt-BR" altLang="pt-BR" sz="2600" b="0" dirty="0" smtClean="0">
                <a:effectLst/>
              </a:rPr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err="1" smtClean="0">
                <a:effectLst/>
              </a:rPr>
              <a:t>PaaS</a:t>
            </a:r>
            <a:r>
              <a:rPr lang="pt-BR" altLang="pt-BR" sz="2600" b="0" dirty="0" smtClean="0">
                <a:effectLst/>
              </a:rPr>
              <a:t> – plataforma como serviço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Consumo de serviços com algoritmos e dados </a:t>
            </a:r>
            <a:r>
              <a:rPr lang="pt-BR" altLang="pt-BR" sz="2600" b="0" dirty="0" err="1" smtClean="0">
                <a:effectLst/>
              </a:rPr>
              <a:t>populados</a:t>
            </a:r>
            <a:endParaRPr lang="pt-BR" altLang="pt-BR" sz="2600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44" y="4326253"/>
            <a:ext cx="5851403" cy="22316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961120" y="6034633"/>
            <a:ext cx="228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Adaptado</a:t>
            </a:r>
            <a:r>
              <a:rPr lang="en-US" sz="1400" dirty="0" smtClean="0">
                <a:solidFill>
                  <a:schemeClr val="bg1"/>
                </a:solidFill>
              </a:rPr>
              <a:t> MS </a:t>
            </a:r>
            <a:r>
              <a:rPr lang="en-US" sz="1400" dirty="0" err="1" smtClean="0">
                <a:solidFill>
                  <a:schemeClr val="bg1"/>
                </a:solidFill>
              </a:rPr>
              <a:t>AcademIA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em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https://docs.microsoft.com/</a:t>
            </a:r>
          </a:p>
        </p:txBody>
      </p:sp>
    </p:spTree>
    <p:extLst>
      <p:ext uri="{BB962C8B-B14F-4D97-AF65-F5344CB8AC3E}">
        <p14:creationId xmlns:p14="http://schemas.microsoft.com/office/powerpoint/2010/main" val="20281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5.1</a:t>
            </a:r>
            <a:r>
              <a:rPr lang="pt-BR" dirty="0" smtClean="0">
                <a:effectLst/>
              </a:rPr>
              <a:t> – RNA </a:t>
            </a:r>
            <a:r>
              <a:rPr lang="pt-BR" dirty="0" err="1" smtClean="0">
                <a:effectLst/>
              </a:rPr>
              <a:t>Azure</a:t>
            </a:r>
            <a:r>
              <a:rPr lang="pt-BR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50968" y="6152198"/>
            <a:ext cx="458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Adaptado</a:t>
            </a:r>
            <a:r>
              <a:rPr lang="en-US" sz="1400" dirty="0" smtClean="0">
                <a:solidFill>
                  <a:schemeClr val="bg1"/>
                </a:solidFill>
              </a:rPr>
              <a:t> MS Azure </a:t>
            </a:r>
            <a:r>
              <a:rPr lang="en-US" sz="1400" dirty="0" err="1" smtClean="0">
                <a:solidFill>
                  <a:schemeClr val="bg1"/>
                </a:solidFill>
              </a:rPr>
              <a:t>em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https://docs.microsoft.com/en-us/azure/cognitive-services/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234033"/>
            <a:ext cx="105388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5.1</a:t>
            </a:r>
            <a:r>
              <a:rPr lang="pt-BR" dirty="0" smtClean="0">
                <a:effectLst/>
              </a:rPr>
              <a:t> – RNA </a:t>
            </a:r>
            <a:r>
              <a:rPr lang="pt-BR" dirty="0" err="1" smtClean="0">
                <a:effectLst/>
              </a:rPr>
              <a:t>Azure</a:t>
            </a:r>
            <a:r>
              <a:rPr lang="pt-BR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150968" y="6152198"/>
            <a:ext cx="205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Adaptado</a:t>
            </a:r>
            <a:r>
              <a:rPr lang="en-US" sz="1400" dirty="0" smtClean="0">
                <a:solidFill>
                  <a:schemeClr val="bg1"/>
                </a:solidFill>
              </a:rPr>
              <a:t> MS Azure </a:t>
            </a:r>
            <a:r>
              <a:rPr lang="en-US" sz="1400" dirty="0" err="1" smtClean="0">
                <a:solidFill>
                  <a:schemeClr val="bg1"/>
                </a:solidFill>
              </a:rPr>
              <a:t>em</a:t>
            </a:r>
            <a:endParaRPr lang="en-US" sz="1400" dirty="0" smtClean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https://portal.azure.com/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" y="1531756"/>
            <a:ext cx="110775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356904" y="2064938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O objetivo </a:t>
            </a:r>
            <a:r>
              <a:rPr lang="pt-BR" dirty="0" smtClean="0">
                <a:effectLst/>
              </a:rPr>
              <a:t>desta aula </a:t>
            </a:r>
            <a:r>
              <a:rPr lang="pt-BR" dirty="0">
                <a:effectLst/>
              </a:rPr>
              <a:t>é apresentar </a:t>
            </a:r>
            <a:r>
              <a:rPr lang="pt-BR" dirty="0" smtClean="0">
                <a:effectLst/>
              </a:rPr>
              <a:t>os fundamentos de ML e das 3 linhas de IA  </a:t>
            </a:r>
          </a:p>
          <a:p>
            <a:pPr lvl="1"/>
            <a:r>
              <a:rPr lang="pt-BR" b="0" dirty="0">
                <a:effectLst/>
              </a:rPr>
              <a:t>1</a:t>
            </a:r>
            <a:r>
              <a:rPr lang="pt-BR" b="0" dirty="0" smtClean="0">
                <a:effectLst/>
              </a:rPr>
              <a:t> aula teórica – ML e fundamentos de IA Simbólica, Conexionista e Evolucionária</a:t>
            </a:r>
          </a:p>
          <a:p>
            <a:pPr lvl="1"/>
            <a:r>
              <a:rPr lang="pt-BR" b="0" dirty="0">
                <a:effectLst/>
              </a:rPr>
              <a:t>1</a:t>
            </a:r>
            <a:r>
              <a:rPr lang="pt-BR" b="0" dirty="0" smtClean="0">
                <a:effectLst/>
              </a:rPr>
              <a:t> aula prática </a:t>
            </a:r>
            <a:r>
              <a:rPr lang="pt-BR" b="0" dirty="0">
                <a:effectLst/>
              </a:rPr>
              <a:t>– </a:t>
            </a:r>
            <a:r>
              <a:rPr lang="pt-BR" b="0" dirty="0" smtClean="0">
                <a:effectLst/>
              </a:rPr>
              <a:t>treinamento de RNA</a:t>
            </a:r>
            <a:endParaRPr lang="en-US" b="0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981711"/>
            <a:ext cx="9745663" cy="976527"/>
          </a:xfrm>
        </p:spPr>
        <p:txBody>
          <a:bodyPr/>
          <a:lstStyle/>
          <a:p>
            <a:r>
              <a:rPr lang="pt-BR" cap="all" dirty="0" smtClean="0">
                <a:effectLst/>
              </a:rPr>
              <a:t>FUNDAMENTOS DA COMPUTAÇÃO</a:t>
            </a:r>
            <a:br>
              <a:rPr lang="pt-BR" cap="all" dirty="0" smtClean="0">
                <a:effectLst/>
              </a:rPr>
            </a:br>
            <a:r>
              <a:rPr lang="pt-BR" cap="all" dirty="0" smtClean="0">
                <a:effectLst/>
              </a:rPr>
              <a:t>IA &amp;</a:t>
            </a:r>
            <a:r>
              <a:rPr lang="pt-BR" cap="all" dirty="0">
                <a:effectLst/>
              </a:rPr>
              <a:t> </a:t>
            </a:r>
            <a:r>
              <a:rPr lang="pt-BR" cap="all" dirty="0" smtClean="0">
                <a:effectLst/>
              </a:rPr>
              <a:t>Ml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9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5.2</a:t>
            </a:r>
            <a:r>
              <a:rPr lang="pt-BR" dirty="0" smtClean="0">
                <a:effectLst/>
              </a:rPr>
              <a:t> – Google </a:t>
            </a:r>
            <a:r>
              <a:rPr lang="pt-BR" dirty="0" err="1" smtClean="0">
                <a:effectLst/>
              </a:rPr>
              <a:t>TensorFlow</a:t>
            </a:r>
            <a:r>
              <a:rPr lang="pt-BR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365761" y="1501037"/>
            <a:ext cx="11312434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Rede neural da Google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Taxa de aprendizagem, épocas,...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Conjunto de dados (Treinamento e teste)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err="1" smtClean="0">
                <a:effectLst/>
              </a:rPr>
              <a:t>Youtube</a:t>
            </a:r>
            <a:r>
              <a:rPr lang="pt-BR" altLang="pt-BR" sz="2600" b="0" dirty="0" smtClean="0">
                <a:effectLst/>
              </a:rPr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err="1" smtClean="0">
                <a:effectLst/>
              </a:rPr>
              <a:t>Machine</a:t>
            </a:r>
            <a:r>
              <a:rPr lang="pt-BR" altLang="pt-BR" sz="2600" b="0" dirty="0" smtClean="0">
                <a:effectLst/>
              </a:rPr>
              <a:t> Learning 0 -100 - </a:t>
            </a:r>
            <a:r>
              <a:rPr lang="pt-BR" altLang="pt-BR" sz="2600" b="0" dirty="0" err="1" smtClean="0">
                <a:effectLst/>
              </a:rPr>
              <a:t>Pynton</a:t>
            </a:r>
            <a:endParaRPr lang="pt-BR" altLang="pt-BR" sz="2600" b="0" dirty="0" smtClean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pt-BR" altLang="pt-BR" sz="2600" b="0" dirty="0" err="1" smtClean="0">
                <a:effectLst/>
              </a:rPr>
              <a:t>Coding</a:t>
            </a:r>
            <a:r>
              <a:rPr lang="pt-BR" altLang="pt-BR" sz="2600" b="0" dirty="0" smtClean="0">
                <a:effectLst/>
              </a:rPr>
              <a:t> Tensor </a:t>
            </a:r>
            <a:r>
              <a:rPr lang="pt-BR" altLang="pt-BR" sz="2600" b="0" dirty="0" err="1" smtClean="0">
                <a:effectLst/>
              </a:rPr>
              <a:t>Flow</a:t>
            </a:r>
            <a:r>
              <a:rPr lang="pt-BR" altLang="pt-BR" sz="2600" b="0" dirty="0" smtClean="0">
                <a:effectLst/>
              </a:rPr>
              <a:t> - JS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75" y="1911531"/>
            <a:ext cx="3701687" cy="224245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347166" y="4307474"/>
            <a:ext cx="3699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Adaptado</a:t>
            </a:r>
            <a:r>
              <a:rPr lang="en-US" sz="1400" dirty="0" smtClean="0">
                <a:solidFill>
                  <a:schemeClr val="bg1"/>
                </a:solidFill>
              </a:rPr>
              <a:t> de  Google ML de zero a 100 </a:t>
            </a:r>
            <a:r>
              <a:rPr lang="en-US" sz="1400" dirty="0" err="1" smtClean="0">
                <a:solidFill>
                  <a:schemeClr val="bg1"/>
                </a:solidFill>
              </a:rPr>
              <a:t>em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https</a:t>
            </a:r>
            <a:r>
              <a:rPr lang="en-US" sz="1400" dirty="0">
                <a:solidFill>
                  <a:schemeClr val="bg1"/>
                </a:solidFill>
              </a:rPr>
              <a:t>://www.youtube.com/watch?v=t5z5lyrb-7s</a:t>
            </a:r>
          </a:p>
        </p:txBody>
      </p:sp>
    </p:spTree>
    <p:extLst>
      <p:ext uri="{BB962C8B-B14F-4D97-AF65-F5344CB8AC3E}">
        <p14:creationId xmlns:p14="http://schemas.microsoft.com/office/powerpoint/2010/main" val="6933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5.2</a:t>
            </a:r>
            <a:r>
              <a:rPr lang="pt-BR" dirty="0" smtClean="0">
                <a:effectLst/>
              </a:rPr>
              <a:t> – Google </a:t>
            </a:r>
            <a:r>
              <a:rPr lang="pt-BR" dirty="0" err="1" smtClean="0">
                <a:effectLst/>
              </a:rPr>
              <a:t>TensorFlow</a:t>
            </a:r>
            <a:r>
              <a:rPr lang="pt-BR" dirty="0" smtClean="0">
                <a:effectLst/>
              </a:rPr>
              <a:t>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98" y="2313349"/>
            <a:ext cx="7982087" cy="333642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439989" y="5969105"/>
            <a:ext cx="4700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Fonte: Google ML de zero a 100 </a:t>
            </a:r>
            <a:r>
              <a:rPr lang="en-US" dirty="0" err="1" smtClean="0">
                <a:solidFill>
                  <a:schemeClr val="bg1"/>
                </a:solidFill>
              </a:rPr>
              <a:t>em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https</a:t>
            </a:r>
            <a:r>
              <a:rPr lang="en-US" dirty="0">
                <a:solidFill>
                  <a:schemeClr val="bg1"/>
                </a:solidFill>
              </a:rPr>
              <a:t>://www.youtube.com/watch?v=t5z5lyrb-7s</a:t>
            </a:r>
          </a:p>
        </p:txBody>
      </p:sp>
    </p:spTree>
    <p:extLst>
      <p:ext uri="{BB962C8B-B14F-4D97-AF65-F5344CB8AC3E}">
        <p14:creationId xmlns:p14="http://schemas.microsoft.com/office/powerpoint/2010/main" val="37676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Watson IBM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024802" y="4558936"/>
            <a:ext cx="233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Fonte: IBM Watson em</a:t>
            </a:r>
          </a:p>
          <a:p>
            <a:r>
              <a:rPr lang="en-US" dirty="0">
                <a:solidFill>
                  <a:schemeClr val="bg1"/>
                </a:solidFill>
              </a:rPr>
              <a:t>https://www.ibm.com/</a:t>
            </a: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718458" y="1318157"/>
            <a:ext cx="6152605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Watson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err="1" smtClean="0">
                <a:effectLst/>
              </a:rPr>
              <a:t>Chatbot</a:t>
            </a:r>
            <a:endParaRPr lang="pt-BR" altLang="pt-BR" sz="2600" b="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Watson </a:t>
            </a:r>
            <a:r>
              <a:rPr lang="pt-BR" altLang="pt-BR" sz="2600" b="0" dirty="0" err="1" smtClean="0">
                <a:effectLst/>
              </a:rPr>
              <a:t>Machine</a:t>
            </a:r>
            <a:r>
              <a:rPr lang="pt-BR" altLang="pt-BR" sz="2600" b="0" dirty="0" smtClean="0">
                <a:effectLst/>
              </a:rPr>
              <a:t>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err="1" smtClean="0">
                <a:effectLst/>
              </a:rPr>
              <a:t>Deep</a:t>
            </a:r>
            <a:r>
              <a:rPr lang="pt-BR" altLang="pt-BR" sz="2600" b="0" dirty="0" smtClean="0">
                <a:effectLst/>
              </a:rPr>
              <a:t>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Aprendizado por reforço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898" y="2528344"/>
            <a:ext cx="4731955" cy="18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Finalizando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87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1056460" y="878755"/>
            <a:ext cx="10346390" cy="5548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Finalizando</a:t>
            </a:r>
            <a:endParaRPr lang="pt-BR" dirty="0"/>
          </a:p>
          <a:p>
            <a:r>
              <a:rPr lang="pt-BR" b="0" dirty="0" smtClean="0">
                <a:effectLst/>
              </a:rPr>
              <a:t>IA como MASP</a:t>
            </a:r>
          </a:p>
          <a:p>
            <a:r>
              <a:rPr lang="pt-BR" b="0" dirty="0" smtClean="0">
                <a:effectLst/>
              </a:rPr>
              <a:t>RNA soluciona problemas como humanos o fazem</a:t>
            </a:r>
          </a:p>
          <a:p>
            <a:r>
              <a:rPr lang="pt-BR" b="0" dirty="0" smtClean="0">
                <a:effectLst/>
              </a:rPr>
              <a:t>IA evolucionária, difusa,... solucionam problemas como a natureza o faz</a:t>
            </a:r>
          </a:p>
        </p:txBody>
      </p:sp>
      <p:pic>
        <p:nvPicPr>
          <p:cNvPr id="4" name="Bandeir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26" y="1"/>
            <a:ext cx="700216" cy="8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1056460" y="878755"/>
            <a:ext cx="10346390" cy="554817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Referências</a:t>
            </a:r>
            <a:endParaRPr lang="pt-BR" dirty="0"/>
          </a:p>
          <a:p>
            <a:r>
              <a:rPr lang="en-US" b="0" dirty="0" smtClean="0">
                <a:effectLst/>
              </a:rPr>
              <a:t>RUSSELL</a:t>
            </a:r>
            <a:r>
              <a:rPr lang="en-US" b="0" dirty="0">
                <a:effectLst/>
              </a:rPr>
              <a:t>, Stuart J.; NORVIG, Peter. Artificial intelligence: a modern approach. Malaysia; Pearson Education Limited,, 2016.</a:t>
            </a:r>
          </a:p>
          <a:p>
            <a:r>
              <a:rPr lang="en-US" b="0" dirty="0" smtClean="0">
                <a:effectLst/>
              </a:rPr>
              <a:t>YAGER</a:t>
            </a:r>
            <a:r>
              <a:rPr lang="en-US" b="0" dirty="0">
                <a:effectLst/>
              </a:rPr>
              <a:t>, Ronald R.; ZADEH, </a:t>
            </a:r>
            <a:r>
              <a:rPr lang="en-US" b="0" dirty="0" err="1">
                <a:effectLst/>
              </a:rPr>
              <a:t>Lotfi</a:t>
            </a:r>
            <a:r>
              <a:rPr lang="en-US" b="0" dirty="0">
                <a:effectLst/>
              </a:rPr>
              <a:t> A. (Ed.). </a:t>
            </a:r>
            <a:r>
              <a:rPr lang="en-US" dirty="0">
                <a:effectLst/>
              </a:rPr>
              <a:t>An introduction to fuzzy logic applications in intelligent systems</a:t>
            </a:r>
            <a:r>
              <a:rPr lang="en-US" b="0" dirty="0">
                <a:effectLst/>
              </a:rPr>
              <a:t>. Springer Science &amp; Business Media, 2012</a:t>
            </a:r>
            <a:r>
              <a:rPr lang="en-US" b="0" dirty="0" smtClean="0">
                <a:effectLst/>
              </a:rPr>
              <a:t>.</a:t>
            </a:r>
          </a:p>
          <a:p>
            <a:r>
              <a:rPr lang="en-US" b="0" dirty="0">
                <a:effectLst/>
              </a:rPr>
              <a:t>WEAVER, Warren. Science and complexity. In: </a:t>
            </a:r>
            <a:r>
              <a:rPr lang="en-US" dirty="0">
                <a:effectLst/>
              </a:rPr>
              <a:t>Facets of systems science</a:t>
            </a:r>
            <a:r>
              <a:rPr lang="en-US" b="0" dirty="0">
                <a:effectLst/>
              </a:rPr>
              <a:t>. Springer, Boston, MA, 1991. p. 449-456</a:t>
            </a:r>
            <a:r>
              <a:rPr lang="en-US" b="0" dirty="0" smtClean="0">
                <a:effectLst/>
              </a:rPr>
              <a:t>.</a:t>
            </a:r>
          </a:p>
          <a:p>
            <a:r>
              <a:rPr lang="pt-BR" b="0" dirty="0">
                <a:effectLst/>
              </a:rPr>
              <a:t>MEDEIROS, L. F. Redes Neurais em Delphi. 2. ed. Florianópolis: </a:t>
            </a:r>
            <a:r>
              <a:rPr lang="pt-BR" b="0" dirty="0" smtClean="0">
                <a:effectLst/>
              </a:rPr>
              <a:t>Visualbooks,2007.</a:t>
            </a:r>
          </a:p>
          <a:p>
            <a:r>
              <a:rPr lang="pt-BR" b="0" dirty="0">
                <a:effectLst/>
              </a:rPr>
              <a:t>SANTOS, Alcione Miranda dos et al. Usando redes neurais artificiais e regressão logística na predição da hepatite A. Revista Brasileira de Epidemiologia, v. 8, p. 117-126, 2005.</a:t>
            </a:r>
            <a:endParaRPr lang="pt-BR" b="0" dirty="0" smtClean="0">
              <a:effectLst/>
            </a:endParaRPr>
          </a:p>
        </p:txBody>
      </p:sp>
      <p:pic>
        <p:nvPicPr>
          <p:cNvPr id="4" name="Bandeir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26" y="1"/>
            <a:ext cx="700216" cy="8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947554"/>
            <a:ext cx="9745663" cy="4361988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effectLst/>
              </a:rPr>
              <a:t>Nesta aula teórica</a:t>
            </a:r>
          </a:p>
          <a:p>
            <a:pPr lvl="1"/>
            <a:r>
              <a:rPr lang="pt-BR" b="0" dirty="0" smtClean="0">
                <a:effectLst/>
              </a:rPr>
              <a:t>Inteligência </a:t>
            </a:r>
            <a:r>
              <a:rPr lang="pt-BR" b="0" dirty="0">
                <a:effectLst/>
              </a:rPr>
              <a:t>Artificial e </a:t>
            </a:r>
            <a:r>
              <a:rPr lang="pt-BR" b="0" dirty="0" err="1">
                <a:effectLst/>
              </a:rPr>
              <a:t>Machine</a:t>
            </a:r>
            <a:r>
              <a:rPr lang="pt-BR" b="0" dirty="0">
                <a:effectLst/>
              </a:rPr>
              <a:t> Learning: Histórico e conceitos</a:t>
            </a:r>
          </a:p>
          <a:p>
            <a:pPr lvl="1"/>
            <a:r>
              <a:rPr lang="pt-BR" b="0" dirty="0" smtClean="0">
                <a:effectLst/>
              </a:rPr>
              <a:t>Principais </a:t>
            </a:r>
            <a:r>
              <a:rPr lang="pt-BR" b="0" dirty="0">
                <a:effectLst/>
              </a:rPr>
              <a:t>linhas de pesquisa em inteligência artificial</a:t>
            </a:r>
          </a:p>
          <a:p>
            <a:pPr lvl="2"/>
            <a:r>
              <a:rPr lang="pt-BR" b="0" dirty="0" smtClean="0">
                <a:effectLst/>
              </a:rPr>
              <a:t>IA </a:t>
            </a:r>
            <a:r>
              <a:rPr lang="pt-BR" b="0" dirty="0">
                <a:effectLst/>
              </a:rPr>
              <a:t>Simbólica, </a:t>
            </a:r>
            <a:r>
              <a:rPr lang="pt-BR" b="0" dirty="0" smtClean="0">
                <a:effectLst/>
              </a:rPr>
              <a:t>heurística</a:t>
            </a:r>
            <a:endParaRPr lang="pt-BR" b="0" dirty="0">
              <a:effectLst/>
            </a:endParaRPr>
          </a:p>
          <a:p>
            <a:pPr lvl="2"/>
            <a:r>
              <a:rPr lang="pt-BR" b="0" dirty="0" smtClean="0">
                <a:effectLst/>
              </a:rPr>
              <a:t>IA </a:t>
            </a:r>
            <a:r>
              <a:rPr lang="pt-BR" b="0" dirty="0">
                <a:effectLst/>
              </a:rPr>
              <a:t>Conexionista e o treinamento neural</a:t>
            </a:r>
          </a:p>
          <a:p>
            <a:pPr lvl="1"/>
            <a:r>
              <a:rPr lang="pt-BR" b="0" dirty="0" smtClean="0">
                <a:effectLst/>
              </a:rPr>
              <a:t>Redes </a:t>
            </a:r>
            <a:r>
              <a:rPr lang="pt-BR" b="0" dirty="0">
                <a:effectLst/>
              </a:rPr>
              <a:t>neurais artificiais </a:t>
            </a:r>
            <a:r>
              <a:rPr lang="pt-BR" b="0" dirty="0" smtClean="0">
                <a:effectLst/>
              </a:rPr>
              <a:t>comerciais disponíveis</a:t>
            </a:r>
            <a:endParaRPr lang="pt-BR" b="0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cap="all" dirty="0">
                <a:effectLst/>
              </a:rPr>
              <a:t>FUNDAMENTOS DA COMPUTAÇÃO</a:t>
            </a:r>
            <a:br>
              <a:rPr lang="pt-BR" cap="all" dirty="0">
                <a:effectLst/>
              </a:rPr>
            </a:br>
            <a:r>
              <a:rPr lang="pt-BR" cap="all" dirty="0">
                <a:effectLst/>
              </a:rPr>
              <a:t>INTELIGÊNCIA ARTIFICIAL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25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215" y="2191478"/>
            <a:ext cx="8468781" cy="2018655"/>
          </a:xfrm>
        </p:spPr>
        <p:txBody>
          <a:bodyPr/>
          <a:lstStyle/>
          <a:p>
            <a:r>
              <a:rPr lang="pt-BR" dirty="0" smtClean="0"/>
              <a:t>Tema 1</a:t>
            </a:r>
            <a:r>
              <a:rPr lang="pt-BR" dirty="0">
                <a:effectLst/>
              </a:rPr>
              <a:t> – Inteligência Artificial e </a:t>
            </a:r>
            <a:r>
              <a:rPr lang="pt-BR" dirty="0" err="1">
                <a:effectLst/>
              </a:rPr>
              <a:t>Machine</a:t>
            </a:r>
            <a:r>
              <a:rPr lang="pt-BR" dirty="0">
                <a:effectLst/>
              </a:rPr>
              <a:t> Learning: </a:t>
            </a:r>
            <a:r>
              <a:rPr lang="pt-BR" dirty="0" smtClean="0">
                <a:effectLst/>
              </a:rPr>
              <a:t/>
            </a:r>
            <a:br>
              <a:rPr lang="pt-BR" dirty="0" smtClean="0">
                <a:effectLst/>
              </a:rPr>
            </a:br>
            <a:r>
              <a:rPr lang="pt-BR" dirty="0" smtClean="0">
                <a:effectLst/>
              </a:rPr>
              <a:t>Histórico </a:t>
            </a:r>
            <a:r>
              <a:rPr lang="pt-BR" dirty="0">
                <a:effectLst/>
              </a:rPr>
              <a:t>e </a:t>
            </a:r>
            <a:r>
              <a:rPr lang="pt-BR" dirty="0" smtClean="0">
                <a:effectLst/>
              </a:rPr>
              <a:t>conceitos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7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Não há um conceito de inteligência!</a:t>
            </a:r>
          </a:p>
          <a:p>
            <a:r>
              <a:rPr lang="pt-BR" dirty="0" smtClean="0">
                <a:effectLst/>
              </a:rPr>
              <a:t>Fundamentos da inteligência artificial</a:t>
            </a:r>
          </a:p>
          <a:p>
            <a:r>
              <a:rPr lang="pt-BR" dirty="0" smtClean="0">
                <a:effectLst/>
              </a:rPr>
              <a:t>Quanto tempo a IA possui?</a:t>
            </a:r>
          </a:p>
          <a:p>
            <a:r>
              <a:rPr lang="pt-BR" dirty="0" smtClean="0">
                <a:effectLst/>
              </a:rPr>
              <a:t>O que é ML?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TEMA </a:t>
            </a:r>
            <a:r>
              <a:rPr lang="pt-BR" dirty="0">
                <a:effectLst/>
              </a:rPr>
              <a:t>1 – </a:t>
            </a:r>
            <a:r>
              <a:rPr lang="pt-BR" dirty="0" smtClean="0">
                <a:effectLst/>
              </a:rPr>
              <a:t>IA e ML: Histórico </a:t>
            </a:r>
            <a:r>
              <a:rPr lang="pt-BR" dirty="0">
                <a:effectLst/>
              </a:rPr>
              <a:t>e conceitos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5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Não há um conceito de inteligência!</a:t>
            </a:r>
          </a:p>
          <a:p>
            <a:r>
              <a:rPr lang="pt-BR" dirty="0" smtClean="0">
                <a:effectLst/>
              </a:rPr>
              <a:t>4 aproximações (RUSSELL &amp; NORVIG, 2016):</a:t>
            </a:r>
          </a:p>
          <a:p>
            <a:pPr lvl="1"/>
            <a:r>
              <a:rPr lang="pt-BR" dirty="0" smtClean="0">
                <a:effectLst/>
              </a:rPr>
              <a:t>Pensar racionalmente – pensamento “correto” de Aristóteles</a:t>
            </a:r>
          </a:p>
          <a:p>
            <a:pPr lvl="1"/>
            <a:r>
              <a:rPr lang="pt-BR" dirty="0" smtClean="0">
                <a:effectLst/>
              </a:rPr>
              <a:t>Agir racionalmente – lógica, silogismo</a:t>
            </a:r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Conceito de Inteligência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4 aproximações:</a:t>
            </a:r>
          </a:p>
          <a:p>
            <a:pPr lvl="1"/>
            <a:r>
              <a:rPr lang="pt-BR" dirty="0" smtClean="0">
                <a:effectLst/>
              </a:rPr>
              <a:t>Pensar como humano – como o humano pensa?</a:t>
            </a:r>
          </a:p>
          <a:p>
            <a:pPr lvl="1"/>
            <a:r>
              <a:rPr lang="pt-BR" dirty="0" smtClean="0">
                <a:effectLst/>
              </a:rPr>
              <a:t>Agir como se humano fosse - </a:t>
            </a:r>
            <a:r>
              <a:rPr lang="pt-BR" dirty="0">
                <a:effectLst/>
              </a:rPr>
              <a:t>Teste de </a:t>
            </a:r>
            <a:r>
              <a:rPr lang="pt-BR" dirty="0" err="1" smtClean="0">
                <a:effectLst/>
              </a:rPr>
              <a:t>Touring</a:t>
            </a:r>
            <a:r>
              <a:rPr lang="pt-BR" dirty="0" smtClean="0">
                <a:effectLst/>
              </a:rPr>
              <a:t> 1950</a:t>
            </a:r>
            <a:endParaRPr lang="en-US" dirty="0">
              <a:effectLst/>
            </a:endParaRPr>
          </a:p>
          <a:p>
            <a:pPr lvl="1"/>
            <a:endParaRPr lang="en-US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>
                <a:effectLst/>
              </a:rPr>
              <a:t>1.1 Conceito de Inteligência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657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5981</TotalTime>
  <Words>1128</Words>
  <Application>Microsoft Office PowerPoint</Application>
  <PresentationFormat>Widescreen</PresentationFormat>
  <Paragraphs>210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Arial</vt:lpstr>
      <vt:lpstr>Calibri</vt:lpstr>
      <vt:lpstr>Verdana</vt:lpstr>
      <vt:lpstr>1_Tema do Office</vt:lpstr>
      <vt:lpstr>FUNDAMENTOS DE COMPUTAÇÃO </vt:lpstr>
      <vt:lpstr>Conversa Inicial</vt:lpstr>
      <vt:lpstr>FUNDAMENTOS DA COMPUTAÇÃO  INTELIGÊNCIA ARTIFICIAL &amp; Machine learning</vt:lpstr>
      <vt:lpstr>FUNDAMENTOS DA COMPUTAÇÃO IA &amp; Ml</vt:lpstr>
      <vt:lpstr>FUNDAMENTOS DA COMPUTAÇÃO INTELIGÊNCIA ARTIFICIAL</vt:lpstr>
      <vt:lpstr>Tema 1 – Inteligência Artificial e Machine Learning:  Histórico e conceitos </vt:lpstr>
      <vt:lpstr>TEMA 1 – IA e ML: Histórico e conceitos </vt:lpstr>
      <vt:lpstr>1.1 Conceito de Inteligência </vt:lpstr>
      <vt:lpstr>1.1 Conceito de Inteligência </vt:lpstr>
      <vt:lpstr>1.2 Fundamentos de IA </vt:lpstr>
      <vt:lpstr>1.2 Fundamentos de IA </vt:lpstr>
      <vt:lpstr>1.2 Fundamentos de IA </vt:lpstr>
      <vt:lpstr>1.3 Quanto tempo IA possui?</vt:lpstr>
      <vt:lpstr>1.3 O que é Machine Learning </vt:lpstr>
      <vt:lpstr>Tema 2 – Principais linhas de pesquisa em inteligência artificial</vt:lpstr>
      <vt:lpstr>TEMA 2 –  Principais linhas de pesquisa em IA </vt:lpstr>
      <vt:lpstr>2.1 – IA Simbólica </vt:lpstr>
      <vt:lpstr>2.2 – IA Conexionista </vt:lpstr>
      <vt:lpstr>2.3 – IA Evolucionária </vt:lpstr>
      <vt:lpstr>2.3 – IA Evolucionária </vt:lpstr>
      <vt:lpstr>2.3 – IA Evolucionária </vt:lpstr>
      <vt:lpstr>2.3 – IA Difusa</vt:lpstr>
      <vt:lpstr>2.4 – Comparação linhas de IA </vt:lpstr>
      <vt:lpstr>TEMA 3 – IA Simbólica e heurística</vt:lpstr>
      <vt:lpstr>IA Simbólica </vt:lpstr>
      <vt:lpstr>3.1 – Princípios de IA Simbólica </vt:lpstr>
      <vt:lpstr>3.1 – Princípios de IA Simbólica </vt:lpstr>
      <vt:lpstr>3.1 – Princípios de IA Simbólica </vt:lpstr>
      <vt:lpstr>3.2 – Árvores de busca </vt:lpstr>
      <vt:lpstr>3.3 – Heurística </vt:lpstr>
      <vt:lpstr>TEMA 4 – IA Conexionista e o Treinamento Neural</vt:lpstr>
      <vt:lpstr>4.1 – Neurônio e o Perceptron  </vt:lpstr>
      <vt:lpstr>4.2 – RNA  </vt:lpstr>
      <vt:lpstr>4.3 – Treinamento Neural  </vt:lpstr>
      <vt:lpstr>4.3 – Treinamento Neural  </vt:lpstr>
      <vt:lpstr>TEMA 5 – Algumas RNA Comerciais Disponíveis</vt:lpstr>
      <vt:lpstr>5.1 – RNA Azure  </vt:lpstr>
      <vt:lpstr>5.1 – RNA Azure  </vt:lpstr>
      <vt:lpstr>5.1 – RNA Azure  </vt:lpstr>
      <vt:lpstr>5.2 – Google TensorFlow  </vt:lpstr>
      <vt:lpstr>5.2 – Google TensorFlow  </vt:lpstr>
      <vt:lpstr>5.2 – Watson IBM  </vt:lpstr>
      <vt:lpstr>Finalizando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Escola Politécnica</dc:title>
  <dc:creator>Bruno Palma e Silva;Grupo Uninter</dc:creator>
  <cp:lastModifiedBy>gian brustol</cp:lastModifiedBy>
  <cp:revision>163</cp:revision>
  <dcterms:created xsi:type="dcterms:W3CDTF">2016-05-02T20:16:39Z</dcterms:created>
  <dcterms:modified xsi:type="dcterms:W3CDTF">2021-07-29T16:46:02Z</dcterms:modified>
</cp:coreProperties>
</file>