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handoutMasterIdLst>
    <p:handoutMasterId r:id="rId44"/>
  </p:handoutMasterIdLst>
  <p:sldIdLst>
    <p:sldId id="306" r:id="rId2"/>
    <p:sldId id="408" r:id="rId3"/>
    <p:sldId id="307" r:id="rId4"/>
    <p:sldId id="348" r:id="rId5"/>
    <p:sldId id="407" r:id="rId6"/>
    <p:sldId id="310" r:id="rId7"/>
    <p:sldId id="409" r:id="rId8"/>
    <p:sldId id="410" r:id="rId9"/>
    <p:sldId id="461" r:id="rId10"/>
    <p:sldId id="462" r:id="rId11"/>
    <p:sldId id="463" r:id="rId12"/>
    <p:sldId id="464" r:id="rId13"/>
    <p:sldId id="465" r:id="rId14"/>
    <p:sldId id="466" r:id="rId15"/>
    <p:sldId id="416" r:id="rId16"/>
    <p:sldId id="418" r:id="rId17"/>
    <p:sldId id="469" r:id="rId18"/>
    <p:sldId id="467" r:id="rId19"/>
    <p:sldId id="468" r:id="rId20"/>
    <p:sldId id="436" r:id="rId21"/>
    <p:sldId id="433" r:id="rId22"/>
    <p:sldId id="447" r:id="rId23"/>
    <p:sldId id="459" r:id="rId24"/>
    <p:sldId id="458" r:id="rId25"/>
    <p:sldId id="434" r:id="rId26"/>
    <p:sldId id="446" r:id="rId27"/>
    <p:sldId id="460" r:id="rId28"/>
    <p:sldId id="445" r:id="rId29"/>
    <p:sldId id="431" r:id="rId30"/>
    <p:sldId id="454" r:id="rId31"/>
    <p:sldId id="448" r:id="rId32"/>
    <p:sldId id="449" r:id="rId33"/>
    <p:sldId id="452" r:id="rId34"/>
    <p:sldId id="450" r:id="rId35"/>
    <p:sldId id="453" r:id="rId36"/>
    <p:sldId id="451" r:id="rId37"/>
    <p:sldId id="455" r:id="rId38"/>
    <p:sldId id="457" r:id="rId39"/>
    <p:sldId id="456" r:id="rId40"/>
    <p:sldId id="439" r:id="rId41"/>
    <p:sldId id="404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ANA ROCHA DE AQUINO" initials="LRDA" lastIdx="2" clrIdx="0">
    <p:extLst>
      <p:ext uri="{19B8F6BF-5375-455C-9EA6-DF929625EA0E}">
        <p15:presenceInfo xmlns:p15="http://schemas.microsoft.com/office/powerpoint/2012/main" userId="S-1-5-21-1493394646-2399267247-1022241650-227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851"/>
    <a:srgbClr val="3A4F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Grp="1" noChangeArrowheads="1"/>
          </p:cNvSpPr>
          <p:nvPr/>
        </p:nvSpPr>
        <p:spPr bwMode="auto">
          <a:xfrm>
            <a:off x="6378481" y="8225211"/>
            <a:ext cx="506413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fld id="{45E69B62-C407-47DF-93EB-4C3B04E2CCF7}" type="slidenum">
              <a:rPr lang="pt-BR" sz="1200" smtClean="0">
                <a:latin typeface="Verdana" panose="020B0604030504040204" pitchFamily="34" charset="0"/>
              </a:rPr>
              <a:pPr eaLnBrk="1" hangingPunct="1">
                <a:defRPr/>
              </a:pPr>
              <a:t>‹nº›</a:t>
            </a:fld>
            <a:endParaRPr lang="pt-BR" sz="1200" dirty="0" smtClean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584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DCCD8-444F-4EF4-A169-15E6B24E87D6}" type="datetimeFigureOut">
              <a:rPr lang="pt-BR" smtClean="0"/>
              <a:pPr/>
              <a:t>29/07/2021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D01E9-9746-41E7-8035-A7C926ED473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18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g_TituloPag_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10684933" cy="3014464"/>
          </a:xfrm>
          <a:prstGeom prst="rect">
            <a:avLst/>
          </a:prstGeom>
        </p:spPr>
      </p:pic>
      <p:sp>
        <p:nvSpPr>
          <p:cNvPr id="11" name="TítuloPag_logo"/>
          <p:cNvSpPr>
            <a:spLocks noGrp="1"/>
          </p:cNvSpPr>
          <p:nvPr>
            <p:ph type="ctrTitle"/>
          </p:nvPr>
        </p:nvSpPr>
        <p:spPr>
          <a:xfrm>
            <a:off x="1200150" y="2126705"/>
            <a:ext cx="8485716" cy="201865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7" name="logoEscola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953" y="598535"/>
            <a:ext cx="2286000" cy="1143000"/>
          </a:xfrm>
          <a:prstGeom prst="rect">
            <a:avLst/>
          </a:prstGeom>
        </p:spPr>
      </p:pic>
      <p:pic>
        <p:nvPicPr>
          <p:cNvPr id="8" name="btVoltar">
            <a:hlinkClick r:id="" action="ppaction://hlinkshowjump?jump=previousslide" highlightClick="1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2050" y="3624489"/>
            <a:ext cx="445783" cy="438817"/>
          </a:xfrm>
          <a:prstGeom prst="rect">
            <a:avLst/>
          </a:prstGeom>
        </p:spPr>
      </p:pic>
      <p:pic>
        <p:nvPicPr>
          <p:cNvPr id="9" name="btAvancar">
            <a:hlinkClick r:id="" action="ppaction://hlinkshowjump?jump=nextslide" highlightClick="1"/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50" y="3159779"/>
            <a:ext cx="445783" cy="43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9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udo"/>
          <p:cNvSpPr>
            <a:spLocks noGrp="1"/>
          </p:cNvSpPr>
          <p:nvPr>
            <p:ph idx="1"/>
          </p:nvPr>
        </p:nvSpPr>
        <p:spPr>
          <a:xfrm>
            <a:off x="1200151" y="1556792"/>
            <a:ext cx="9745133" cy="460905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60000" indent="-36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2"/>
              </a:buBlip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20000" indent="-36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3"/>
              </a:buBlip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1260000" indent="-54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4"/>
              </a:buBlip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620000" indent="-36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5"/>
              </a:buBlip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2160000" indent="-36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Tx/>
              <a:buBlip>
                <a:blip r:embed="rId6"/>
              </a:buBlip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2" name="Título"/>
          <p:cNvSpPr>
            <a:spLocks noGrp="1"/>
          </p:cNvSpPr>
          <p:nvPr>
            <p:ph type="title"/>
          </p:nvPr>
        </p:nvSpPr>
        <p:spPr>
          <a:xfrm>
            <a:off x="1200151" y="794084"/>
            <a:ext cx="9745133" cy="618692"/>
          </a:xfrm>
          <a:prstGeom prst="rect">
            <a:avLst/>
          </a:prstGeom>
        </p:spPr>
        <p:txBody>
          <a:bodyPr/>
          <a:lstStyle>
            <a:lvl1pPr algn="ctr">
              <a:defRPr sz="3000">
                <a:solidFill>
                  <a:srgbClr val="FCDC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57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udo"/>
          <p:cNvSpPr>
            <a:spLocks noGrp="1"/>
          </p:cNvSpPr>
          <p:nvPr>
            <p:ph idx="1"/>
          </p:nvPr>
        </p:nvSpPr>
        <p:spPr>
          <a:xfrm>
            <a:off x="1200151" y="692150"/>
            <a:ext cx="9745133" cy="54737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60000" indent="-36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720000" indent="-36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1260000" indent="-54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620000" indent="-36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2160000" indent="-3600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387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g_TituloPa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793"/>
            <a:ext cx="10701867" cy="2990081"/>
          </a:xfrm>
          <a:prstGeom prst="rect">
            <a:avLst/>
          </a:prstGeom>
        </p:spPr>
      </p:pic>
      <p:sp>
        <p:nvSpPr>
          <p:cNvPr id="18" name="TítuloPag"/>
          <p:cNvSpPr>
            <a:spLocks noGrp="1"/>
          </p:cNvSpPr>
          <p:nvPr>
            <p:ph type="ctrTitle"/>
          </p:nvPr>
        </p:nvSpPr>
        <p:spPr>
          <a:xfrm>
            <a:off x="1200152" y="2060849"/>
            <a:ext cx="8468781" cy="201865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6" name="btVoltar">
            <a:hlinkClick r:id="" action="ppaction://hlinkshowjump?jump=previousslide" highlightClick="1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2050" y="3624489"/>
            <a:ext cx="445783" cy="438817"/>
          </a:xfrm>
          <a:prstGeom prst="rect">
            <a:avLst/>
          </a:prstGeom>
        </p:spPr>
      </p:pic>
      <p:pic>
        <p:nvPicPr>
          <p:cNvPr id="7" name="btAvancar">
            <a:hlinkClick r:id="" action="ppaction://hlinkshowjump?jump=nextslide" highlightClick="1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50" y="3159779"/>
            <a:ext cx="445783" cy="43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1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"/>
          <p:cNvSpPr>
            <a:spLocks noGrp="1"/>
          </p:cNvSpPr>
          <p:nvPr>
            <p:ph type="title"/>
          </p:nvPr>
        </p:nvSpPr>
        <p:spPr>
          <a:xfrm>
            <a:off x="1200151" y="806116"/>
            <a:ext cx="9745133" cy="611522"/>
          </a:xfrm>
          <a:prstGeom prst="rect">
            <a:avLst/>
          </a:prstGeom>
        </p:spPr>
        <p:txBody>
          <a:bodyPr/>
          <a:lstStyle>
            <a:lvl1pPr algn="ctr">
              <a:lnSpc>
                <a:spcPts val="4100"/>
              </a:lnSpc>
              <a:defRPr>
                <a:solidFill>
                  <a:srgbClr val="FCDC5D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14685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862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8.png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anguloRodape"/>
          <p:cNvSpPr/>
          <p:nvPr userDrawn="1"/>
        </p:nvSpPr>
        <p:spPr>
          <a:xfrm rot="5400000">
            <a:off x="6001845" y="667516"/>
            <a:ext cx="184412" cy="12188101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2" name="Conteudo"/>
          <p:cNvSpPr>
            <a:spLocks noGrp="1"/>
          </p:cNvSpPr>
          <p:nvPr>
            <p:ph type="body" idx="1"/>
          </p:nvPr>
        </p:nvSpPr>
        <p:spPr>
          <a:xfrm>
            <a:off x="1200151" y="1700809"/>
            <a:ext cx="9745132" cy="4465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 smtClean="0"/>
              <a:t>Quarto </a:t>
            </a:r>
            <a:r>
              <a:rPr lang="pt-BR" dirty="0"/>
              <a:t>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32" name="Titulo"/>
          <p:cNvSpPr>
            <a:spLocks noGrp="1"/>
          </p:cNvSpPr>
          <p:nvPr>
            <p:ph type="title"/>
          </p:nvPr>
        </p:nvSpPr>
        <p:spPr>
          <a:xfrm>
            <a:off x="1200152" y="794084"/>
            <a:ext cx="9745133" cy="6235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14" name="btFechar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2" y="4914983"/>
            <a:ext cx="264086" cy="302733"/>
          </a:xfrm>
          <a:prstGeom prst="rect">
            <a:avLst/>
          </a:prstGeom>
        </p:spPr>
      </p:pic>
      <p:pic>
        <p:nvPicPr>
          <p:cNvPr id="15" name="bt_QdroBranco">
            <a:hlinkClick r:id="" action="ppaction://hlinkshowjump?jump=lastslide"/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2" y="4562023"/>
            <a:ext cx="264086" cy="302733"/>
          </a:xfrm>
          <a:prstGeom prst="rect">
            <a:avLst/>
          </a:prstGeom>
        </p:spPr>
      </p:pic>
      <p:pic>
        <p:nvPicPr>
          <p:cNvPr id="18" name="btVoltar">
            <a:hlinkClick r:id="" action="ppaction://hlinkshowjump?jump=previousslide" highlightClick="1"/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2050" y="3624489"/>
            <a:ext cx="445783" cy="438817"/>
          </a:xfrm>
          <a:prstGeom prst="rect">
            <a:avLst/>
          </a:prstGeom>
        </p:spPr>
      </p:pic>
      <p:pic>
        <p:nvPicPr>
          <p:cNvPr id="28" name="btAvancar">
            <a:hlinkClick r:id="" action="ppaction://hlinkshowjump?jump=nextslide" highlightClick="1"/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50" y="3159779"/>
            <a:ext cx="445783" cy="438817"/>
          </a:xfrm>
          <a:prstGeom prst="rect">
            <a:avLst/>
          </a:prstGeom>
        </p:spPr>
      </p:pic>
      <p:pic>
        <p:nvPicPr>
          <p:cNvPr id="29" name="n_Total_Slides_base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2" y="4157726"/>
            <a:ext cx="264086" cy="302733"/>
          </a:xfrm>
          <a:prstGeom prst="rect">
            <a:avLst/>
          </a:prstGeom>
        </p:spPr>
      </p:pic>
      <p:cxnSp>
        <p:nvCxnSpPr>
          <p:cNvPr id="30" name="n_Total_Slides_separador"/>
          <p:cNvCxnSpPr/>
          <p:nvPr userDrawn="1"/>
        </p:nvCxnSpPr>
        <p:spPr>
          <a:xfrm>
            <a:off x="99797" y="4314918"/>
            <a:ext cx="16454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n_Total_Slides"/>
          <p:cNvSpPr txBox="1">
            <a:spLocks/>
          </p:cNvSpPr>
          <p:nvPr userDrawn="1"/>
        </p:nvSpPr>
        <p:spPr>
          <a:xfrm>
            <a:off x="-36512" y="4292771"/>
            <a:ext cx="422544" cy="195263"/>
          </a:xfrm>
          <a:prstGeom prst="rect">
            <a:avLst/>
          </a:prstGeom>
        </p:spPr>
        <p:txBody>
          <a:bodyPr anchor="ctr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pt-BR" sz="900" b="1" smtClean="0">
                <a:solidFill>
                  <a:schemeClr val="tx1"/>
                </a:solidFill>
              </a:rPr>
              <a:t>15</a:t>
            </a:r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33" name="n_Slides"/>
          <p:cNvSpPr txBox="1">
            <a:spLocks/>
          </p:cNvSpPr>
          <p:nvPr userDrawn="1"/>
        </p:nvSpPr>
        <p:spPr>
          <a:xfrm>
            <a:off x="-36512" y="4140371"/>
            <a:ext cx="422544" cy="195263"/>
          </a:xfrm>
          <a:prstGeom prst="rect">
            <a:avLst/>
          </a:prstGeom>
        </p:spPr>
        <p:txBody>
          <a:bodyPr anchor="ctr"/>
          <a:lstStyle>
            <a:defPPr>
              <a:defRPr lang="pt-BR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fld id="{EF8561EE-DEFE-44FF-90CA-00222DE99D69}" type="slidenum">
              <a:rPr lang="pt-BR" sz="900" b="1" smtClean="0">
                <a:solidFill>
                  <a:schemeClr val="tx1"/>
                </a:solidFill>
              </a:rPr>
              <a:pPr algn="ctr">
                <a:defRPr/>
              </a:pPr>
              <a:t>‹nº›</a:t>
            </a:fld>
            <a:endParaRPr lang="pt-BR" sz="900" b="1" dirty="0">
              <a:solidFill>
                <a:schemeClr val="tx1"/>
              </a:solidFill>
            </a:endParaRPr>
          </a:p>
        </p:txBody>
      </p:sp>
      <p:sp>
        <p:nvSpPr>
          <p:cNvPr id="13" name="btEscondeLibras">
            <a:hlinkClick r:id="" action="ppaction://macro?name=escondeLibras" highlightClick="1"/>
          </p:cNvPr>
          <p:cNvSpPr/>
          <p:nvPr userDrawn="1"/>
        </p:nvSpPr>
        <p:spPr>
          <a:xfrm>
            <a:off x="-89716" y="71248"/>
            <a:ext cx="354055" cy="237217"/>
          </a:xfrm>
          <a:prstGeom prst="flowChartDisplay">
            <a:avLst/>
          </a:prstGeom>
          <a:solidFill>
            <a:srgbClr val="334851"/>
          </a:solidFill>
          <a:ln w="3175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00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3" r:id="rId2"/>
    <p:sldLayoutId id="2147483684" r:id="rId3"/>
    <p:sldLayoutId id="2147483685" r:id="rId4"/>
    <p:sldLayoutId id="2147483686" r:id="rId5"/>
    <p:sldLayoutId id="2147483689" r:id="rId6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ctr" defTabSz="914400" rtl="0" eaLnBrk="1" latinLnBrk="0" hangingPunct="1">
        <a:lnSpc>
          <a:spcPts val="4200"/>
        </a:lnSpc>
        <a:spcBef>
          <a:spcPct val="0"/>
        </a:spcBef>
        <a:buNone/>
        <a:defRPr sz="3000" b="1" kern="1200">
          <a:solidFill>
            <a:srgbClr val="FCDC5D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60000" indent="-360000" algn="l" defTabSz="914400" rtl="0" eaLnBrk="1" latinLnBrk="0" hangingPunct="1">
        <a:spcBef>
          <a:spcPct val="20000"/>
        </a:spcBef>
        <a:buClr>
          <a:srgbClr val="FCDC5D"/>
        </a:buClr>
        <a:buFontTx/>
        <a:buBlip>
          <a:blip r:embed="rId13"/>
        </a:buBlip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20000" indent="-360000" algn="l" defTabSz="914400" rtl="0" eaLnBrk="1" latinLnBrk="0" hangingPunct="1">
        <a:spcBef>
          <a:spcPct val="20000"/>
        </a:spcBef>
        <a:buClr>
          <a:srgbClr val="FCDC5D"/>
        </a:buClr>
        <a:buFontTx/>
        <a:buBlip>
          <a:blip r:embed="rId14"/>
        </a:buBlip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260000" indent="-540000" algn="l" defTabSz="914400" rtl="0" eaLnBrk="1" latinLnBrk="0" hangingPunct="1">
        <a:spcBef>
          <a:spcPct val="20000"/>
        </a:spcBef>
        <a:buClr>
          <a:srgbClr val="FCDC5D"/>
        </a:buClr>
        <a:buFontTx/>
        <a:buBlip>
          <a:blip r:embed="rId15"/>
        </a:buBlip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20000" indent="-360000" algn="l" defTabSz="914400" rtl="0" eaLnBrk="1" latinLnBrk="0" hangingPunct="1">
        <a:spcBef>
          <a:spcPct val="20000"/>
        </a:spcBef>
        <a:buClr>
          <a:srgbClr val="FCDC5D"/>
        </a:buClr>
        <a:buFontTx/>
        <a:buBlip>
          <a:blip r:embed="rId16"/>
        </a:buBlip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160000" indent="-360000" algn="l" defTabSz="914400" rtl="0" eaLnBrk="1" latinLnBrk="0" hangingPunct="1">
        <a:spcBef>
          <a:spcPct val="20000"/>
        </a:spcBef>
        <a:buClr>
          <a:srgbClr val="FCDC5D"/>
        </a:buClr>
        <a:buFontTx/>
        <a:buBlip>
          <a:blip r:embed="rId17"/>
        </a:buBlip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36" userDrawn="1">
          <p15:clr>
            <a:srgbClr val="F26B43"/>
          </p15:clr>
        </p15:guide>
        <p15:guide id="2" pos="756" userDrawn="1">
          <p15:clr>
            <a:srgbClr val="F26B43"/>
          </p15:clr>
        </p15:guide>
        <p15:guide id="3" pos="6895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omeProf"/>
          <p:cNvSpPr txBox="1"/>
          <p:nvPr/>
        </p:nvSpPr>
        <p:spPr>
          <a:xfrm>
            <a:off x="1200149" y="5734964"/>
            <a:ext cx="86944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</a:t>
            </a:r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pt-BR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Gian</a:t>
            </a:r>
            <a:r>
              <a:rPr lang="pt-B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Carlo </a:t>
            </a:r>
            <a:r>
              <a:rPr lang="pt-BR" sz="20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Brustolin</a:t>
            </a:r>
            <a:endParaRPr lang="pt-BR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ítulo"/>
          <p:cNvSpPr>
            <a:spLocks noGrp="1"/>
          </p:cNvSpPr>
          <p:nvPr>
            <p:ph type="ctrTitle"/>
          </p:nvPr>
        </p:nvSpPr>
        <p:spPr>
          <a:xfrm>
            <a:off x="1200149" y="2322648"/>
            <a:ext cx="8485716" cy="2018655"/>
          </a:xfrm>
        </p:spPr>
        <p:txBody>
          <a:bodyPr/>
          <a:lstStyle/>
          <a:p>
            <a:r>
              <a:rPr lang="pt-BR" dirty="0" smtClean="0"/>
              <a:t>FUNDAMENTOS DE COMPUTAÇÃO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6" name="aulaN"/>
          <p:cNvSpPr txBox="1"/>
          <p:nvPr/>
        </p:nvSpPr>
        <p:spPr>
          <a:xfrm>
            <a:off x="1200149" y="692150"/>
            <a:ext cx="59016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Aula </a:t>
            </a:r>
            <a:r>
              <a:rPr lang="pt-BR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3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4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9915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>
                <a:ea typeface="ＭＳ Ｐゴシック" panose="020B0600070205080204" pitchFamily="34" charset="-128"/>
              </a:rPr>
              <a:t>Pirâmide de Kelsen</a:t>
            </a:r>
            <a:endParaRPr lang="pt-BR" dirty="0">
              <a:ea typeface="ＭＳ Ｐゴシック" panose="020B0600070205080204" pitchFamily="34" charset="-128"/>
            </a:endParaRP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1.1 Ordenamento Jurídico</a:t>
            </a:r>
            <a:endParaRPr lang="en-US" dirty="0">
              <a:effectLst/>
            </a:endParaRPr>
          </a:p>
        </p:txBody>
      </p:sp>
      <p:sp>
        <p:nvSpPr>
          <p:cNvPr id="2" name="Triângulo isósceles 1"/>
          <p:cNvSpPr/>
          <p:nvPr/>
        </p:nvSpPr>
        <p:spPr>
          <a:xfrm>
            <a:off x="4623004" y="2928458"/>
            <a:ext cx="2835887" cy="300208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/>
          <p:cNvSpPr txBox="1"/>
          <p:nvPr/>
        </p:nvSpPr>
        <p:spPr>
          <a:xfrm>
            <a:off x="509451" y="2928458"/>
            <a:ext cx="46111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Constituição Federal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Leis Complementares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Leis Ordinárias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Medidas Provisórias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Decretos Regulamentadores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Resoluções, Normas , Portarias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7833360" y="2928458"/>
            <a:ext cx="46111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Constituição Federal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Leis Complementares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Leis Ordinárias e Tratados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Regulamentos, Normas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Princípios Gerais do Direito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 fontScale="92500" lnSpcReduction="20000"/>
          </a:bodyPr>
          <a:lstStyle/>
          <a:p>
            <a:r>
              <a:rPr lang="pt-BR" altLang="pt-BR" dirty="0"/>
              <a:t>em vigor desde 5 de outubro de </a:t>
            </a:r>
            <a:r>
              <a:rPr lang="pt-BR" altLang="pt-BR" dirty="0" smtClean="0"/>
              <a:t>1988</a:t>
            </a:r>
          </a:p>
          <a:p>
            <a:r>
              <a:rPr lang="pt-BR" altLang="pt-BR" dirty="0" smtClean="0"/>
              <a:t>Lei maior </a:t>
            </a:r>
            <a:r>
              <a:rPr lang="pt-BR" altLang="pt-BR" dirty="0"/>
              <a:t>do país </a:t>
            </a:r>
            <a:endParaRPr lang="pt-BR" altLang="pt-BR" dirty="0" smtClean="0"/>
          </a:p>
          <a:p>
            <a:pPr lvl="1"/>
            <a:r>
              <a:rPr lang="pt-BR" altLang="pt-BR" dirty="0" smtClean="0"/>
              <a:t>República Federativa </a:t>
            </a:r>
            <a:r>
              <a:rPr lang="pt-BR" altLang="pt-BR" dirty="0"/>
              <a:t>formada </a:t>
            </a:r>
            <a:r>
              <a:rPr lang="pt-BR" altLang="pt-BR" dirty="0" smtClean="0"/>
              <a:t>por...</a:t>
            </a:r>
          </a:p>
          <a:p>
            <a:pPr lvl="1"/>
            <a:r>
              <a:rPr lang="pt-BR" altLang="pt-BR" dirty="0" smtClean="0"/>
              <a:t>Direitos fundamentais</a:t>
            </a:r>
          </a:p>
          <a:p>
            <a:pPr lvl="1"/>
            <a:r>
              <a:rPr lang="pt-BR" altLang="pt-BR" dirty="0" smtClean="0"/>
              <a:t>Processo de criação de leis</a:t>
            </a:r>
          </a:p>
          <a:p>
            <a:pPr lvl="1"/>
            <a:r>
              <a:rPr lang="pt-BR" altLang="pt-BR" dirty="0" smtClean="0"/>
              <a:t>Organização dos poderes</a:t>
            </a:r>
            <a:endParaRPr lang="pt-BR" altLang="pt-BR" dirty="0"/>
          </a:p>
          <a:p>
            <a:r>
              <a:rPr lang="en-US" altLang="pt-BR" dirty="0"/>
              <a:t>lei </a:t>
            </a:r>
            <a:r>
              <a:rPr lang="en-US" altLang="pt-BR" dirty="0" err="1"/>
              <a:t>estadual</a:t>
            </a:r>
            <a:r>
              <a:rPr lang="en-US" altLang="pt-BR" dirty="0"/>
              <a:t> </a:t>
            </a:r>
            <a:r>
              <a:rPr lang="en-US" altLang="pt-BR" dirty="0" err="1"/>
              <a:t>em</a:t>
            </a:r>
            <a:r>
              <a:rPr lang="en-US" altLang="pt-BR" dirty="0"/>
              <a:t> </a:t>
            </a:r>
            <a:r>
              <a:rPr lang="en-US" altLang="pt-BR" dirty="0" err="1"/>
              <a:t>nenhuma</a:t>
            </a:r>
            <a:r>
              <a:rPr lang="en-US" altLang="pt-BR" dirty="0"/>
              <a:t> </a:t>
            </a:r>
            <a:r>
              <a:rPr lang="en-US" altLang="pt-BR" dirty="0" err="1"/>
              <a:t>hipótese</a:t>
            </a:r>
            <a:r>
              <a:rPr lang="en-US" altLang="pt-BR" dirty="0"/>
              <a:t> </a:t>
            </a:r>
            <a:r>
              <a:rPr lang="en-US" altLang="pt-BR" dirty="0" err="1"/>
              <a:t>pode</a:t>
            </a:r>
            <a:r>
              <a:rPr lang="en-US" altLang="pt-BR" dirty="0"/>
              <a:t> </a:t>
            </a:r>
            <a:r>
              <a:rPr lang="en-US" altLang="pt-BR" dirty="0" err="1"/>
              <a:t>sobrepujar</a:t>
            </a:r>
            <a:r>
              <a:rPr lang="en-US" altLang="pt-BR" dirty="0"/>
              <a:t> a federal, </a:t>
            </a:r>
            <a:r>
              <a:rPr lang="en-US" altLang="pt-BR" dirty="0" err="1"/>
              <a:t>tao</a:t>
            </a:r>
            <a:r>
              <a:rPr lang="en-US" altLang="pt-BR" dirty="0"/>
              <a:t> </a:t>
            </a:r>
            <a:r>
              <a:rPr lang="en-US" altLang="pt-BR" dirty="0" err="1"/>
              <a:t>pouco</a:t>
            </a:r>
            <a:r>
              <a:rPr lang="en-US" altLang="pt-BR" dirty="0"/>
              <a:t> </a:t>
            </a:r>
            <a:r>
              <a:rPr lang="en-US" altLang="pt-BR" dirty="0" err="1"/>
              <a:t>conflitar</a:t>
            </a:r>
            <a:r>
              <a:rPr lang="en-US" altLang="pt-BR" dirty="0"/>
              <a:t> com </a:t>
            </a:r>
            <a:r>
              <a:rPr lang="en-US" altLang="pt-BR" dirty="0" err="1" smtClean="0"/>
              <a:t>esta</a:t>
            </a:r>
            <a:endParaRPr lang="pt-BR" altLang="pt-BR" dirty="0" smtClean="0"/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1.2 Constituição Federal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940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/>
          </a:bodyPr>
          <a:lstStyle/>
          <a:p>
            <a:r>
              <a:rPr lang="pt-BR" altLang="pt-BR" dirty="0" smtClean="0"/>
              <a:t>Público</a:t>
            </a:r>
            <a:r>
              <a:rPr lang="pt-BR" altLang="pt-BR" dirty="0"/>
              <a:t>:  Constitucional, Administrativo, Tributário, Financeiro e </a:t>
            </a:r>
            <a:r>
              <a:rPr lang="pt-BR" altLang="pt-BR" dirty="0" smtClean="0"/>
              <a:t>Penal.</a:t>
            </a:r>
          </a:p>
          <a:p>
            <a:r>
              <a:rPr lang="pt-BR" altLang="pt-BR" dirty="0" smtClean="0"/>
              <a:t>Privado</a:t>
            </a:r>
            <a:r>
              <a:rPr lang="pt-BR" altLang="pt-BR" dirty="0"/>
              <a:t>: Direito Civil e </a:t>
            </a:r>
            <a:r>
              <a:rPr lang="pt-BR" altLang="pt-BR" dirty="0" smtClean="0"/>
              <a:t>Empresarial.</a:t>
            </a:r>
          </a:p>
          <a:p>
            <a:r>
              <a:rPr lang="pt-BR" altLang="pt-BR" dirty="0" smtClean="0"/>
              <a:t>O </a:t>
            </a:r>
            <a:r>
              <a:rPr lang="pt-BR" altLang="pt-BR" dirty="0"/>
              <a:t>interesse público é superveniente ao privado.</a:t>
            </a:r>
          </a:p>
          <a:p>
            <a:endParaRPr lang="pt-BR" altLang="pt-BR" dirty="0" smtClean="0"/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>
                <a:effectLst/>
              </a:rPr>
              <a:t>1.2 Direito Público  e  Direito Privado</a:t>
            </a:r>
          </a:p>
        </p:txBody>
      </p:sp>
    </p:spTree>
    <p:extLst>
      <p:ext uri="{BB962C8B-B14F-4D97-AF65-F5344CB8AC3E}">
        <p14:creationId xmlns:p14="http://schemas.microsoft.com/office/powerpoint/2010/main" val="195947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/>
          </a:bodyPr>
          <a:lstStyle/>
          <a:p>
            <a:r>
              <a:rPr lang="pt-BR" altLang="pt-BR" dirty="0" smtClean="0"/>
              <a:t>Leis ordinárias</a:t>
            </a:r>
          </a:p>
          <a:p>
            <a:r>
              <a:rPr lang="pt-BR" altLang="pt-BR" dirty="0" smtClean="0"/>
              <a:t>Código Civil (Lei 10.406)</a:t>
            </a:r>
            <a:endParaRPr lang="pt-BR" altLang="pt-BR" dirty="0"/>
          </a:p>
          <a:p>
            <a:r>
              <a:rPr lang="pt-BR" altLang="pt-BR" dirty="0" smtClean="0"/>
              <a:t>Código Penal (Lei 2.848)</a:t>
            </a:r>
          </a:p>
          <a:p>
            <a:r>
              <a:rPr lang="pt-BR" altLang="pt-BR" dirty="0" smtClean="0"/>
              <a:t>Código de Trânsito (Lei 9.503)</a:t>
            </a:r>
          </a:p>
          <a:p>
            <a:r>
              <a:rPr lang="pt-BR" altLang="pt-BR" dirty="0" smtClean="0"/>
              <a:t>...</a:t>
            </a:r>
          </a:p>
          <a:p>
            <a:r>
              <a:rPr lang="pt-BR" altLang="pt-BR" dirty="0" smtClean="0"/>
              <a:t>Marco Regulatório da Internet (Lei 12.965)</a:t>
            </a:r>
          </a:p>
          <a:p>
            <a:r>
              <a:rPr lang="pt-BR" altLang="pt-BR" dirty="0" smtClean="0"/>
              <a:t>LGPD (Lei 13.709)</a:t>
            </a: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1.3 Códigos de Direito Público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66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não compõe o ordenamento jurídico </a:t>
            </a:r>
            <a:endParaRPr lang="pt-BR" dirty="0" smtClean="0"/>
          </a:p>
          <a:p>
            <a:pPr lvl="1">
              <a:defRPr/>
            </a:pPr>
            <a:r>
              <a:rPr lang="pt-BR" dirty="0"/>
              <a:t>Não são coercitivas</a:t>
            </a:r>
          </a:p>
          <a:p>
            <a:pPr>
              <a:defRPr/>
            </a:pPr>
            <a:r>
              <a:rPr lang="pt-BR" dirty="0"/>
              <a:t>Aplicação </a:t>
            </a:r>
            <a:r>
              <a:rPr lang="pt-BR" dirty="0" smtClean="0"/>
              <a:t>próxima </a:t>
            </a:r>
            <a:r>
              <a:rPr lang="pt-BR" dirty="0"/>
              <a:t>ao </a:t>
            </a:r>
            <a:r>
              <a:rPr lang="pt-BR" dirty="0" err="1"/>
              <a:t>EdA</a:t>
            </a:r>
            <a:r>
              <a:rPr lang="pt-BR" dirty="0"/>
              <a:t> da </a:t>
            </a:r>
            <a:r>
              <a:rPr lang="pt-BR" dirty="0" smtClean="0"/>
              <a:t>engenharia</a:t>
            </a:r>
          </a:p>
          <a:p>
            <a:pPr>
              <a:defRPr/>
            </a:pPr>
            <a:r>
              <a:rPr lang="pt-BR" dirty="0"/>
              <a:t>Na eventualidade de um sinistro as normas técnicas normalmente são fiel de balança da culpabilidade do projetista.</a:t>
            </a:r>
          </a:p>
          <a:p>
            <a:pPr lvl="1">
              <a:defRPr/>
            </a:pPr>
            <a:r>
              <a:rPr lang="pt-BR" dirty="0"/>
              <a:t>Crime culposo: “quando o agente deu causa ao resultado por imprudência, negligência ou imperícia” (CP Art.18,II)</a:t>
            </a:r>
          </a:p>
          <a:p>
            <a:pPr>
              <a:defRPr/>
            </a:pPr>
            <a:endParaRPr lang="pt-BR" altLang="pt-BR" dirty="0" smtClean="0"/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1.4 Normas Técnicas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34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3215" y="2191478"/>
            <a:ext cx="8468781" cy="2018655"/>
          </a:xfrm>
        </p:spPr>
        <p:txBody>
          <a:bodyPr/>
          <a:lstStyle/>
          <a:p>
            <a:r>
              <a:rPr lang="pt-BR" dirty="0" smtClean="0"/>
              <a:t>Tema 2</a:t>
            </a:r>
            <a:r>
              <a:rPr lang="pt-BR" dirty="0">
                <a:effectLst/>
              </a:rPr>
              <a:t> – </a:t>
            </a:r>
            <a:r>
              <a:rPr lang="pt-BR" dirty="0" smtClean="0">
                <a:effectLst/>
              </a:rPr>
              <a:t>LGPD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450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305729" y="1528354"/>
            <a:ext cx="11534503" cy="4951004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dirty="0" smtClean="0"/>
              <a:t>Lei 13.709 de 14/08/2018 </a:t>
            </a:r>
            <a:r>
              <a:rPr lang="pt-BR" b="0" dirty="0">
                <a:effectLst/>
              </a:rPr>
              <a:t>Lei Geral de Proteção de Dados Pessoais (</a:t>
            </a:r>
            <a:r>
              <a:rPr lang="pt-BR" b="0" dirty="0" smtClean="0">
                <a:effectLst/>
              </a:rPr>
              <a:t>LGPD)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dirty="0" smtClean="0"/>
              <a:t>Fundamentos: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pt-BR" b="0" dirty="0" smtClean="0">
                <a:effectLst/>
              </a:rPr>
              <a:t>Privacidade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autodeterminação</a:t>
            </a:r>
            <a:r>
              <a:rPr lang="en-US" b="0" dirty="0">
                <a:effectLst/>
              </a:rPr>
              <a:t> </a:t>
            </a:r>
            <a:r>
              <a:rPr lang="en-US" b="0" dirty="0" err="1" smtClean="0">
                <a:effectLst/>
              </a:rPr>
              <a:t>informativa</a:t>
            </a:r>
            <a:endParaRPr lang="en-US" b="0" dirty="0" smtClean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</a:rPr>
              <a:t>liberdade de expressão, de informação, de comunicação e de </a:t>
            </a:r>
            <a:r>
              <a:rPr lang="pt-BR" b="0" dirty="0" smtClean="0">
                <a:effectLst/>
              </a:rPr>
              <a:t>opinião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</a:rPr>
              <a:t>inviolabilidade da intimidade, da honra e da </a:t>
            </a:r>
            <a:r>
              <a:rPr lang="pt-BR" b="0" dirty="0" smtClean="0">
                <a:effectLst/>
              </a:rPr>
              <a:t>imagem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</a:rPr>
              <a:t>desenvolvimento econômico e tecnológico e a </a:t>
            </a:r>
            <a:r>
              <a:rPr lang="pt-BR" b="0" dirty="0" smtClean="0">
                <a:effectLst/>
              </a:rPr>
              <a:t>inovação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</a:rPr>
              <a:t>livre iniciativa, a livre concorrência e a defesa do </a:t>
            </a:r>
            <a:r>
              <a:rPr lang="pt-BR" b="0" dirty="0" smtClean="0">
                <a:effectLst/>
              </a:rPr>
              <a:t>consumidor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</a:rPr>
              <a:t> direitos humanos, o livre desenvolvimento da personalidade, a dignidade e o exercício da cidadania</a:t>
            </a:r>
            <a:endParaRPr lang="pt-BR" altLang="pt-BR" dirty="0" smtClean="0"/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2.1  </a:t>
            </a:r>
            <a:r>
              <a:rPr lang="pt-BR" dirty="0">
                <a:effectLst/>
              </a:rPr>
              <a:t>– </a:t>
            </a:r>
            <a:r>
              <a:rPr lang="pt-BR" dirty="0" smtClean="0">
                <a:effectLst/>
              </a:rPr>
              <a:t> Introdução a LGPD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04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305729" y="1528354"/>
            <a:ext cx="11534503" cy="495100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dirty="0" smtClean="0"/>
              <a:t>Lei 13.709 </a:t>
            </a:r>
            <a:r>
              <a:rPr lang="pt-BR" b="0" dirty="0">
                <a:effectLst/>
              </a:rPr>
              <a:t>Art. 17. Toda pessoa natural tem assegurada a titularidade de seus dados pessoais e garantidos os direitos fundamentais de liberdade, de intimidade e de </a:t>
            </a:r>
            <a:r>
              <a:rPr lang="pt-BR" b="0" dirty="0" smtClean="0">
                <a:effectLst/>
              </a:rPr>
              <a:t>privacidade.</a:t>
            </a:r>
            <a:endParaRPr lang="pt-BR" altLang="pt-BR" dirty="0" smtClean="0"/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2.2 </a:t>
            </a:r>
            <a:r>
              <a:rPr lang="pt-BR" dirty="0">
                <a:effectLst/>
              </a:rPr>
              <a:t>– </a:t>
            </a:r>
            <a:r>
              <a:rPr lang="pt-BR" dirty="0" smtClean="0">
                <a:effectLst/>
              </a:rPr>
              <a:t> Titularidade dos Dados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455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305729" y="1528354"/>
            <a:ext cx="11534503" cy="495100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dirty="0" smtClean="0"/>
              <a:t>Lei 13.709 Art. 7º. </a:t>
            </a:r>
            <a:r>
              <a:rPr lang="pt-BR" b="0" dirty="0" smtClean="0">
                <a:effectLst/>
              </a:rPr>
              <a:t>O </a:t>
            </a:r>
            <a:r>
              <a:rPr lang="pt-BR" b="0" dirty="0">
                <a:effectLst/>
              </a:rPr>
              <a:t>tratamento de dados pessoais somente poderá ser </a:t>
            </a:r>
            <a:r>
              <a:rPr lang="pt-BR" b="0" dirty="0" smtClean="0">
                <a:effectLst/>
              </a:rPr>
              <a:t>realizado com consentimento do titular expresso (Art.8º.).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</a:rPr>
              <a:t>O consentimento deverá referir-se a finalidades determinadas, e as autorizações genéricas para o tratamento de dados pessoais serão </a:t>
            </a:r>
            <a:r>
              <a:rPr lang="pt-BR" b="0" dirty="0" smtClean="0">
                <a:effectLst/>
              </a:rPr>
              <a:t>nulas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</a:rPr>
              <a:t>pode ser revogado a qualquer </a:t>
            </a:r>
            <a:r>
              <a:rPr lang="pt-BR" b="0" dirty="0" smtClean="0">
                <a:effectLst/>
              </a:rPr>
              <a:t>momento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dirty="0">
                <a:effectLst/>
              </a:rPr>
              <a:t>Art. 46. Os agentes de tratamento devem adotar medidas de </a:t>
            </a:r>
            <a:r>
              <a:rPr lang="pt-BR" b="0" dirty="0" smtClean="0">
                <a:effectLst/>
              </a:rPr>
              <a:t>segurança para </a:t>
            </a:r>
            <a:r>
              <a:rPr lang="pt-BR" b="0" dirty="0">
                <a:effectLst/>
              </a:rPr>
              <a:t>proteger os dados pessoais de acessos não </a:t>
            </a:r>
            <a:r>
              <a:rPr lang="pt-BR" b="0" dirty="0" smtClean="0">
                <a:effectLst/>
              </a:rPr>
              <a:t>autorizados, </a:t>
            </a:r>
            <a:r>
              <a:rPr lang="pt-BR" b="0" dirty="0">
                <a:effectLst/>
              </a:rPr>
              <a:t>acidentais ou </a:t>
            </a:r>
            <a:r>
              <a:rPr lang="pt-BR" b="0" dirty="0" smtClean="0">
                <a:effectLst/>
              </a:rPr>
              <a:t>ilícitos </a:t>
            </a:r>
            <a:r>
              <a:rPr lang="pt-BR" b="0" dirty="0">
                <a:effectLst/>
              </a:rPr>
              <a:t>de destruição, </a:t>
            </a:r>
            <a:r>
              <a:rPr lang="pt-BR" b="0" dirty="0" smtClean="0">
                <a:effectLst/>
              </a:rPr>
              <a:t>perda...</a:t>
            </a:r>
            <a:endParaRPr lang="pt-BR" altLang="pt-BR" dirty="0" smtClean="0"/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2.3 </a:t>
            </a:r>
            <a:r>
              <a:rPr lang="pt-BR" dirty="0">
                <a:effectLst/>
              </a:rPr>
              <a:t>– </a:t>
            </a:r>
            <a:r>
              <a:rPr lang="pt-BR" dirty="0" smtClean="0">
                <a:effectLst/>
              </a:rPr>
              <a:t> Tratamento dos Dados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809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305729" y="1528354"/>
            <a:ext cx="11534503" cy="495100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dirty="0" smtClean="0"/>
              <a:t>Lei 13.709 </a:t>
            </a:r>
            <a:r>
              <a:rPr lang="pt-BR" b="0" dirty="0">
                <a:effectLst/>
              </a:rPr>
              <a:t>Art. </a:t>
            </a:r>
            <a:r>
              <a:rPr lang="pt-BR" b="0" dirty="0" smtClean="0">
                <a:effectLst/>
              </a:rPr>
              <a:t>11: </a:t>
            </a:r>
            <a:r>
              <a:rPr lang="pt-BR" b="0" dirty="0">
                <a:effectLst/>
              </a:rPr>
              <a:t>O tratamento de dados pessoais sensíveis somente poderá ocorrer </a:t>
            </a:r>
            <a:r>
              <a:rPr lang="pt-BR" b="0" dirty="0" smtClean="0">
                <a:effectLst/>
              </a:rPr>
              <a:t>com consentimento (forma </a:t>
            </a:r>
            <a:r>
              <a:rPr lang="pt-BR" b="0" dirty="0">
                <a:effectLst/>
              </a:rPr>
              <a:t>específica e </a:t>
            </a:r>
            <a:r>
              <a:rPr lang="pt-BR" b="0" dirty="0" smtClean="0">
                <a:effectLst/>
              </a:rPr>
              <a:t>destacada)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dirty="0"/>
              <a:t>Lei 13.709 </a:t>
            </a:r>
            <a:r>
              <a:rPr lang="pt-BR" b="0" dirty="0">
                <a:effectLst/>
              </a:rPr>
              <a:t>Art. </a:t>
            </a:r>
            <a:r>
              <a:rPr lang="pt-BR" b="0" dirty="0" smtClean="0">
                <a:effectLst/>
              </a:rPr>
              <a:t>15: O </a:t>
            </a:r>
            <a:r>
              <a:rPr lang="pt-BR" b="0" dirty="0">
                <a:effectLst/>
              </a:rPr>
              <a:t>término do tratamento de dados pessoais </a:t>
            </a:r>
            <a:r>
              <a:rPr lang="pt-BR" b="0" dirty="0" smtClean="0">
                <a:effectLst/>
              </a:rPr>
              <a:t>ocorrerá quando </a:t>
            </a:r>
            <a:r>
              <a:rPr lang="pt-BR" b="0" dirty="0">
                <a:effectLst/>
              </a:rPr>
              <a:t>a finalidade foi alcançada ou </a:t>
            </a:r>
            <a:r>
              <a:rPr lang="pt-BR" b="0" dirty="0" smtClean="0">
                <a:effectLst/>
              </a:rPr>
              <a:t>quando </a:t>
            </a:r>
            <a:r>
              <a:rPr lang="pt-BR" b="0" dirty="0">
                <a:effectLst/>
              </a:rPr>
              <a:t>os dados deixaram de ser necessários ou </a:t>
            </a:r>
            <a:r>
              <a:rPr lang="pt-BR" b="0" dirty="0" smtClean="0">
                <a:effectLst/>
              </a:rPr>
              <a:t>pertinentes.</a:t>
            </a:r>
            <a:endParaRPr lang="pt-BR" altLang="pt-BR" dirty="0" smtClean="0"/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2.4 </a:t>
            </a:r>
            <a:r>
              <a:rPr lang="pt-BR" dirty="0">
                <a:effectLst/>
              </a:rPr>
              <a:t>– </a:t>
            </a:r>
            <a:r>
              <a:rPr lang="pt-BR" dirty="0" smtClean="0">
                <a:effectLst/>
              </a:rPr>
              <a:t> Dados Sensíveis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9138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13213" y="2706008"/>
            <a:ext cx="9745663" cy="976527"/>
          </a:xfrm>
        </p:spPr>
        <p:txBody>
          <a:bodyPr/>
          <a:lstStyle/>
          <a:p>
            <a:r>
              <a:rPr lang="pt-BR" sz="3200" u="sng" cap="all" dirty="0" smtClean="0">
                <a:effectLst/>
              </a:rPr>
              <a:t>FUNDAMENTOS DA COMPUTAÇÃO</a:t>
            </a:r>
            <a:br>
              <a:rPr lang="pt-BR" sz="3200" u="sng" cap="all" dirty="0" smtClean="0">
                <a:effectLst/>
              </a:rPr>
            </a:br>
            <a:r>
              <a:rPr lang="pt-BR" cap="all" dirty="0" smtClean="0">
                <a:effectLst/>
              </a:rPr>
              <a:t/>
            </a:r>
            <a:br>
              <a:rPr lang="pt-BR" cap="all" dirty="0" smtClean="0">
                <a:effectLst/>
              </a:rPr>
            </a:br>
            <a:r>
              <a:rPr lang="pt-BR" cap="all" dirty="0" smtClean="0">
                <a:effectLst/>
              </a:rPr>
              <a:t>LEGISLAÇÃO </a:t>
            </a:r>
            <a:br>
              <a:rPr lang="pt-BR" cap="all" dirty="0" smtClean="0">
                <a:effectLst/>
              </a:rPr>
            </a:br>
            <a:r>
              <a:rPr lang="pt-BR" cap="all" dirty="0" smtClean="0">
                <a:effectLst/>
              </a:rPr>
              <a:t>E </a:t>
            </a:r>
            <a:br>
              <a:rPr lang="pt-BR" cap="all" dirty="0" smtClean="0">
                <a:effectLst/>
              </a:rPr>
            </a:br>
            <a:r>
              <a:rPr lang="pt-BR" cap="all" dirty="0" smtClean="0">
                <a:effectLst/>
              </a:rPr>
              <a:t>PROPRIEDADE INTELECTUAL</a:t>
            </a:r>
            <a:endParaRPr lang="en-US" cap="al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260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TEMA </a:t>
            </a:r>
            <a:r>
              <a:rPr lang="pt-BR" dirty="0" smtClean="0"/>
              <a:t>3 </a:t>
            </a:r>
            <a:r>
              <a:rPr lang="pt-BR" dirty="0"/>
              <a:t>– Legislação autoral e Propriedade Intelectual</a:t>
            </a:r>
          </a:p>
        </p:txBody>
      </p:sp>
    </p:spTree>
    <p:extLst>
      <p:ext uri="{BB962C8B-B14F-4D97-AF65-F5344CB8AC3E}">
        <p14:creationId xmlns:p14="http://schemas.microsoft.com/office/powerpoint/2010/main" val="34643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/>
              <a:t>Legislação autoral e Propriedade Intelectual</a:t>
            </a:r>
            <a:endParaRPr lang="en-US" dirty="0">
              <a:effectLst/>
            </a:endParaRPr>
          </a:p>
        </p:txBody>
      </p:sp>
      <p:sp>
        <p:nvSpPr>
          <p:cNvPr id="5" name="Conteudo"/>
          <p:cNvSpPr>
            <a:spLocks noGrp="1"/>
          </p:cNvSpPr>
          <p:nvPr>
            <p:ph idx="1"/>
          </p:nvPr>
        </p:nvSpPr>
        <p:spPr>
          <a:xfrm>
            <a:off x="836023" y="1501037"/>
            <a:ext cx="10842171" cy="4952013"/>
          </a:xfrm>
        </p:spPr>
        <p:txBody>
          <a:bodyPr>
            <a:normAutofit/>
          </a:bodyPr>
          <a:lstStyle/>
          <a:p>
            <a:r>
              <a:rPr lang="pt-PT" dirty="0">
                <a:effectLst/>
              </a:rPr>
              <a:t>A propriedade intelectual divide-se </a:t>
            </a:r>
            <a:r>
              <a:rPr lang="pt-PT" dirty="0" smtClean="0">
                <a:effectLst/>
              </a:rPr>
              <a:t>em:</a:t>
            </a:r>
            <a:endParaRPr lang="en-US" dirty="0">
              <a:effectLst/>
            </a:endParaRPr>
          </a:p>
          <a:p>
            <a:pPr lvl="1"/>
            <a:r>
              <a:rPr lang="pt-PT" dirty="0">
                <a:effectLst/>
              </a:rPr>
              <a:t>Propriedade industrial</a:t>
            </a:r>
            <a:endParaRPr lang="en-US" dirty="0">
              <a:effectLst/>
            </a:endParaRPr>
          </a:p>
          <a:p>
            <a:pPr lvl="1"/>
            <a:r>
              <a:rPr lang="pt-PT" dirty="0">
                <a:effectLst/>
              </a:rPr>
              <a:t>Direitos </a:t>
            </a:r>
            <a:r>
              <a:rPr lang="pt-PT" dirty="0" smtClean="0">
                <a:effectLst/>
              </a:rPr>
              <a:t>autorais</a:t>
            </a:r>
          </a:p>
          <a:p>
            <a:pPr lvl="2"/>
            <a:r>
              <a:rPr lang="pt-PT" b="0" dirty="0">
                <a:effectLst/>
              </a:rPr>
              <a:t>Resguardar autores</a:t>
            </a:r>
          </a:p>
          <a:p>
            <a:pPr lvl="2"/>
            <a:r>
              <a:rPr lang="pt-PT" altLang="pt-BR" sz="2600" b="0" dirty="0">
                <a:effectLst/>
              </a:rPr>
              <a:t>Proteger os </a:t>
            </a:r>
            <a:r>
              <a:rPr lang="pt-PT" altLang="pt-BR" sz="2600" b="0" dirty="0" smtClean="0">
                <a:effectLst/>
              </a:rPr>
              <a:t>investidores</a:t>
            </a:r>
            <a:r>
              <a:rPr lang="pt-PT" dirty="0" smtClean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055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.1</a:t>
            </a:r>
            <a:r>
              <a:rPr lang="pt-BR" dirty="0" smtClean="0">
                <a:effectLst/>
              </a:rPr>
              <a:t> – Proteção no Brasil da Propriedade Industrial</a:t>
            </a: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822961" y="1905987"/>
            <a:ext cx="10855234" cy="4952013"/>
          </a:xfrm>
        </p:spPr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Lei 9279/1996 </a:t>
            </a:r>
            <a:endParaRPr lang="en-US" dirty="0">
              <a:effectLst/>
            </a:endParaRPr>
          </a:p>
          <a:p>
            <a:pPr lvl="1"/>
            <a:r>
              <a:rPr lang="pt-BR" b="0" dirty="0">
                <a:effectLst/>
              </a:rPr>
              <a:t>Art. 6º Ao autor de invenção ou modelo de utilidade será assegurado o direito de obter a patente que lhe garanta a </a:t>
            </a:r>
            <a:r>
              <a:rPr lang="pt-BR" b="0" dirty="0" smtClean="0">
                <a:effectLst/>
              </a:rPr>
              <a:t>propriedade.</a:t>
            </a:r>
          </a:p>
          <a:p>
            <a:pPr lvl="2"/>
            <a:r>
              <a:rPr lang="pt-BR" b="0" dirty="0">
                <a:effectLst/>
              </a:rPr>
              <a:t>§ 2º A patente poderá ser requerida em nome próprio, pelos herdeiros ou sucessores do autor, pelo cessionário ou por aquele a quem a lei ou o contrato de trabalho ou de prestação de serviços determinar que pertença a titularidade.</a:t>
            </a:r>
            <a:endParaRPr lang="pt-PT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32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.1</a:t>
            </a:r>
            <a:r>
              <a:rPr lang="pt-BR" dirty="0" smtClean="0">
                <a:effectLst/>
              </a:rPr>
              <a:t> – Proteção no Brasil da Propriedade Industrial</a:t>
            </a: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822961" y="1905987"/>
            <a:ext cx="10855234" cy="4952013"/>
          </a:xfrm>
        </p:spPr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Lei 5648/1970 </a:t>
            </a:r>
            <a:r>
              <a:rPr lang="en-US" dirty="0" smtClean="0">
                <a:effectLst/>
              </a:rPr>
              <a:t> </a:t>
            </a:r>
            <a:r>
              <a:rPr lang="pt-BR" b="0" dirty="0" err="1" smtClean="0">
                <a:effectLst/>
              </a:rPr>
              <a:t>Art</a:t>
            </a:r>
            <a:r>
              <a:rPr lang="pt-BR" b="0" dirty="0" smtClean="0">
                <a:effectLst/>
              </a:rPr>
              <a:t> 2º. </a:t>
            </a:r>
            <a:r>
              <a:rPr lang="pt-BR" b="0" dirty="0">
                <a:effectLst/>
              </a:rPr>
              <a:t>O</a:t>
            </a:r>
            <a:r>
              <a:rPr lang="pt-BR" b="0" dirty="0" smtClean="0">
                <a:effectLst/>
              </a:rPr>
              <a:t> </a:t>
            </a:r>
            <a:r>
              <a:rPr lang="pt-BR" b="0" dirty="0">
                <a:effectLst/>
              </a:rPr>
              <a:t>INPI tem por finalidade principal executar, no âmbito nacional, as normas que regulam a propriedade </a:t>
            </a:r>
            <a:r>
              <a:rPr lang="pt-BR" b="0" dirty="0" smtClean="0">
                <a:effectLst/>
              </a:rPr>
              <a:t>industrial...</a:t>
            </a:r>
          </a:p>
          <a:p>
            <a:r>
              <a:rPr lang="pt-BR" dirty="0" smtClean="0">
                <a:effectLst/>
              </a:rPr>
              <a:t>Regramento Penal </a:t>
            </a:r>
            <a:r>
              <a:rPr lang="pt-BR" b="0" dirty="0" smtClean="0">
                <a:effectLst/>
              </a:rPr>
              <a:t>Lei </a:t>
            </a:r>
            <a:r>
              <a:rPr lang="pt-BR" b="0" dirty="0">
                <a:effectLst/>
              </a:rPr>
              <a:t>9279/1996</a:t>
            </a:r>
            <a:r>
              <a:rPr lang="pt-BR" dirty="0">
                <a:effectLst/>
              </a:rPr>
              <a:t> </a:t>
            </a:r>
            <a:r>
              <a:rPr lang="pt-BR" b="0" dirty="0" smtClean="0">
                <a:effectLst/>
              </a:rPr>
              <a:t>Art</a:t>
            </a:r>
            <a:r>
              <a:rPr lang="pt-BR" b="0" dirty="0">
                <a:effectLst/>
              </a:rPr>
              <a:t>. </a:t>
            </a:r>
            <a:r>
              <a:rPr lang="pt-BR" b="0" dirty="0" smtClean="0">
                <a:effectLst/>
              </a:rPr>
              <a:t>183,...</a:t>
            </a:r>
          </a:p>
          <a:p>
            <a:pPr lvl="1"/>
            <a:r>
              <a:rPr lang="pt-BR" b="0" dirty="0" smtClean="0">
                <a:effectLst/>
              </a:rPr>
              <a:t>Fabrica ou usa </a:t>
            </a:r>
            <a:r>
              <a:rPr lang="pt-BR" b="0" dirty="0">
                <a:effectLst/>
              </a:rPr>
              <a:t>produto que seja objeto de patente de invenção </a:t>
            </a:r>
            <a:r>
              <a:rPr lang="pt-BR" b="0" dirty="0" smtClean="0">
                <a:effectLst/>
              </a:rPr>
              <a:t>sem </a:t>
            </a:r>
            <a:r>
              <a:rPr lang="pt-BR" b="0" dirty="0">
                <a:effectLst/>
              </a:rPr>
              <a:t>autorização do </a:t>
            </a:r>
            <a:r>
              <a:rPr lang="pt-BR" b="0" dirty="0" smtClean="0">
                <a:effectLst/>
              </a:rPr>
              <a:t>titular - detenção</a:t>
            </a:r>
            <a:r>
              <a:rPr lang="pt-BR" b="0" dirty="0">
                <a:effectLst/>
              </a:rPr>
              <a:t>, de 3 (três) meses a 1 (um) ano, ou multa.</a:t>
            </a:r>
            <a:endParaRPr lang="pt-PT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8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.1</a:t>
            </a:r>
            <a:r>
              <a:rPr lang="pt-BR" dirty="0" smtClean="0">
                <a:effectLst/>
              </a:rPr>
              <a:t> – Proteção no Brasil da Propriedade Industrial</a:t>
            </a: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822961" y="1905987"/>
            <a:ext cx="10855234" cy="4952013"/>
          </a:xfrm>
        </p:spPr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Proteção da propriedade de SW</a:t>
            </a:r>
          </a:p>
          <a:p>
            <a:pPr lvl="1"/>
            <a:r>
              <a:rPr lang="pt-BR" dirty="0" smtClean="0">
                <a:effectLst/>
              </a:rPr>
              <a:t>Lei 9279/1996 – propriedade industrial </a:t>
            </a:r>
          </a:p>
          <a:p>
            <a:pPr lvl="2"/>
            <a:r>
              <a:rPr lang="pt-PT" b="0" dirty="0">
                <a:effectLst/>
              </a:rPr>
              <a:t>Lei N° 9.610 de </a:t>
            </a:r>
            <a:r>
              <a:rPr lang="pt-PT" b="0" dirty="0" smtClean="0">
                <a:effectLst/>
              </a:rPr>
              <a:t>1998 – proteção ao autor</a:t>
            </a:r>
            <a:endParaRPr lang="en-US" b="0" dirty="0" smtClean="0">
              <a:effectLst/>
            </a:endParaRPr>
          </a:p>
          <a:p>
            <a:pPr lvl="2"/>
            <a:r>
              <a:rPr lang="pt-BR" altLang="pt-BR" sz="2600" b="0" dirty="0" smtClean="0">
                <a:effectLst/>
              </a:rPr>
              <a:t>Lei </a:t>
            </a:r>
            <a:r>
              <a:rPr lang="pt-BR" altLang="pt-BR" sz="2600" b="0" dirty="0">
                <a:effectLst/>
              </a:rPr>
              <a:t>9.609/1998 - </a:t>
            </a:r>
            <a:r>
              <a:rPr lang="pt-BR" b="0" dirty="0">
                <a:effectLst/>
              </a:rPr>
              <a:t>proteção da propriedade intelectual de programa de </a:t>
            </a:r>
            <a:r>
              <a:rPr lang="pt-BR" b="0" dirty="0" smtClean="0">
                <a:effectLst/>
              </a:rPr>
              <a:t>computador</a:t>
            </a:r>
            <a:endParaRPr lang="pt-B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670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/>
              <a:t>3</a:t>
            </a:r>
            <a:r>
              <a:rPr lang="pt-BR" dirty="0" smtClean="0"/>
              <a:t>.2</a:t>
            </a:r>
            <a:r>
              <a:rPr lang="pt-BR" dirty="0" smtClean="0">
                <a:effectLst/>
              </a:rPr>
              <a:t> – Proteção no Brasil de Direitos Autorais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822961" y="1905987"/>
            <a:ext cx="10855234" cy="4952013"/>
          </a:xfrm>
        </p:spPr>
        <p:txBody>
          <a:bodyPr>
            <a:normAutofit/>
          </a:bodyPr>
          <a:lstStyle/>
          <a:p>
            <a:r>
              <a:rPr lang="pt-PT" dirty="0">
                <a:effectLst/>
              </a:rPr>
              <a:t>Constituição Federal de 1988</a:t>
            </a:r>
            <a:endParaRPr lang="en-US" dirty="0">
              <a:effectLst/>
            </a:endParaRPr>
          </a:p>
          <a:p>
            <a:pPr lvl="1"/>
            <a:r>
              <a:rPr lang="pt-PT" dirty="0" smtClean="0">
                <a:effectLst/>
              </a:rPr>
              <a:t>Art 5º. XXVII </a:t>
            </a:r>
            <a:r>
              <a:rPr lang="pt-PT" dirty="0">
                <a:effectLst/>
              </a:rPr>
              <a:t>- Aos autores pertence o direito exclusivo de utilização, publicação </a:t>
            </a:r>
            <a:r>
              <a:rPr lang="pt-PT" dirty="0" smtClean="0">
                <a:effectLst/>
              </a:rPr>
              <a:t>ou</a:t>
            </a:r>
            <a:r>
              <a:rPr lang="en-US" dirty="0" smtClean="0">
                <a:effectLst/>
              </a:rPr>
              <a:t> </a:t>
            </a:r>
            <a:r>
              <a:rPr lang="pt-PT" dirty="0" smtClean="0">
                <a:effectLst/>
              </a:rPr>
              <a:t>reprodução </a:t>
            </a:r>
            <a:r>
              <a:rPr lang="pt-PT" dirty="0">
                <a:effectLst/>
              </a:rPr>
              <a:t>de suas obras, transmissível aos herdeiros pelo tempo que a lei </a:t>
            </a:r>
            <a:r>
              <a:rPr lang="pt-PT" dirty="0" smtClean="0">
                <a:effectLst/>
              </a:rPr>
              <a:t>fixar</a:t>
            </a:r>
          </a:p>
        </p:txBody>
      </p:sp>
    </p:spTree>
    <p:extLst>
      <p:ext uri="{BB962C8B-B14F-4D97-AF65-F5344CB8AC3E}">
        <p14:creationId xmlns:p14="http://schemas.microsoft.com/office/powerpoint/2010/main" val="41324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3.2</a:t>
            </a:r>
            <a:r>
              <a:rPr lang="pt-BR" dirty="0" smtClean="0">
                <a:effectLst/>
              </a:rPr>
              <a:t> </a:t>
            </a:r>
            <a:r>
              <a:rPr lang="pt-BR" dirty="0">
                <a:effectLst/>
              </a:rPr>
              <a:t>– Proteção no Brasil de Direitos Autorais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822961" y="1905987"/>
            <a:ext cx="10855234" cy="4952013"/>
          </a:xfrm>
        </p:spPr>
        <p:txBody>
          <a:bodyPr>
            <a:normAutofit/>
          </a:bodyPr>
          <a:lstStyle/>
          <a:p>
            <a:r>
              <a:rPr lang="pt-PT" dirty="0" smtClean="0">
                <a:effectLst/>
              </a:rPr>
              <a:t>Lei </a:t>
            </a:r>
            <a:r>
              <a:rPr lang="pt-PT" dirty="0">
                <a:effectLst/>
              </a:rPr>
              <a:t>N° 9.610 de </a:t>
            </a:r>
            <a:r>
              <a:rPr lang="pt-PT" dirty="0" smtClean="0">
                <a:effectLst/>
              </a:rPr>
              <a:t>1998</a:t>
            </a:r>
            <a:r>
              <a:rPr lang="en-US" sz="3600" dirty="0" smtClean="0">
                <a:effectLst/>
              </a:rPr>
              <a:t> - </a:t>
            </a:r>
            <a:r>
              <a:rPr lang="pt-PT" dirty="0" smtClean="0">
                <a:effectLst/>
              </a:rPr>
              <a:t>da </a:t>
            </a:r>
            <a:r>
              <a:rPr lang="pt-PT" dirty="0">
                <a:effectLst/>
              </a:rPr>
              <a:t>criação e sua exteriorização até 70 anos após sua </a:t>
            </a:r>
            <a:r>
              <a:rPr lang="pt-PT" dirty="0" smtClean="0">
                <a:effectLst/>
              </a:rPr>
              <a:t>morte</a:t>
            </a:r>
            <a:r>
              <a:rPr lang="pt-PT" dirty="0">
                <a:effectLst/>
              </a:rPr>
              <a:t> </a:t>
            </a:r>
            <a:r>
              <a:rPr lang="pt-PT" dirty="0" smtClean="0">
                <a:effectLst/>
              </a:rPr>
              <a:t>(Art.41)</a:t>
            </a:r>
          </a:p>
          <a:p>
            <a:pPr lvl="1"/>
            <a:r>
              <a:rPr lang="pt-BR" b="0" dirty="0" err="1" smtClean="0">
                <a:effectLst/>
              </a:rPr>
              <a:t>Art</a:t>
            </a:r>
            <a:r>
              <a:rPr lang="pt-BR" b="0" dirty="0" smtClean="0">
                <a:effectLst/>
              </a:rPr>
              <a:t> 7º. § </a:t>
            </a:r>
            <a:r>
              <a:rPr lang="pt-BR" b="0" dirty="0">
                <a:effectLst/>
              </a:rPr>
              <a:t>1º Os programas de computador são objeto de legislação específica, observadas as disposições desta Lei que lhes sejam </a:t>
            </a:r>
            <a:r>
              <a:rPr lang="pt-BR" b="0" dirty="0" smtClean="0">
                <a:effectLst/>
              </a:rPr>
              <a:t>aplicáveis</a:t>
            </a:r>
          </a:p>
        </p:txBody>
      </p:sp>
    </p:spTree>
    <p:extLst>
      <p:ext uri="{BB962C8B-B14F-4D97-AF65-F5344CB8AC3E}">
        <p14:creationId xmlns:p14="http://schemas.microsoft.com/office/powerpoint/2010/main" val="275491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3.2</a:t>
            </a:r>
            <a:r>
              <a:rPr lang="pt-BR" dirty="0" smtClean="0">
                <a:effectLst/>
              </a:rPr>
              <a:t> </a:t>
            </a:r>
            <a:r>
              <a:rPr lang="pt-BR" dirty="0">
                <a:effectLst/>
              </a:rPr>
              <a:t>– Proteção no Brasil de Direitos Autorais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822961" y="1905987"/>
            <a:ext cx="10855234" cy="4952013"/>
          </a:xfrm>
        </p:spPr>
        <p:txBody>
          <a:bodyPr>
            <a:normAutofit/>
          </a:bodyPr>
          <a:lstStyle/>
          <a:p>
            <a:r>
              <a:rPr lang="pt-PT" dirty="0" smtClean="0">
                <a:effectLst/>
              </a:rPr>
              <a:t>Lei </a:t>
            </a:r>
            <a:r>
              <a:rPr lang="pt-PT" dirty="0">
                <a:effectLst/>
              </a:rPr>
              <a:t>N° 9.610 de </a:t>
            </a:r>
            <a:r>
              <a:rPr lang="pt-PT" dirty="0" smtClean="0">
                <a:effectLst/>
              </a:rPr>
              <a:t>1998</a:t>
            </a:r>
            <a:r>
              <a:rPr lang="en-US" sz="3600" dirty="0" smtClean="0">
                <a:effectLst/>
              </a:rPr>
              <a:t> </a:t>
            </a:r>
            <a:r>
              <a:rPr lang="pt-BR" b="0" dirty="0" smtClean="0">
                <a:effectLst/>
              </a:rPr>
              <a:t>Art</a:t>
            </a:r>
            <a:r>
              <a:rPr lang="pt-BR" b="0" dirty="0">
                <a:effectLst/>
              </a:rPr>
              <a:t>. 18. A proteção aos direitos de que trata esta Lei independe de </a:t>
            </a:r>
            <a:r>
              <a:rPr lang="pt-BR" b="0" dirty="0" smtClean="0">
                <a:effectLst/>
              </a:rPr>
              <a:t>registro</a:t>
            </a:r>
          </a:p>
          <a:p>
            <a:pPr lvl="1"/>
            <a:r>
              <a:rPr lang="pt-BR" b="0" dirty="0">
                <a:effectLst/>
              </a:rPr>
              <a:t>Art. 46. Não constitui ofensa aos direitos </a:t>
            </a:r>
            <a:r>
              <a:rPr lang="pt-BR" b="0" dirty="0" smtClean="0">
                <a:effectLst/>
              </a:rPr>
              <a:t>autorais</a:t>
            </a:r>
          </a:p>
          <a:p>
            <a:pPr lvl="2"/>
            <a:r>
              <a:rPr lang="pt-BR" b="0" dirty="0" smtClean="0">
                <a:effectLst/>
              </a:rPr>
              <a:t>III </a:t>
            </a:r>
            <a:r>
              <a:rPr lang="pt-BR" b="0" dirty="0">
                <a:effectLst/>
              </a:rPr>
              <a:t>- a citação em livros, jornais, revistas ou qualquer outro meio de comunicação, de passagens de qualquer obra, para fins de estudo, crítica ou polêmica, na medida justificada para o fim a atingir, indicando-se o nome do autor e a origem da obra</a:t>
            </a:r>
            <a:endParaRPr lang="pt-PT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967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3.2</a:t>
            </a:r>
            <a:r>
              <a:rPr lang="pt-BR" dirty="0" smtClean="0">
                <a:effectLst/>
              </a:rPr>
              <a:t> </a:t>
            </a:r>
            <a:r>
              <a:rPr lang="pt-BR" dirty="0">
                <a:effectLst/>
              </a:rPr>
              <a:t>– Proteção no Brasil de Direitos Autorais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822961" y="1905987"/>
            <a:ext cx="10855234" cy="4952013"/>
          </a:xfrm>
        </p:spPr>
        <p:txBody>
          <a:bodyPr>
            <a:normAutofit/>
          </a:bodyPr>
          <a:lstStyle/>
          <a:p>
            <a:r>
              <a:rPr lang="pt-PT" dirty="0">
                <a:effectLst/>
              </a:rPr>
              <a:t>Código </a:t>
            </a:r>
            <a:r>
              <a:rPr lang="pt-PT" dirty="0" smtClean="0">
                <a:effectLst/>
              </a:rPr>
              <a:t>Penal </a:t>
            </a:r>
            <a:r>
              <a:rPr lang="pt-PT" dirty="0">
                <a:effectLst/>
              </a:rPr>
              <a:t>Art. 184 – Violar direito </a:t>
            </a:r>
            <a:r>
              <a:rPr lang="pt-PT" dirty="0" smtClean="0">
                <a:effectLst/>
              </a:rPr>
              <a:t>autoral </a:t>
            </a:r>
            <a:r>
              <a:rPr lang="pt-PT" dirty="0">
                <a:effectLst/>
              </a:rPr>
              <a:t>– detenção, de três meses a um ano, ou multa</a:t>
            </a:r>
            <a:endParaRPr lang="en-US" dirty="0">
              <a:effectLst/>
            </a:endParaRPr>
          </a:p>
          <a:p>
            <a:pPr lvl="1"/>
            <a:r>
              <a:rPr lang="pt-PT" dirty="0">
                <a:effectLst/>
              </a:rPr>
              <a:t>§ 1º - Se a violação consistir na reprodução, por qualquer meio, de obra intelectual, no todo ou em parte, para </a:t>
            </a:r>
            <a:r>
              <a:rPr lang="pt-PT" dirty="0" smtClean="0">
                <a:effectLst/>
              </a:rPr>
              <a:t>fins</a:t>
            </a:r>
            <a:r>
              <a:rPr lang="en-US" dirty="0" smtClean="0">
                <a:effectLst/>
              </a:rPr>
              <a:t> </a:t>
            </a:r>
            <a:r>
              <a:rPr lang="pt-PT" dirty="0" smtClean="0">
                <a:effectLst/>
              </a:rPr>
              <a:t>de </a:t>
            </a:r>
            <a:r>
              <a:rPr lang="pt-PT" dirty="0">
                <a:effectLst/>
              </a:rPr>
              <a:t>comércio, sem autorização expressa do autor ou de quem o represente: pena – reclusão, de um a quatro anos, e </a:t>
            </a:r>
            <a:r>
              <a:rPr lang="pt-PT" dirty="0" smtClean="0">
                <a:effectLst/>
              </a:rPr>
              <a:t>multa</a:t>
            </a:r>
          </a:p>
          <a:p>
            <a:r>
              <a:rPr lang="pt-PT" dirty="0" smtClean="0">
                <a:effectLst/>
              </a:rPr>
              <a:t>Penalidades civis previstas na Lei </a:t>
            </a:r>
            <a:r>
              <a:rPr lang="pt-PT" dirty="0">
                <a:effectLst/>
              </a:rPr>
              <a:t>N° 9.610 de 1998</a:t>
            </a:r>
            <a:r>
              <a:rPr lang="en-US" sz="3600" dirty="0">
                <a:effectLst/>
              </a:rPr>
              <a:t> </a:t>
            </a:r>
            <a:endParaRPr lang="pt-PT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455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TEMA 4 – </a:t>
            </a:r>
            <a:r>
              <a:rPr lang="pt-BR" dirty="0">
                <a:effectLst/>
              </a:rPr>
              <a:t>Propriedade e registro de SW. </a:t>
            </a:r>
          </a:p>
        </p:txBody>
      </p:sp>
    </p:spTree>
    <p:extLst>
      <p:ext uri="{BB962C8B-B14F-4D97-AF65-F5344CB8AC3E}">
        <p14:creationId xmlns:p14="http://schemas.microsoft.com/office/powerpoint/2010/main" val="171354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Conversa Inicial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95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187087" y="446134"/>
            <a:ext cx="9745663" cy="976527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 </a:t>
            </a:r>
            <a:r>
              <a:rPr lang="pt-BR" dirty="0" smtClean="0">
                <a:effectLst/>
              </a:rPr>
              <a:t>– </a:t>
            </a:r>
            <a:r>
              <a:rPr lang="pt-BR" dirty="0">
                <a:effectLst/>
              </a:rPr>
              <a:t>Propriedade </a:t>
            </a:r>
            <a:r>
              <a:rPr lang="pt-BR" dirty="0" smtClean="0">
                <a:effectLst/>
              </a:rPr>
              <a:t>de </a:t>
            </a:r>
            <a:r>
              <a:rPr lang="pt-BR" dirty="0">
                <a:effectLst/>
              </a:rPr>
              <a:t>SW</a:t>
            </a: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444137" y="1535068"/>
            <a:ext cx="11493696" cy="49520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Proteção ao autor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Pertencimento da obra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Obrigações do autor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Comercialização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Regramento Penal</a:t>
            </a:r>
          </a:p>
        </p:txBody>
      </p:sp>
    </p:spTree>
    <p:extLst>
      <p:ext uri="{BB962C8B-B14F-4D97-AF65-F5344CB8AC3E}">
        <p14:creationId xmlns:p14="http://schemas.microsoft.com/office/powerpoint/2010/main" val="416002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.1</a:t>
            </a:r>
            <a:r>
              <a:rPr lang="pt-BR" dirty="0" smtClean="0">
                <a:effectLst/>
              </a:rPr>
              <a:t> – Proteção Autoral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444137" y="1535068"/>
            <a:ext cx="11493696" cy="49520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Lei 9.609/1998 - </a:t>
            </a:r>
            <a:r>
              <a:rPr lang="pt-BR" b="0" dirty="0" smtClean="0">
                <a:effectLst/>
              </a:rPr>
              <a:t>proteção </a:t>
            </a:r>
            <a:r>
              <a:rPr lang="pt-BR" b="0" dirty="0">
                <a:effectLst/>
              </a:rPr>
              <a:t>da propriedade intelectual de programa de </a:t>
            </a:r>
            <a:r>
              <a:rPr lang="pt-BR" b="0" dirty="0" smtClean="0">
                <a:effectLst/>
              </a:rPr>
              <a:t>computador e </a:t>
            </a:r>
            <a:r>
              <a:rPr lang="pt-BR" b="0" dirty="0">
                <a:effectLst/>
              </a:rPr>
              <a:t>sua comercialização no </a:t>
            </a:r>
            <a:r>
              <a:rPr lang="pt-BR" b="0" dirty="0" smtClean="0">
                <a:effectLst/>
              </a:rPr>
              <a:t>País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0" dirty="0">
                <a:effectLst/>
              </a:rPr>
              <a:t>Art. 2º O regime de proteção à propriedade intelectual de programa de computador é o conferido às obras literárias pela legislação de direitos autorais e conexos vigentes no País, observado o disposto nesta Lei</a:t>
            </a:r>
            <a:r>
              <a:rPr lang="pt-BR" b="0" dirty="0" smtClean="0">
                <a:effectLst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</a:rPr>
              <a:t>§ 2º Fica assegurada a tutela </a:t>
            </a:r>
            <a:r>
              <a:rPr lang="pt-BR" b="0" dirty="0" smtClean="0">
                <a:effectLst/>
              </a:rPr>
              <a:t>... </a:t>
            </a:r>
            <a:r>
              <a:rPr lang="pt-BR" b="0" dirty="0">
                <a:effectLst/>
              </a:rPr>
              <a:t>pelo prazo de </a:t>
            </a:r>
            <a:r>
              <a:rPr lang="pt-BR" b="0" dirty="0" err="1">
                <a:effectLst/>
              </a:rPr>
              <a:t>cinqüenta</a:t>
            </a:r>
            <a:r>
              <a:rPr lang="pt-BR" b="0" dirty="0">
                <a:effectLst/>
              </a:rPr>
              <a:t> </a:t>
            </a:r>
            <a:r>
              <a:rPr lang="pt-BR" b="0" dirty="0" smtClean="0">
                <a:effectLst/>
              </a:rPr>
              <a:t>anos ... </a:t>
            </a:r>
            <a:r>
              <a:rPr lang="pt-BR" b="0" dirty="0">
                <a:effectLst/>
              </a:rPr>
              <a:t>da sua publicação </a:t>
            </a:r>
            <a:r>
              <a:rPr lang="pt-BR" b="0" dirty="0" smtClean="0">
                <a:effectLst/>
              </a:rPr>
              <a:t>ou criação. Independente de registro (</a:t>
            </a:r>
            <a:r>
              <a:rPr lang="pt-BR" sz="2400" b="0" dirty="0">
                <a:effectLst/>
              </a:rPr>
              <a:t>§ </a:t>
            </a:r>
            <a:r>
              <a:rPr lang="pt-BR" sz="2400" b="0" dirty="0" smtClean="0">
                <a:effectLst/>
              </a:rPr>
              <a:t>3º) </a:t>
            </a:r>
            <a:endParaRPr lang="pt-BR" altLang="pt-BR" sz="2600" b="0" dirty="0" smtClean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pt-BR" altLang="pt-BR" sz="2600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818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.2</a:t>
            </a:r>
            <a:r>
              <a:rPr lang="pt-BR" dirty="0" smtClean="0">
                <a:effectLst/>
              </a:rPr>
              <a:t> – Pertencimento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444137" y="1535068"/>
            <a:ext cx="11493696" cy="49520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Lei 9.609, </a:t>
            </a:r>
            <a:r>
              <a:rPr lang="pt-BR" b="0" dirty="0">
                <a:effectLst/>
              </a:rPr>
              <a:t>Art. </a:t>
            </a:r>
            <a:r>
              <a:rPr lang="pt-BR" b="0" dirty="0" smtClean="0">
                <a:effectLst/>
              </a:rPr>
              <a:t>4º: </a:t>
            </a:r>
            <a:r>
              <a:rPr lang="pt-BR" b="0" dirty="0">
                <a:effectLst/>
              </a:rPr>
              <a:t>Salvo estipulação em contrário, pertencerão exclusivamente ao </a:t>
            </a:r>
            <a:r>
              <a:rPr lang="pt-BR" b="0" dirty="0" smtClean="0">
                <a:effectLst/>
              </a:rPr>
              <a:t>empregador... </a:t>
            </a:r>
            <a:r>
              <a:rPr lang="pt-BR" b="0" dirty="0">
                <a:effectLst/>
              </a:rPr>
              <a:t>os direitos relativos ao programa de computador, desenvolvido e elaborado durante a vigência de contrato ou de vínculo estatutário, expressamente destinado à pesquisa e desenvolvimento, ou em que a atividade do empregado, contratado de serviço ou servidor seja prevista, ou ainda, que decorra da própria natureza dos encargos concernentes a esses vínculos</a:t>
            </a:r>
            <a:r>
              <a:rPr lang="pt-BR" b="0" dirty="0" smtClean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64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.2</a:t>
            </a:r>
            <a:r>
              <a:rPr lang="pt-BR" dirty="0" smtClean="0">
                <a:effectLst/>
              </a:rPr>
              <a:t> – Pertencimento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444137" y="1535068"/>
            <a:ext cx="11493696" cy="49520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Lei 9.609, </a:t>
            </a:r>
            <a:r>
              <a:rPr lang="pt-BR" b="0" dirty="0">
                <a:effectLst/>
              </a:rPr>
              <a:t>Art. </a:t>
            </a:r>
            <a:r>
              <a:rPr lang="pt-BR" b="0" dirty="0" smtClean="0">
                <a:effectLst/>
              </a:rPr>
              <a:t>4º: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 smtClean="0">
                <a:effectLst/>
              </a:rPr>
              <a:t>§ </a:t>
            </a:r>
            <a:r>
              <a:rPr lang="pt-BR" b="0" dirty="0">
                <a:effectLst/>
              </a:rPr>
              <a:t>2º Pertencerão, com exclusividade, ao </a:t>
            </a:r>
            <a:r>
              <a:rPr lang="pt-BR" b="0" dirty="0" smtClean="0">
                <a:effectLst/>
              </a:rPr>
              <a:t>empregado... </a:t>
            </a:r>
            <a:r>
              <a:rPr lang="pt-BR" b="0" dirty="0">
                <a:effectLst/>
              </a:rPr>
              <a:t>programa de computador gerado sem relação com o contrato de </a:t>
            </a:r>
            <a:r>
              <a:rPr lang="pt-BR" b="0" dirty="0" smtClean="0">
                <a:effectLst/>
              </a:rPr>
              <a:t>trabalho </a:t>
            </a:r>
            <a:r>
              <a:rPr lang="pt-BR" b="0" dirty="0">
                <a:effectLst/>
              </a:rPr>
              <a:t>e sem a utilização de recursos, informações tecnológicas, segredos </a:t>
            </a:r>
            <a:r>
              <a:rPr lang="pt-BR" b="0" dirty="0" smtClean="0">
                <a:effectLst/>
              </a:rPr>
              <a:t>industriais...</a:t>
            </a:r>
            <a:endParaRPr lang="pt-BR" altLang="pt-BR" sz="2600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818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.3</a:t>
            </a:r>
            <a:r>
              <a:rPr lang="pt-BR" dirty="0" smtClean="0">
                <a:effectLst/>
              </a:rPr>
              <a:t> – Obrigações do Autor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444137" y="1535068"/>
            <a:ext cx="11493696" cy="49520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Lei 9.609, </a:t>
            </a:r>
            <a:r>
              <a:rPr lang="pt-BR" b="0" dirty="0">
                <a:effectLst/>
              </a:rPr>
              <a:t>Art. 8º Aquele que comercializar programa de </a:t>
            </a:r>
            <a:r>
              <a:rPr lang="pt-BR" b="0" dirty="0" smtClean="0">
                <a:effectLst/>
              </a:rPr>
              <a:t>computador... </a:t>
            </a:r>
            <a:r>
              <a:rPr lang="pt-BR" b="0" dirty="0">
                <a:effectLst/>
              </a:rPr>
              <a:t>fica </a:t>
            </a:r>
            <a:r>
              <a:rPr lang="pt-BR" b="0" dirty="0" smtClean="0">
                <a:effectLst/>
              </a:rPr>
              <a:t>obrigado... </a:t>
            </a:r>
            <a:r>
              <a:rPr lang="pt-BR" b="0" dirty="0">
                <a:effectLst/>
              </a:rPr>
              <a:t>a assegurar aos respectivos usuários a prestação de serviços técnicos complementares relativos ao adequado funcionamento do </a:t>
            </a:r>
            <a:r>
              <a:rPr lang="pt-BR" b="0" dirty="0" smtClean="0">
                <a:effectLst/>
              </a:rPr>
              <a:t>programa.</a:t>
            </a:r>
          </a:p>
        </p:txBody>
      </p:sp>
    </p:spTree>
    <p:extLst>
      <p:ext uri="{BB962C8B-B14F-4D97-AF65-F5344CB8AC3E}">
        <p14:creationId xmlns:p14="http://schemas.microsoft.com/office/powerpoint/2010/main" val="192457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/>
              <a:t>4</a:t>
            </a:r>
            <a:r>
              <a:rPr lang="pt-BR" dirty="0" smtClean="0"/>
              <a:t>.4</a:t>
            </a:r>
            <a:r>
              <a:rPr lang="pt-BR" dirty="0" smtClean="0">
                <a:effectLst/>
              </a:rPr>
              <a:t> – Comercialização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444137" y="1535068"/>
            <a:ext cx="11493696" cy="49520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Lei 9.609, </a:t>
            </a:r>
            <a:r>
              <a:rPr lang="pt-BR" b="0" dirty="0" smtClean="0">
                <a:effectLst/>
              </a:rPr>
              <a:t>Art</a:t>
            </a:r>
            <a:r>
              <a:rPr lang="pt-BR" b="0" dirty="0">
                <a:effectLst/>
              </a:rPr>
              <a:t>. 9º O uso de programa de computador no País será objeto de contrato de </a:t>
            </a:r>
            <a:r>
              <a:rPr lang="pt-BR" b="0" dirty="0" smtClean="0">
                <a:effectLst/>
              </a:rPr>
              <a:t>licença... </a:t>
            </a:r>
            <a:r>
              <a:rPr lang="pt-BR" b="0" dirty="0">
                <a:effectLst/>
              </a:rPr>
              <a:t> o documento fiscal relativo à aquisição ou licenciamento de cópia servirá para comprovação da regularidade</a:t>
            </a:r>
            <a:endParaRPr lang="pt-BR" altLang="pt-BR" sz="2600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55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/>
              <a:t>5</a:t>
            </a:r>
            <a:r>
              <a:rPr lang="pt-BR" dirty="0" smtClean="0"/>
              <a:t>.5</a:t>
            </a:r>
            <a:r>
              <a:rPr lang="pt-BR" dirty="0" smtClean="0">
                <a:effectLst/>
              </a:rPr>
              <a:t> – Regramento Penal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444137" y="1535068"/>
            <a:ext cx="11493696" cy="49520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Lei 9.609, </a:t>
            </a:r>
            <a:r>
              <a:rPr lang="pt-BR" b="0" dirty="0">
                <a:effectLst/>
              </a:rPr>
              <a:t>Art. 12. Violar direitos de autor de programa de </a:t>
            </a:r>
            <a:r>
              <a:rPr lang="pt-BR" b="0" dirty="0" smtClean="0">
                <a:effectLst/>
              </a:rPr>
              <a:t>computador </a:t>
            </a:r>
            <a:r>
              <a:rPr lang="pt-BR" b="0" dirty="0">
                <a:effectLst/>
              </a:rPr>
              <a:t>- Detenção de seis meses a dois anos ou </a:t>
            </a:r>
            <a:r>
              <a:rPr lang="pt-BR" b="0" dirty="0" smtClean="0">
                <a:effectLst/>
              </a:rPr>
              <a:t>multa. </a:t>
            </a:r>
            <a:r>
              <a:rPr lang="en-US" b="0" dirty="0">
                <a:effectLst/>
              </a:rPr>
              <a:t> </a:t>
            </a:r>
            <a:endParaRPr lang="en-US" b="0" dirty="0" smtClean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§ </a:t>
            </a:r>
            <a:r>
              <a:rPr lang="en-US" b="0" dirty="0" smtClean="0">
                <a:effectLst/>
              </a:rPr>
              <a:t>1º - Para </a:t>
            </a:r>
            <a:r>
              <a:rPr lang="en-US" b="0" dirty="0">
                <a:effectLst/>
              </a:rPr>
              <a:t>fins de </a:t>
            </a:r>
            <a:r>
              <a:rPr lang="en-US" b="0" dirty="0" err="1" smtClean="0">
                <a:effectLst/>
              </a:rPr>
              <a:t>comércio</a:t>
            </a:r>
            <a:r>
              <a:rPr lang="en-US" b="0" dirty="0" smtClean="0">
                <a:effectLst/>
              </a:rPr>
              <a:t>: </a:t>
            </a:r>
            <a:r>
              <a:rPr lang="pt-BR" b="0" dirty="0">
                <a:effectLst/>
              </a:rPr>
              <a:t>Reclusão de um a quatro anos e </a:t>
            </a:r>
            <a:r>
              <a:rPr lang="pt-BR" b="0" dirty="0" smtClean="0">
                <a:effectLst/>
              </a:rPr>
              <a:t>multa.</a:t>
            </a:r>
            <a:endParaRPr lang="pt-BR" altLang="pt-BR" sz="2600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050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TEMA 5 – </a:t>
            </a:r>
            <a:r>
              <a:rPr lang="pt-BR" dirty="0">
                <a:effectLst/>
              </a:rPr>
              <a:t>R</a:t>
            </a:r>
            <a:r>
              <a:rPr lang="pt-BR" dirty="0" smtClean="0">
                <a:effectLst/>
              </a:rPr>
              <a:t>egistro </a:t>
            </a:r>
            <a:r>
              <a:rPr lang="pt-BR" dirty="0">
                <a:effectLst/>
              </a:rPr>
              <a:t>de </a:t>
            </a:r>
            <a:r>
              <a:rPr lang="pt-BR" dirty="0" smtClean="0">
                <a:effectLst/>
              </a:rPr>
              <a:t>SW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5344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187087" y="446134"/>
            <a:ext cx="9745663" cy="976527"/>
          </a:xfrm>
        </p:spPr>
        <p:txBody>
          <a:bodyPr/>
          <a:lstStyle/>
          <a:p>
            <a:r>
              <a:rPr lang="pt-BR" dirty="0" smtClean="0"/>
              <a:t>5 </a:t>
            </a:r>
            <a:r>
              <a:rPr lang="pt-BR" dirty="0" smtClean="0">
                <a:effectLst/>
              </a:rPr>
              <a:t>– </a:t>
            </a:r>
            <a:r>
              <a:rPr lang="pt-BR" dirty="0">
                <a:effectLst/>
              </a:rPr>
              <a:t>R</a:t>
            </a:r>
            <a:r>
              <a:rPr lang="pt-BR" dirty="0" smtClean="0">
                <a:effectLst/>
              </a:rPr>
              <a:t>egistro </a:t>
            </a:r>
            <a:r>
              <a:rPr lang="pt-BR" dirty="0">
                <a:effectLst/>
              </a:rPr>
              <a:t>de SW</a:t>
            </a: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444137" y="1535068"/>
            <a:ext cx="11493696" cy="49520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Necessidade de Registro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dirty="0" smtClean="0">
                <a:effectLst/>
              </a:rPr>
              <a:t>Regulamentação de Registro</a:t>
            </a:r>
          </a:p>
          <a:p>
            <a:pPr>
              <a:buFont typeface="Arial" panose="020B0604020202020204" pitchFamily="34" charset="0"/>
              <a:buChar char="•"/>
            </a:pPr>
            <a:endParaRPr lang="pt-BR" altLang="pt-BR" sz="260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5168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5.1</a:t>
            </a:r>
            <a:r>
              <a:rPr lang="pt-BR" dirty="0" smtClean="0">
                <a:effectLst/>
              </a:rPr>
              <a:t> – Necessidade de Registro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444137" y="1535068"/>
            <a:ext cx="11493696" cy="49520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PT" sz="2600" b="0" dirty="0">
                <a:effectLst/>
              </a:rPr>
              <a:t>Lei N° 9.610 de 1998</a:t>
            </a:r>
            <a:r>
              <a:rPr lang="en-US" sz="2600" b="0" dirty="0">
                <a:effectLst/>
              </a:rPr>
              <a:t> </a:t>
            </a:r>
            <a:r>
              <a:rPr lang="pt-BR" sz="2600" b="0" dirty="0">
                <a:effectLst/>
              </a:rPr>
              <a:t>Art. 18. A proteção aos direitos de que trata esta Lei independe de </a:t>
            </a:r>
            <a:r>
              <a:rPr lang="pt-BR" sz="2600" b="0" dirty="0" smtClean="0">
                <a:effectLst/>
              </a:rPr>
              <a:t>registro...</a:t>
            </a:r>
            <a:endParaRPr lang="pt-BR" altLang="pt-BR" sz="2600" b="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Lei 9.609/1998 </a:t>
            </a:r>
            <a:r>
              <a:rPr lang="pt-BR" b="0" dirty="0" smtClean="0">
                <a:effectLst/>
              </a:rPr>
              <a:t>Art</a:t>
            </a:r>
            <a:r>
              <a:rPr lang="pt-BR" b="0" dirty="0">
                <a:effectLst/>
              </a:rPr>
              <a:t>. 2º </a:t>
            </a:r>
            <a:r>
              <a:rPr lang="pt-BR" b="0" dirty="0" smtClean="0">
                <a:effectLst/>
              </a:rPr>
              <a:t>§ </a:t>
            </a:r>
            <a:r>
              <a:rPr lang="pt-BR" b="0" dirty="0">
                <a:effectLst/>
              </a:rPr>
              <a:t>3</a:t>
            </a:r>
            <a:r>
              <a:rPr lang="pt-BR" b="0" dirty="0" smtClean="0">
                <a:effectLst/>
              </a:rPr>
              <a:t>º A tutela do direito de propriedade intelectual de programas computacionais independe de registro.</a:t>
            </a:r>
            <a:endParaRPr lang="pt-BR" altLang="pt-BR" sz="2600" b="0" dirty="0" smtClean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pt-BR" altLang="pt-BR" sz="2600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395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548640" y="2287006"/>
            <a:ext cx="11416937" cy="4361988"/>
          </a:xfrm>
        </p:spPr>
        <p:txBody>
          <a:bodyPr>
            <a:normAutofit/>
          </a:bodyPr>
          <a:lstStyle/>
          <a:p>
            <a:r>
              <a:rPr lang="pt-BR" dirty="0">
                <a:effectLst/>
              </a:rPr>
              <a:t>O objetivo </a:t>
            </a:r>
            <a:r>
              <a:rPr lang="pt-BR" dirty="0" smtClean="0">
                <a:effectLst/>
              </a:rPr>
              <a:t>desta aula </a:t>
            </a:r>
            <a:r>
              <a:rPr lang="pt-BR" dirty="0">
                <a:effectLst/>
              </a:rPr>
              <a:t>é apresentar </a:t>
            </a:r>
            <a:r>
              <a:rPr lang="pt-BR" dirty="0" smtClean="0">
                <a:effectLst/>
              </a:rPr>
              <a:t>os fundamentos de propriedade intelectual de SW e rudimentos da LGPD</a:t>
            </a:r>
          </a:p>
          <a:p>
            <a:pPr lvl="1"/>
            <a:r>
              <a:rPr lang="pt-BR" b="0" dirty="0">
                <a:effectLst/>
              </a:rPr>
              <a:t>1 aula teórica – </a:t>
            </a:r>
            <a:r>
              <a:rPr lang="pt-BR" b="0" dirty="0" smtClean="0">
                <a:effectLst/>
              </a:rPr>
              <a:t>Fundamentos jurídicos. </a:t>
            </a:r>
          </a:p>
          <a:p>
            <a:pPr lvl="1"/>
            <a:r>
              <a:rPr lang="pt-BR" b="0" dirty="0" smtClean="0">
                <a:effectLst/>
              </a:rPr>
              <a:t>1 aula prática </a:t>
            </a:r>
            <a:r>
              <a:rPr lang="pt-BR" b="0">
                <a:effectLst/>
              </a:rPr>
              <a:t>– Sinais de identificação em obras autorais, Registro de </a:t>
            </a:r>
            <a:r>
              <a:rPr lang="pt-BR" b="0" smtClean="0">
                <a:effectLst/>
              </a:rPr>
              <a:t>SW. </a:t>
            </a:r>
            <a:endParaRPr lang="en-US" b="0" dirty="0">
              <a:effectLst/>
            </a:endParaRP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981711"/>
            <a:ext cx="9745663" cy="976527"/>
          </a:xfrm>
        </p:spPr>
        <p:txBody>
          <a:bodyPr/>
          <a:lstStyle/>
          <a:p>
            <a:r>
              <a:rPr lang="pt-BR" cap="all" dirty="0" smtClean="0">
                <a:effectLst/>
              </a:rPr>
              <a:t>FUNDAMENTOS DA COMPUTAÇÃO</a:t>
            </a:r>
            <a:br>
              <a:rPr lang="pt-BR" cap="all" dirty="0" smtClean="0">
                <a:effectLst/>
              </a:rPr>
            </a:br>
            <a:r>
              <a:rPr lang="pt-BR" cap="all" dirty="0">
                <a:effectLst/>
              </a:rPr>
              <a:t>LEGISLAÇÃO </a:t>
            </a:r>
            <a:r>
              <a:rPr lang="pt-BR" cap="all" dirty="0" smtClean="0">
                <a:effectLst/>
              </a:rPr>
              <a:t>E </a:t>
            </a:r>
            <a:r>
              <a:rPr lang="pt-BR" cap="all" dirty="0">
                <a:effectLst/>
              </a:rPr>
              <a:t/>
            </a:r>
            <a:br>
              <a:rPr lang="pt-BR" cap="all" dirty="0">
                <a:effectLst/>
              </a:rPr>
            </a:br>
            <a:r>
              <a:rPr lang="pt-BR" cap="all" dirty="0">
                <a:effectLst/>
              </a:rPr>
              <a:t>PROPRIEDADE INTELECTUAL</a:t>
            </a:r>
            <a:endParaRPr lang="en-US" cap="al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9947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/>
              <a:t>5.2</a:t>
            </a:r>
            <a:r>
              <a:rPr lang="pt-BR" dirty="0" smtClean="0">
                <a:effectLst/>
              </a:rPr>
              <a:t>– Regulamentação de Registro de SW</a:t>
            </a:r>
            <a:endParaRPr lang="en-US" dirty="0">
              <a:effectLst/>
            </a:endParaRPr>
          </a:p>
        </p:txBody>
      </p:sp>
      <p:sp>
        <p:nvSpPr>
          <p:cNvPr id="7" name="Conteudo"/>
          <p:cNvSpPr>
            <a:spLocks noGrp="1"/>
          </p:cNvSpPr>
          <p:nvPr>
            <p:ph idx="1"/>
          </p:nvPr>
        </p:nvSpPr>
        <p:spPr>
          <a:xfrm>
            <a:off x="444137" y="1535068"/>
            <a:ext cx="11493696" cy="49520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altLang="pt-BR" sz="2600" b="0" dirty="0" smtClean="0">
                <a:effectLst/>
              </a:rPr>
              <a:t>Decreto 2.556/98 - </a:t>
            </a:r>
            <a:r>
              <a:rPr lang="pt-BR" b="0" dirty="0">
                <a:effectLst/>
              </a:rPr>
              <a:t>Regulamenta o registro previsto no art. 3º da Lei nº 9.609</a:t>
            </a:r>
            <a:endParaRPr lang="pt-BR" b="0" dirty="0" smtClean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b="0" dirty="0">
                <a:effectLst/>
              </a:rPr>
              <a:t>Art. 1º Os programas de computador poderão, a critério do titular dos respectivos direitos, ser registrados no Instituto Nacional da Propriedade Industrial </a:t>
            </a:r>
            <a:r>
              <a:rPr lang="pt-BR" b="0" dirty="0" smtClean="0">
                <a:effectLst/>
              </a:rPr>
              <a:t>– INP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b="0" dirty="0">
                <a:effectLst/>
              </a:rPr>
              <a:t>§ 1º O </a:t>
            </a:r>
            <a:r>
              <a:rPr lang="pt-BR" b="0" dirty="0" smtClean="0">
                <a:effectLst/>
              </a:rPr>
              <a:t>pedido... </a:t>
            </a:r>
            <a:r>
              <a:rPr lang="pt-BR" b="0" dirty="0">
                <a:effectLst/>
              </a:rPr>
              <a:t>deverá </a:t>
            </a:r>
            <a:r>
              <a:rPr lang="pt-BR" b="0" dirty="0" smtClean="0">
                <a:effectLst/>
              </a:rPr>
              <a:t>conter ... (I) os </a:t>
            </a:r>
            <a:r>
              <a:rPr lang="pt-BR" b="0" dirty="0">
                <a:effectLst/>
              </a:rPr>
              <a:t>dados referentes ao autor do programa de computador e ao titular</a:t>
            </a:r>
            <a:r>
              <a:rPr lang="pt-BR" b="0" dirty="0" smtClean="0">
                <a:effectLst/>
              </a:rPr>
              <a:t>, </a:t>
            </a:r>
            <a:r>
              <a:rPr lang="pt-BR" b="0" dirty="0">
                <a:effectLst/>
              </a:rPr>
              <a:t>sejam pessoas físicas ou </a:t>
            </a:r>
            <a:r>
              <a:rPr lang="pt-BR" b="0" dirty="0" smtClean="0">
                <a:effectLst/>
              </a:rPr>
              <a:t>jurídicas...</a:t>
            </a:r>
            <a:endParaRPr lang="pt-BR" altLang="pt-BR" sz="2600" b="0" dirty="0" smtClean="0"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pt-BR" altLang="pt-BR" sz="2600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817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udo"/>
          <p:cNvSpPr>
            <a:spLocks noGrp="1"/>
          </p:cNvSpPr>
          <p:nvPr>
            <p:ph idx="1"/>
          </p:nvPr>
        </p:nvSpPr>
        <p:spPr>
          <a:xfrm>
            <a:off x="1056460" y="878755"/>
            <a:ext cx="10346390" cy="55481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dirty="0" smtClean="0"/>
              <a:t>Referências</a:t>
            </a:r>
            <a:endParaRPr lang="pt-BR" dirty="0"/>
          </a:p>
          <a:p>
            <a:r>
              <a:rPr lang="pt-BR" b="0" dirty="0">
                <a:effectLst/>
              </a:rPr>
              <a:t>BOBBIO. Norberto, </a:t>
            </a:r>
            <a:r>
              <a:rPr lang="pt-BR" b="0" dirty="0" smtClean="0">
                <a:effectLst/>
              </a:rPr>
              <a:t>Teoria </a:t>
            </a:r>
            <a:r>
              <a:rPr lang="pt-BR" b="0" dirty="0">
                <a:effectLst/>
              </a:rPr>
              <a:t>do ordenamento jurídico. Bauru/SP.  </a:t>
            </a:r>
            <a:r>
              <a:rPr lang="pt-BR" b="0" dirty="0" err="1">
                <a:effectLst/>
              </a:rPr>
              <a:t>Edipro</a:t>
            </a:r>
            <a:r>
              <a:rPr lang="pt-BR" b="0" dirty="0">
                <a:effectLst/>
              </a:rPr>
              <a:t> 2011</a:t>
            </a:r>
            <a:endParaRPr lang="pt-BR" b="0" dirty="0" smtClean="0">
              <a:effectLst/>
            </a:endParaRPr>
          </a:p>
        </p:txBody>
      </p:sp>
      <p:pic>
        <p:nvPicPr>
          <p:cNvPr id="4" name="Bandeir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6326" y="1"/>
            <a:ext cx="700216" cy="87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1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947554"/>
            <a:ext cx="9745663" cy="4361988"/>
          </a:xfrm>
        </p:spPr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Nesta aula teórica</a:t>
            </a:r>
          </a:p>
          <a:p>
            <a:pPr lvl="1"/>
            <a:r>
              <a:rPr lang="pt-BR" b="0" dirty="0">
                <a:effectLst/>
              </a:rPr>
              <a:t>Sistema Jurídico </a:t>
            </a:r>
            <a:r>
              <a:rPr lang="pt-BR" b="0" dirty="0" smtClean="0">
                <a:effectLst/>
              </a:rPr>
              <a:t>Brasileiro </a:t>
            </a:r>
          </a:p>
          <a:p>
            <a:pPr lvl="1"/>
            <a:r>
              <a:rPr lang="pt-BR" b="0" dirty="0" smtClean="0">
                <a:effectLst/>
              </a:rPr>
              <a:t>LGPD</a:t>
            </a:r>
          </a:p>
          <a:p>
            <a:pPr lvl="1"/>
            <a:r>
              <a:rPr lang="pt-BR" b="0" dirty="0" smtClean="0">
                <a:effectLst/>
              </a:rPr>
              <a:t>Legislação autoral e Propriedade Intelectual</a:t>
            </a:r>
          </a:p>
          <a:p>
            <a:pPr lvl="1"/>
            <a:r>
              <a:rPr lang="pt-BR" b="0" dirty="0" smtClean="0">
                <a:effectLst/>
              </a:rPr>
              <a:t>Propriedade de SW</a:t>
            </a:r>
          </a:p>
          <a:p>
            <a:pPr lvl="1"/>
            <a:r>
              <a:rPr lang="pt-BR" b="0" dirty="0" smtClean="0">
                <a:effectLst/>
              </a:rPr>
              <a:t>Registro </a:t>
            </a:r>
            <a:r>
              <a:rPr lang="pt-BR" b="0" dirty="0">
                <a:effectLst/>
              </a:rPr>
              <a:t>de </a:t>
            </a:r>
            <a:r>
              <a:rPr lang="pt-BR" b="0" dirty="0" smtClean="0">
                <a:effectLst/>
              </a:rPr>
              <a:t>SW </a:t>
            </a:r>
            <a:endParaRPr lang="pt-BR" b="0" dirty="0">
              <a:effectLst/>
            </a:endParaRP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cap="all" dirty="0">
                <a:effectLst/>
              </a:rPr>
              <a:t>FUNDAMENTOS DA COMPUTAÇÃO</a:t>
            </a:r>
            <a:br>
              <a:rPr lang="pt-BR" cap="all" dirty="0">
                <a:effectLst/>
              </a:rPr>
            </a:br>
            <a:r>
              <a:rPr lang="pt-BR" cap="all" dirty="0">
                <a:effectLst/>
              </a:rPr>
              <a:t>LEGISLAÇÃO E </a:t>
            </a:r>
            <a:br>
              <a:rPr lang="pt-BR" cap="all" dirty="0">
                <a:effectLst/>
              </a:rPr>
            </a:br>
            <a:r>
              <a:rPr lang="pt-BR" cap="all" dirty="0">
                <a:effectLst/>
              </a:rPr>
              <a:t>PROPRIEDADE INTELECTUAL</a:t>
            </a:r>
            <a:endParaRPr lang="en-US" cap="all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259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3215" y="2191478"/>
            <a:ext cx="8468781" cy="2018655"/>
          </a:xfrm>
        </p:spPr>
        <p:txBody>
          <a:bodyPr/>
          <a:lstStyle/>
          <a:p>
            <a:r>
              <a:rPr lang="pt-BR" dirty="0" smtClean="0"/>
              <a:t>Tema 1</a:t>
            </a:r>
            <a:r>
              <a:rPr lang="pt-BR" dirty="0">
                <a:effectLst/>
              </a:rPr>
              <a:t> – Sistema Jurídico Brasileiro </a:t>
            </a:r>
          </a:p>
        </p:txBody>
      </p:sp>
    </p:spTree>
    <p:extLst>
      <p:ext uri="{BB962C8B-B14F-4D97-AF65-F5344CB8AC3E}">
        <p14:creationId xmlns:p14="http://schemas.microsoft.com/office/powerpoint/2010/main" val="275774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/>
          </a:bodyPr>
          <a:lstStyle/>
          <a:p>
            <a:r>
              <a:rPr lang="pt-BR" dirty="0" smtClean="0">
                <a:effectLst/>
              </a:rPr>
              <a:t>Ordenamento Jurídico Brasileiro</a:t>
            </a:r>
          </a:p>
          <a:p>
            <a:r>
              <a:rPr lang="pt-BR" dirty="0" smtClean="0">
                <a:effectLst/>
              </a:rPr>
              <a:t>Constituição Federal</a:t>
            </a:r>
          </a:p>
          <a:p>
            <a:r>
              <a:rPr lang="pt-BR" dirty="0" smtClean="0">
                <a:effectLst/>
              </a:rPr>
              <a:t>Códigos de Direito Público</a:t>
            </a:r>
          </a:p>
          <a:p>
            <a:r>
              <a:rPr lang="pt-BR" dirty="0" smtClean="0">
                <a:effectLst/>
              </a:rPr>
              <a:t>Normas Técnicas</a:t>
            </a: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>
                <a:effectLst/>
              </a:rPr>
              <a:t>TEMA 1 – Sistema Jurídico Brasileiro </a:t>
            </a:r>
          </a:p>
        </p:txBody>
      </p:sp>
    </p:spTree>
    <p:extLst>
      <p:ext uri="{BB962C8B-B14F-4D97-AF65-F5344CB8AC3E}">
        <p14:creationId xmlns:p14="http://schemas.microsoft.com/office/powerpoint/2010/main" val="149526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/>
          </a:bodyPr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pt-BR" dirty="0">
                <a:ea typeface="ＭＳ Ｐゴシック" pitchFamily="-65" charset="-128"/>
              </a:rPr>
              <a:t>Um conjunto hierarquizado de normas jurídicas publicas (regras e princípios) que disciplinam coercitivamente as condutas humanas, com a finalidade de buscar harmonia e a paz </a:t>
            </a:r>
            <a:r>
              <a:rPr lang="pt-BR" dirty="0" smtClean="0">
                <a:ea typeface="ＭＳ Ｐゴシック" pitchFamily="-65" charset="-128"/>
              </a:rPr>
              <a:t>social (BOBBIO, 2011)</a:t>
            </a:r>
            <a:endParaRPr lang="pt-BR" dirty="0">
              <a:ea typeface="ＭＳ Ｐゴシック" pitchFamily="-65" charset="-128"/>
            </a:endParaRP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1.1 Ordenamento Jurídico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83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udo"/>
          <p:cNvSpPr>
            <a:spLocks noGrp="1"/>
          </p:cNvSpPr>
          <p:nvPr>
            <p:ph idx="1"/>
          </p:nvPr>
        </p:nvSpPr>
        <p:spPr>
          <a:xfrm>
            <a:off x="1200150" y="1803862"/>
            <a:ext cx="9745663" cy="43619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>
                <a:ea typeface="ＭＳ Ｐゴシック" panose="020B0600070205080204" pitchFamily="34" charset="-128"/>
              </a:rPr>
              <a:t>Cada dispositivo normativo possui uma norma da qual deriva e à qual está subordinada.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pt-BR" dirty="0">
              <a:ea typeface="ＭＳ Ｐゴシック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>
                <a:ea typeface="ＭＳ Ｐゴシック" panose="020B0600070205080204" pitchFamily="34" charset="-128"/>
              </a:rPr>
              <a:t>CONSTITUIÇÃO ápice do Ordenamento</a:t>
            </a:r>
          </a:p>
          <a:p>
            <a:pPr marL="645750" lvl="1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>
                <a:ea typeface="ＭＳ Ｐゴシック" panose="020B0600070205080204" pitchFamily="34" charset="-128"/>
              </a:rPr>
              <a:t>todas </a:t>
            </a:r>
            <a:r>
              <a:rPr lang="pt-BR" dirty="0">
                <a:ea typeface="ＭＳ Ｐゴシック" panose="020B0600070205080204" pitchFamily="34" charset="-128"/>
              </a:rPr>
              <a:t>as demais leis devem ser compatíveis material e </a:t>
            </a:r>
            <a:r>
              <a:rPr lang="pt-BR" dirty="0" smtClean="0">
                <a:ea typeface="ＭＳ Ｐゴシック" panose="020B0600070205080204" pitchFamily="34" charset="-128"/>
              </a:rPr>
              <a:t>formalmente.</a:t>
            </a:r>
          </a:p>
          <a:p>
            <a:pPr marL="645750" lvl="1" indent="-285750">
              <a:buFont typeface="Arial" panose="020B0604020202020204" pitchFamily="34" charset="0"/>
              <a:buChar char="•"/>
              <a:defRPr/>
            </a:pPr>
            <a:r>
              <a:rPr lang="pt-BR" dirty="0" smtClean="0">
                <a:ea typeface="ＭＳ Ｐゴシック" panose="020B0600070205080204" pitchFamily="34" charset="-128"/>
              </a:rPr>
              <a:t>Não </a:t>
            </a:r>
            <a:r>
              <a:rPr lang="pt-BR" dirty="0">
                <a:ea typeface="ＭＳ Ｐゴシック" panose="020B0600070205080204" pitchFamily="34" charset="-128"/>
              </a:rPr>
              <a:t>existe hierarquia entre normas constitucionais originárias </a:t>
            </a:r>
            <a:r>
              <a:rPr lang="pt-BR" dirty="0" smtClean="0">
                <a:ea typeface="ＭＳ Ｐゴシック" panose="020B0600070205080204" pitchFamily="34" charset="-128"/>
              </a:rPr>
              <a:t>ou derivadas.</a:t>
            </a:r>
            <a:endParaRPr lang="pt-BR" dirty="0">
              <a:ea typeface="ＭＳ Ｐゴシック" panose="020B0600070205080204" pitchFamily="34" charset="-128"/>
            </a:endParaRPr>
          </a:p>
        </p:txBody>
      </p:sp>
      <p:sp>
        <p:nvSpPr>
          <p:cNvPr id="13" name="Título"/>
          <p:cNvSpPr>
            <a:spLocks noGrp="1"/>
          </p:cNvSpPr>
          <p:nvPr>
            <p:ph type="title"/>
          </p:nvPr>
        </p:nvSpPr>
        <p:spPr>
          <a:xfrm>
            <a:off x="1200150" y="694328"/>
            <a:ext cx="9745663" cy="976527"/>
          </a:xfrm>
        </p:spPr>
        <p:txBody>
          <a:bodyPr/>
          <a:lstStyle/>
          <a:p>
            <a:r>
              <a:rPr lang="pt-BR" dirty="0" smtClean="0">
                <a:effectLst/>
              </a:rPr>
              <a:t>1.1 Ordenamento Jurídico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526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6668</TotalTime>
  <Words>1593</Words>
  <Application>Microsoft Office PowerPoint</Application>
  <PresentationFormat>Widescreen</PresentationFormat>
  <Paragraphs>171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ＭＳ Ｐゴシック</vt:lpstr>
      <vt:lpstr>Arial</vt:lpstr>
      <vt:lpstr>Calibri</vt:lpstr>
      <vt:lpstr>Verdana</vt:lpstr>
      <vt:lpstr>1_Tema do Office</vt:lpstr>
      <vt:lpstr>FUNDAMENTOS DE COMPUTAÇÃO </vt:lpstr>
      <vt:lpstr>FUNDAMENTOS DA COMPUTAÇÃO  LEGISLAÇÃO  E  PROPRIEDADE INTELECTUAL</vt:lpstr>
      <vt:lpstr>Conversa Inicial</vt:lpstr>
      <vt:lpstr>FUNDAMENTOS DA COMPUTAÇÃO LEGISLAÇÃO E  PROPRIEDADE INTELECTUAL</vt:lpstr>
      <vt:lpstr>FUNDAMENTOS DA COMPUTAÇÃO LEGISLAÇÃO E  PROPRIEDADE INTELECTUAL</vt:lpstr>
      <vt:lpstr>Tema 1 – Sistema Jurídico Brasileiro </vt:lpstr>
      <vt:lpstr>TEMA 1 – Sistema Jurídico Brasileiro </vt:lpstr>
      <vt:lpstr>1.1 Ordenamento Jurídico</vt:lpstr>
      <vt:lpstr>1.1 Ordenamento Jurídico</vt:lpstr>
      <vt:lpstr>1.1 Ordenamento Jurídico</vt:lpstr>
      <vt:lpstr>1.2 Constituição Federal</vt:lpstr>
      <vt:lpstr>1.2 Direito Público  e  Direito Privado</vt:lpstr>
      <vt:lpstr>1.3 Códigos de Direito Público</vt:lpstr>
      <vt:lpstr>1.4 Normas Técnicas</vt:lpstr>
      <vt:lpstr>Tema 2 – LGPD</vt:lpstr>
      <vt:lpstr>2.1  –  Introdução a LGPD </vt:lpstr>
      <vt:lpstr>2.2 –  Titularidade dos Dados </vt:lpstr>
      <vt:lpstr>2.3 –  Tratamento dos Dados </vt:lpstr>
      <vt:lpstr>2.4 –  Dados Sensíveis </vt:lpstr>
      <vt:lpstr>TEMA 3 – Legislação autoral e Propriedade Intelectual</vt:lpstr>
      <vt:lpstr>Legislação autoral e Propriedade Intelectual</vt:lpstr>
      <vt:lpstr>3.1 – Proteção no Brasil da Propriedade Industrial</vt:lpstr>
      <vt:lpstr>3.1 – Proteção no Brasil da Propriedade Industrial</vt:lpstr>
      <vt:lpstr>3.1 – Proteção no Brasil da Propriedade Industrial</vt:lpstr>
      <vt:lpstr>3.2 – Proteção no Brasil de Direitos Autorais </vt:lpstr>
      <vt:lpstr>3.2 – Proteção no Brasil de Direitos Autorais </vt:lpstr>
      <vt:lpstr>3.2 – Proteção no Brasil de Direitos Autorais </vt:lpstr>
      <vt:lpstr>3.2 – Proteção no Brasil de Direitos Autorais </vt:lpstr>
      <vt:lpstr>TEMA 4 – Propriedade e registro de SW. </vt:lpstr>
      <vt:lpstr>4 – Propriedade de SW</vt:lpstr>
      <vt:lpstr>4.1 – Proteção Autoral </vt:lpstr>
      <vt:lpstr>4.2 – Pertencimento </vt:lpstr>
      <vt:lpstr>4.2 – Pertencimento </vt:lpstr>
      <vt:lpstr>4.3 – Obrigações do Autor </vt:lpstr>
      <vt:lpstr>4.4 – Comercialização </vt:lpstr>
      <vt:lpstr>5.5 – Regramento Penal </vt:lpstr>
      <vt:lpstr>TEMA 5 – Registro de SW</vt:lpstr>
      <vt:lpstr>5 – Registro de SW</vt:lpstr>
      <vt:lpstr>5.1 – Necessidade de Registro </vt:lpstr>
      <vt:lpstr>5.2– Regulamentação de Registro de SW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Escola Politécnica</dc:title>
  <dc:creator>Bruno Palma e Silva;Grupo Uninter</dc:creator>
  <cp:lastModifiedBy>gian brustol</cp:lastModifiedBy>
  <cp:revision>191</cp:revision>
  <dcterms:created xsi:type="dcterms:W3CDTF">2016-05-02T20:16:39Z</dcterms:created>
  <dcterms:modified xsi:type="dcterms:W3CDTF">2021-07-29T16:48:38Z</dcterms:modified>
</cp:coreProperties>
</file>