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306" r:id="rId2"/>
    <p:sldId id="408" r:id="rId3"/>
    <p:sldId id="307" r:id="rId4"/>
    <p:sldId id="348" r:id="rId5"/>
    <p:sldId id="407" r:id="rId6"/>
    <p:sldId id="310" r:id="rId7"/>
    <p:sldId id="409" r:id="rId8"/>
    <p:sldId id="410" r:id="rId9"/>
    <p:sldId id="473" r:id="rId10"/>
    <p:sldId id="461" r:id="rId11"/>
    <p:sldId id="464" r:id="rId12"/>
    <p:sldId id="465" r:id="rId13"/>
    <p:sldId id="474" r:id="rId14"/>
    <p:sldId id="466" r:id="rId15"/>
    <p:sldId id="472" r:id="rId16"/>
    <p:sldId id="475" r:id="rId17"/>
    <p:sldId id="476" r:id="rId18"/>
    <p:sldId id="478" r:id="rId19"/>
    <p:sldId id="479" r:id="rId20"/>
    <p:sldId id="416" r:id="rId21"/>
    <p:sldId id="470" r:id="rId22"/>
    <p:sldId id="418" r:id="rId23"/>
    <p:sldId id="469" r:id="rId24"/>
    <p:sldId id="480" r:id="rId25"/>
    <p:sldId id="436" r:id="rId26"/>
    <p:sldId id="433" r:id="rId27"/>
    <p:sldId id="447" r:id="rId28"/>
    <p:sldId id="481" r:id="rId29"/>
    <p:sldId id="434" r:id="rId30"/>
    <p:sldId id="445" r:id="rId31"/>
    <p:sldId id="482" r:id="rId32"/>
    <p:sldId id="471" r:id="rId33"/>
    <p:sldId id="483" r:id="rId34"/>
    <p:sldId id="431" r:id="rId35"/>
    <p:sldId id="454" r:id="rId36"/>
    <p:sldId id="448" r:id="rId37"/>
    <p:sldId id="449" r:id="rId38"/>
    <p:sldId id="455" r:id="rId39"/>
    <p:sldId id="439" r:id="rId40"/>
    <p:sldId id="457" r:id="rId41"/>
    <p:sldId id="485" r:id="rId42"/>
    <p:sldId id="484" r:id="rId43"/>
    <p:sldId id="486" r:id="rId44"/>
    <p:sldId id="40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NA ROCHA DE AQUINO" initials="LRDA" lastIdx="2" clrIdx="0">
    <p:extLst>
      <p:ext uri="{19B8F6BF-5375-455C-9EA6-DF929625EA0E}">
        <p15:presenceInfo xmlns:p15="http://schemas.microsoft.com/office/powerpoint/2012/main" userId="S-1-5-21-1493394646-2399267247-1022241650-227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851"/>
    <a:srgbClr val="3A4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/>
        </p:nvSpPr>
        <p:spPr bwMode="auto">
          <a:xfrm>
            <a:off x="6378481" y="8225211"/>
            <a:ext cx="50641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5E69B62-C407-47DF-93EB-4C3B04E2CCF7}" type="slidenum">
              <a:rPr 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‹nº›</a:t>
            </a:fld>
            <a:endParaRPr lang="pt-BR" sz="1200" dirty="0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84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DCCD8-444F-4EF4-A169-15E6B24E87D6}" type="datetimeFigureOut">
              <a:rPr lang="pt-BR" smtClean="0"/>
              <a:pPr/>
              <a:t>29/07/2021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D01E9-9746-41E7-8035-A7C926ED473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18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g_TituloPag_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0684933" cy="3014464"/>
          </a:xfrm>
          <a:prstGeom prst="rect">
            <a:avLst/>
          </a:prstGeom>
        </p:spPr>
      </p:pic>
      <p:sp>
        <p:nvSpPr>
          <p:cNvPr id="11" name="TítuloPag_logo"/>
          <p:cNvSpPr>
            <a:spLocks noGrp="1"/>
          </p:cNvSpPr>
          <p:nvPr>
            <p:ph type="ctrTitle"/>
          </p:nvPr>
        </p:nvSpPr>
        <p:spPr>
          <a:xfrm>
            <a:off x="1200150" y="2126705"/>
            <a:ext cx="8485716" cy="201865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7" name="logoEscola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953" y="598535"/>
            <a:ext cx="2286000" cy="1143000"/>
          </a:xfrm>
          <a:prstGeom prst="rect">
            <a:avLst/>
          </a:prstGeom>
        </p:spPr>
      </p:pic>
      <p:pic>
        <p:nvPicPr>
          <p:cNvPr id="8" name="btVoltar">
            <a:hlinkClick r:id="" action="ppaction://hlinkshowjump?jump=previousslide" highlightClick="1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050" y="3624489"/>
            <a:ext cx="445783" cy="438817"/>
          </a:xfrm>
          <a:prstGeom prst="rect">
            <a:avLst/>
          </a:prstGeom>
        </p:spPr>
      </p:pic>
      <p:pic>
        <p:nvPicPr>
          <p:cNvPr id="9" name="btAvancar">
            <a:hlinkClick r:id="" action="ppaction://hlinkshowjump?jump=nextslide" highlightClick="1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0" y="3159779"/>
            <a:ext cx="445783" cy="4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9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udo"/>
          <p:cNvSpPr>
            <a:spLocks noGrp="1"/>
          </p:cNvSpPr>
          <p:nvPr>
            <p:ph idx="1"/>
          </p:nvPr>
        </p:nvSpPr>
        <p:spPr>
          <a:xfrm>
            <a:off x="1200151" y="1556792"/>
            <a:ext cx="9745133" cy="46090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2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1260000" indent="-54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62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5"/>
              </a:buBlip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216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6"/>
              </a:buBlip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" name="Título"/>
          <p:cNvSpPr>
            <a:spLocks noGrp="1"/>
          </p:cNvSpPr>
          <p:nvPr>
            <p:ph type="title"/>
          </p:nvPr>
        </p:nvSpPr>
        <p:spPr>
          <a:xfrm>
            <a:off x="1200151" y="794084"/>
            <a:ext cx="9745133" cy="618692"/>
          </a:xfrm>
          <a:prstGeom prst="rect">
            <a:avLst/>
          </a:prstGeom>
        </p:spPr>
        <p:txBody>
          <a:bodyPr/>
          <a:lstStyle>
            <a:lvl1pPr algn="ctr">
              <a:defRPr sz="3000">
                <a:solidFill>
                  <a:srgbClr val="FCDC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7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udo"/>
          <p:cNvSpPr>
            <a:spLocks noGrp="1"/>
          </p:cNvSpPr>
          <p:nvPr>
            <p:ph idx="1"/>
          </p:nvPr>
        </p:nvSpPr>
        <p:spPr>
          <a:xfrm>
            <a:off x="1200151" y="692150"/>
            <a:ext cx="9745133" cy="547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2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1260000" indent="-54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62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216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87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g_TituloPa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3"/>
            <a:ext cx="10701867" cy="2990081"/>
          </a:xfrm>
          <a:prstGeom prst="rect">
            <a:avLst/>
          </a:prstGeom>
        </p:spPr>
      </p:pic>
      <p:sp>
        <p:nvSpPr>
          <p:cNvPr id="18" name="TítuloPag"/>
          <p:cNvSpPr>
            <a:spLocks noGrp="1"/>
          </p:cNvSpPr>
          <p:nvPr>
            <p:ph type="ctrTitle"/>
          </p:nvPr>
        </p:nvSpPr>
        <p:spPr>
          <a:xfrm>
            <a:off x="1200152" y="2060849"/>
            <a:ext cx="8468781" cy="201865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6" name="btVoltar">
            <a:hlinkClick r:id="" action="ppaction://hlinkshowjump?jump=previousslide" highlightClick="1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050" y="3624489"/>
            <a:ext cx="445783" cy="438817"/>
          </a:xfrm>
          <a:prstGeom prst="rect">
            <a:avLst/>
          </a:prstGeom>
        </p:spPr>
      </p:pic>
      <p:pic>
        <p:nvPicPr>
          <p:cNvPr id="7" name="btAvancar">
            <a:hlinkClick r:id="" action="ppaction://hlinkshowjump?jump=nextslide" highlightClick="1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0" y="3159779"/>
            <a:ext cx="445783" cy="4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"/>
          <p:cNvSpPr>
            <a:spLocks noGrp="1"/>
          </p:cNvSpPr>
          <p:nvPr>
            <p:ph type="title"/>
          </p:nvPr>
        </p:nvSpPr>
        <p:spPr>
          <a:xfrm>
            <a:off x="1200151" y="806116"/>
            <a:ext cx="9745133" cy="611522"/>
          </a:xfrm>
          <a:prstGeom prst="rect">
            <a:avLst/>
          </a:prstGeom>
        </p:spPr>
        <p:txBody>
          <a:bodyPr/>
          <a:lstStyle>
            <a:lvl1pPr algn="ctr">
              <a:lnSpc>
                <a:spcPts val="4100"/>
              </a:lnSpc>
              <a:defRPr>
                <a:solidFill>
                  <a:srgbClr val="FCDC5D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468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6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anguloRodape"/>
          <p:cNvSpPr/>
          <p:nvPr userDrawn="1"/>
        </p:nvSpPr>
        <p:spPr>
          <a:xfrm rot="5400000">
            <a:off x="6001845" y="667516"/>
            <a:ext cx="184412" cy="12188101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2" name="Conteudo"/>
          <p:cNvSpPr>
            <a:spLocks noGrp="1"/>
          </p:cNvSpPr>
          <p:nvPr>
            <p:ph type="body" idx="1"/>
          </p:nvPr>
        </p:nvSpPr>
        <p:spPr>
          <a:xfrm>
            <a:off x="1200151" y="1700809"/>
            <a:ext cx="9745132" cy="4465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 smtClean="0"/>
              <a:t>Quarto </a:t>
            </a:r>
            <a:r>
              <a:rPr lang="pt-BR" dirty="0"/>
              <a:t>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2" name="Titulo"/>
          <p:cNvSpPr>
            <a:spLocks noGrp="1"/>
          </p:cNvSpPr>
          <p:nvPr>
            <p:ph type="title"/>
          </p:nvPr>
        </p:nvSpPr>
        <p:spPr>
          <a:xfrm>
            <a:off x="1200152" y="794084"/>
            <a:ext cx="9745133" cy="623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4" name="btFechar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" y="4914983"/>
            <a:ext cx="264086" cy="302733"/>
          </a:xfrm>
          <a:prstGeom prst="rect">
            <a:avLst/>
          </a:prstGeom>
        </p:spPr>
      </p:pic>
      <p:pic>
        <p:nvPicPr>
          <p:cNvPr id="15" name="bt_QdroBranco">
            <a:hlinkClick r:id="" action="ppaction://hlinkshowjump?jump=last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" y="4562023"/>
            <a:ext cx="264086" cy="302733"/>
          </a:xfrm>
          <a:prstGeom prst="rect">
            <a:avLst/>
          </a:prstGeom>
        </p:spPr>
      </p:pic>
      <p:pic>
        <p:nvPicPr>
          <p:cNvPr id="18" name="btVoltar">
            <a:hlinkClick r:id="" action="ppaction://hlinkshowjump?jump=previousslide" highlightClick="1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050" y="3624489"/>
            <a:ext cx="445783" cy="438817"/>
          </a:xfrm>
          <a:prstGeom prst="rect">
            <a:avLst/>
          </a:prstGeom>
        </p:spPr>
      </p:pic>
      <p:pic>
        <p:nvPicPr>
          <p:cNvPr id="28" name="btAvancar">
            <a:hlinkClick r:id="" action="ppaction://hlinkshowjump?jump=nextslide" highlightClick="1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0" y="3159779"/>
            <a:ext cx="445783" cy="438817"/>
          </a:xfrm>
          <a:prstGeom prst="rect">
            <a:avLst/>
          </a:prstGeom>
        </p:spPr>
      </p:pic>
      <p:pic>
        <p:nvPicPr>
          <p:cNvPr id="29" name="n_Total_Slides_base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" y="4157726"/>
            <a:ext cx="264086" cy="302733"/>
          </a:xfrm>
          <a:prstGeom prst="rect">
            <a:avLst/>
          </a:prstGeom>
        </p:spPr>
      </p:pic>
      <p:cxnSp>
        <p:nvCxnSpPr>
          <p:cNvPr id="30" name="n_Total_Slides_separador"/>
          <p:cNvCxnSpPr/>
          <p:nvPr userDrawn="1"/>
        </p:nvCxnSpPr>
        <p:spPr>
          <a:xfrm>
            <a:off x="99797" y="4314918"/>
            <a:ext cx="1645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n_Total_Slides"/>
          <p:cNvSpPr txBox="1">
            <a:spLocks/>
          </p:cNvSpPr>
          <p:nvPr userDrawn="1"/>
        </p:nvSpPr>
        <p:spPr>
          <a:xfrm>
            <a:off x="-36512" y="4292771"/>
            <a:ext cx="422544" cy="195263"/>
          </a:xfrm>
          <a:prstGeom prst="rect">
            <a:avLst/>
          </a:prstGeom>
        </p:spPr>
        <p:txBody>
          <a:bodyPr anchor="ctr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pt-BR" sz="900" b="1" smtClean="0">
                <a:solidFill>
                  <a:schemeClr val="tx1"/>
                </a:solidFill>
              </a:rPr>
              <a:t>15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33" name="n_Slides"/>
          <p:cNvSpPr txBox="1">
            <a:spLocks/>
          </p:cNvSpPr>
          <p:nvPr userDrawn="1"/>
        </p:nvSpPr>
        <p:spPr>
          <a:xfrm>
            <a:off x="-36512" y="4140371"/>
            <a:ext cx="422544" cy="195263"/>
          </a:xfrm>
          <a:prstGeom prst="rect">
            <a:avLst/>
          </a:prstGeom>
        </p:spPr>
        <p:txBody>
          <a:bodyPr anchor="ctr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EF8561EE-DEFE-44FF-90CA-00222DE99D69}" type="slidenum">
              <a:rPr lang="pt-BR" sz="900" b="1" smtClean="0">
                <a:solidFill>
                  <a:schemeClr val="tx1"/>
                </a:solidFill>
              </a:rPr>
              <a:pPr algn="ctr">
                <a:defRPr/>
              </a:pPr>
              <a:t>‹nº›</a:t>
            </a:fld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13" name="btEscondeLibras">
            <a:hlinkClick r:id="" action="ppaction://macro?name=escondeLibras" highlightClick="1"/>
          </p:cNvPr>
          <p:cNvSpPr/>
          <p:nvPr userDrawn="1"/>
        </p:nvSpPr>
        <p:spPr>
          <a:xfrm>
            <a:off x="-89716" y="71248"/>
            <a:ext cx="354055" cy="237217"/>
          </a:xfrm>
          <a:prstGeom prst="flowChartDisplay">
            <a:avLst/>
          </a:prstGeom>
          <a:solidFill>
            <a:srgbClr val="334851"/>
          </a:solidFill>
          <a:ln w="317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0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84" r:id="rId3"/>
    <p:sldLayoutId id="2147483685" r:id="rId4"/>
    <p:sldLayoutId id="2147483686" r:id="rId5"/>
    <p:sldLayoutId id="2147483689" r:id="rId6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ts val="4200"/>
        </a:lnSpc>
        <a:spcBef>
          <a:spcPct val="0"/>
        </a:spcBef>
        <a:buNone/>
        <a:defRPr sz="3000" b="1" kern="1200">
          <a:solidFill>
            <a:srgbClr val="FCDC5D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60000" indent="-360000" algn="l" defTabSz="914400" rtl="0" eaLnBrk="1" latinLnBrk="0" hangingPunct="1">
        <a:spcBef>
          <a:spcPct val="20000"/>
        </a:spcBef>
        <a:buClr>
          <a:srgbClr val="FCDC5D"/>
        </a:buClr>
        <a:buFontTx/>
        <a:buBlip>
          <a:blip r:embed="rId13"/>
        </a:buBlip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20000" indent="-360000" algn="l" defTabSz="914400" rtl="0" eaLnBrk="1" latinLnBrk="0" hangingPunct="1">
        <a:spcBef>
          <a:spcPct val="20000"/>
        </a:spcBef>
        <a:buClr>
          <a:srgbClr val="FCDC5D"/>
        </a:buClr>
        <a:buFontTx/>
        <a:buBlip>
          <a:blip r:embed="rId14"/>
        </a:buBlip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260000" indent="-540000" algn="l" defTabSz="914400" rtl="0" eaLnBrk="1" latinLnBrk="0" hangingPunct="1">
        <a:spcBef>
          <a:spcPct val="20000"/>
        </a:spcBef>
        <a:buClr>
          <a:srgbClr val="FCDC5D"/>
        </a:buClr>
        <a:buFontTx/>
        <a:buBlip>
          <a:blip r:embed="rId15"/>
        </a:buBlip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20000" indent="-360000" algn="l" defTabSz="914400" rtl="0" eaLnBrk="1" latinLnBrk="0" hangingPunct="1">
        <a:spcBef>
          <a:spcPct val="20000"/>
        </a:spcBef>
        <a:buClr>
          <a:srgbClr val="FCDC5D"/>
        </a:buClr>
        <a:buFontTx/>
        <a:buBlip>
          <a:blip r:embed="rId16"/>
        </a:buBlip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160000" indent="-360000" algn="l" defTabSz="914400" rtl="0" eaLnBrk="1" latinLnBrk="0" hangingPunct="1">
        <a:spcBef>
          <a:spcPct val="20000"/>
        </a:spcBef>
        <a:buClr>
          <a:srgbClr val="FCDC5D"/>
        </a:buClr>
        <a:buFontTx/>
        <a:buBlip>
          <a:blip r:embed="rId17"/>
        </a:buBlip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6" userDrawn="1">
          <p15:clr>
            <a:srgbClr val="F26B43"/>
          </p15:clr>
        </p15:guide>
        <p15:guide id="2" pos="756" userDrawn="1">
          <p15:clr>
            <a:srgbClr val="F26B43"/>
          </p15:clr>
        </p15:guide>
        <p15:guide id="3" pos="6895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normativos.confea.org.br/apresentacao/apresentacao.asp" TargetMode="External"/><Relationship Id="rId2" Type="http://schemas.openxmlformats.org/officeDocument/2006/relationships/hyperlink" Target="https://www.gov.br/trabalho/pt-br/assuntos/trabalhador/registro-profissiona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hyperlink" Target="https://lattes.cpq.br/" TargetMode="External"/><Relationship Id="rId4" Type="http://schemas.openxmlformats.org/officeDocument/2006/relationships/hyperlink" Target="https://www.crea-pr.org.br/ws/sobre-o-crea-p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omeProf"/>
          <p:cNvSpPr txBox="1"/>
          <p:nvPr/>
        </p:nvSpPr>
        <p:spPr>
          <a:xfrm>
            <a:off x="1200149" y="5734964"/>
            <a:ext cx="869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</a:t>
            </a: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Gian</a:t>
            </a: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Carlo </a:t>
            </a:r>
            <a:r>
              <a:rPr lang="pt-B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Brustolin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ítulo"/>
          <p:cNvSpPr>
            <a:spLocks noGrp="1"/>
          </p:cNvSpPr>
          <p:nvPr>
            <p:ph type="ctrTitle"/>
          </p:nvPr>
        </p:nvSpPr>
        <p:spPr>
          <a:xfrm>
            <a:off x="1200149" y="2322648"/>
            <a:ext cx="8485716" cy="2018655"/>
          </a:xfrm>
        </p:spPr>
        <p:txBody>
          <a:bodyPr/>
          <a:lstStyle/>
          <a:p>
            <a:r>
              <a:rPr lang="pt-BR" dirty="0" smtClean="0"/>
              <a:t>FUNDAMENTOS DE COMPUTAÇÃO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6" name="aulaN"/>
          <p:cNvSpPr txBox="1"/>
          <p:nvPr/>
        </p:nvSpPr>
        <p:spPr>
          <a:xfrm>
            <a:off x="1200149" y="692150"/>
            <a:ext cx="5901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Aula 6</a:t>
            </a:r>
          </a:p>
        </p:txBody>
      </p:sp>
    </p:spTree>
    <p:extLst>
      <p:ext uri="{BB962C8B-B14F-4D97-AF65-F5344CB8AC3E}">
        <p14:creationId xmlns:p14="http://schemas.microsoft.com/office/powerpoint/2010/main" val="299784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>
                <a:ea typeface="ＭＳ Ｐゴシック" panose="020B0600070205080204" pitchFamily="34" charset="-128"/>
              </a:rPr>
              <a:t>Profissões regulamentadas:</a:t>
            </a:r>
          </a:p>
          <a:p>
            <a:pPr marL="645750" lvl="1" indent="-285750"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effectLst/>
                <a:ea typeface="ＭＳ Ｐゴシック" panose="020B0600070205080204" pitchFamily="34" charset="-128"/>
              </a:rPr>
              <a:t>Administrador (CFA), Advogado (OAB), Agrônomo (CONFEA), Arquiteto (CAU), Assistente Social (CFSS), Bibliotecário (CFB), Biólogo (</a:t>
            </a:r>
            <a:r>
              <a:rPr lang="pt-BR" b="0" dirty="0" err="1" smtClean="0">
                <a:effectLst/>
                <a:ea typeface="ＭＳ Ｐゴシック" panose="020B0600070205080204" pitchFamily="34" charset="-128"/>
              </a:rPr>
              <a:t>CFBio</a:t>
            </a:r>
            <a:r>
              <a:rPr lang="pt-BR" b="0" dirty="0" smtClean="0">
                <a:effectLst/>
                <a:ea typeface="ＭＳ Ｐゴシック" panose="020B0600070205080204" pitchFamily="34" charset="-128"/>
              </a:rPr>
              <a:t>), Biomédico (CFBM), Contador (CFC), Corretor de Imóvel (COFECI), Economista(COFECOM), Engenheiro (CONFEA), Enfermeiro (COFEM), Fonoaudiólogo ...</a:t>
            </a:r>
            <a:endParaRPr lang="pt-BR" b="0" dirty="0"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1.1 Profissões Regulamentadas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526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pPr algn="just"/>
            <a:r>
              <a:rPr lang="pt-BR" b="0" dirty="0">
                <a:effectLst/>
              </a:rPr>
              <a:t>O </a:t>
            </a:r>
            <a:r>
              <a:rPr lang="pt-BR" dirty="0">
                <a:effectLst/>
              </a:rPr>
              <a:t>Registro Profissional</a:t>
            </a:r>
            <a:r>
              <a:rPr lang="pt-BR" b="0" dirty="0">
                <a:effectLst/>
              </a:rPr>
              <a:t> é um número que identifica todos os profissionais atuantes em atividades regulamentadas, garantindo que o exercício profissional se dê da maneira estabelecida na Lei. Assim, o registro profissional é condição indispensável ao exercício da profissão. </a:t>
            </a:r>
            <a:r>
              <a:rPr lang="pt-BR" b="0" dirty="0" smtClean="0">
                <a:effectLst/>
              </a:rPr>
              <a:t>(BRASIL(1), 2021).</a:t>
            </a:r>
          </a:p>
          <a:p>
            <a:pPr marL="0" indent="0">
              <a:buNone/>
            </a:pPr>
            <a:endParaRPr lang="pt-BR" altLang="pt-BR" dirty="0" smtClean="0"/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>
                <a:effectLst/>
              </a:rPr>
              <a:t>1.2 </a:t>
            </a:r>
            <a:r>
              <a:rPr lang="pt-BR" dirty="0" smtClean="0">
                <a:effectLst/>
              </a:rPr>
              <a:t>Registro Profissional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947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r>
              <a:rPr lang="pt-BR" altLang="pt-BR" dirty="0" smtClean="0"/>
              <a:t>Ocorre no conselho regional de classe</a:t>
            </a:r>
          </a:p>
          <a:p>
            <a:pPr lvl="1"/>
            <a:r>
              <a:rPr lang="pt-BR" altLang="pt-BR" dirty="0" smtClean="0"/>
              <a:t>Solicitação ao conselho</a:t>
            </a:r>
          </a:p>
          <a:p>
            <a:pPr lvl="1"/>
            <a:r>
              <a:rPr lang="pt-BR" altLang="pt-BR" dirty="0" smtClean="0"/>
              <a:t>Registro provisório / definitivo</a:t>
            </a:r>
          </a:p>
          <a:p>
            <a:pPr lvl="1"/>
            <a:r>
              <a:rPr lang="pt-BR" altLang="pt-BR" dirty="0" smtClean="0"/>
              <a:t>Renovação anual</a:t>
            </a:r>
          </a:p>
          <a:p>
            <a:pPr lvl="2"/>
            <a:r>
              <a:rPr lang="pt-BR" altLang="pt-BR" dirty="0" smtClean="0"/>
              <a:t>Pagamento obrigatório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1.2 </a:t>
            </a:r>
            <a:r>
              <a:rPr lang="pt-BR" dirty="0">
                <a:effectLst/>
              </a:rPr>
              <a:t>Registro </a:t>
            </a:r>
            <a:r>
              <a:rPr lang="pt-BR" dirty="0" smtClean="0">
                <a:effectLst/>
              </a:rPr>
              <a:t>Profissional do Engenheiro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6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 lnSpcReduction="10000"/>
          </a:bodyPr>
          <a:lstStyle/>
          <a:p>
            <a:r>
              <a:rPr lang="pt-BR" altLang="pt-BR" dirty="0" smtClean="0"/>
              <a:t>Categoria refere-se a atividade laborativa da empresa empregadora - sindicatos</a:t>
            </a:r>
          </a:p>
          <a:p>
            <a:pPr lvl="1"/>
            <a:r>
              <a:rPr lang="pt-BR" altLang="pt-BR" dirty="0" smtClean="0"/>
              <a:t>Bancários, Industriários...</a:t>
            </a:r>
          </a:p>
          <a:p>
            <a:pPr lvl="1"/>
            <a:r>
              <a:rPr lang="pt-BR" altLang="pt-BR" dirty="0" smtClean="0"/>
              <a:t>Categ. Prof. Diferenciada (Art. 511 CLT)</a:t>
            </a:r>
          </a:p>
          <a:p>
            <a:r>
              <a:rPr lang="pt-BR" altLang="pt-BR" dirty="0" smtClean="0"/>
              <a:t>Classe</a:t>
            </a:r>
          </a:p>
          <a:p>
            <a:pPr lvl="1"/>
            <a:r>
              <a:rPr lang="pt-BR" altLang="pt-BR" dirty="0" smtClean="0"/>
              <a:t>Profissionais que executam a mesma atividade com exigência de dada habilitação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1.2 </a:t>
            </a:r>
            <a:r>
              <a:rPr lang="pt-BR" dirty="0">
                <a:effectLst/>
              </a:rPr>
              <a:t>Registro </a:t>
            </a:r>
            <a:r>
              <a:rPr lang="pt-BR" dirty="0" smtClean="0">
                <a:effectLst/>
              </a:rPr>
              <a:t>Profissional do Engenheiro</a:t>
            </a:r>
            <a:br>
              <a:rPr lang="pt-BR" dirty="0" smtClean="0">
                <a:effectLst/>
              </a:rPr>
            </a:br>
            <a:r>
              <a:rPr lang="pt-BR" dirty="0" smtClean="0">
                <a:effectLst/>
              </a:rPr>
              <a:t>Classe </a:t>
            </a:r>
            <a:r>
              <a:rPr lang="pt-BR" dirty="0">
                <a:effectLst/>
              </a:rPr>
              <a:t>X</a:t>
            </a:r>
            <a:r>
              <a:rPr lang="pt-BR" dirty="0" smtClean="0">
                <a:effectLst/>
              </a:rPr>
              <a:t> Categoria 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90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Conselhos de classe</a:t>
            </a:r>
            <a:endParaRPr lang="pt-BR" b="0" dirty="0" smtClean="0">
              <a:effectLst/>
            </a:endParaRPr>
          </a:p>
          <a:p>
            <a:pPr lvl="1"/>
            <a:r>
              <a:rPr lang="pt-BR" b="0" dirty="0" smtClean="0">
                <a:effectLst/>
              </a:rPr>
              <a:t>representa </a:t>
            </a:r>
            <a:r>
              <a:rPr lang="pt-BR" b="0" dirty="0">
                <a:effectLst/>
              </a:rPr>
              <a:t>a </a:t>
            </a:r>
            <a:r>
              <a:rPr lang="pt-BR" b="0" dirty="0" smtClean="0">
                <a:effectLst/>
              </a:rPr>
              <a:t>classe</a:t>
            </a:r>
          </a:p>
          <a:p>
            <a:pPr lvl="1"/>
            <a:r>
              <a:rPr lang="pt-BR" b="0" dirty="0" smtClean="0">
                <a:effectLst/>
              </a:rPr>
              <a:t>regulamenta </a:t>
            </a:r>
            <a:r>
              <a:rPr lang="pt-BR" b="0" dirty="0">
                <a:effectLst/>
              </a:rPr>
              <a:t>a atividade </a:t>
            </a:r>
            <a:r>
              <a:rPr lang="pt-BR" b="0" dirty="0" smtClean="0">
                <a:effectLst/>
              </a:rPr>
              <a:t>profissional</a:t>
            </a:r>
          </a:p>
          <a:p>
            <a:pPr lvl="2"/>
            <a:r>
              <a:rPr lang="pt-BR" b="0" dirty="0" smtClean="0">
                <a:effectLst/>
              </a:rPr>
              <a:t>limites </a:t>
            </a:r>
            <a:r>
              <a:rPr lang="pt-BR" b="0" dirty="0">
                <a:effectLst/>
              </a:rPr>
              <a:t>da atuação, </a:t>
            </a:r>
            <a:endParaRPr lang="pt-BR" b="0" dirty="0" smtClean="0">
              <a:effectLst/>
            </a:endParaRPr>
          </a:p>
          <a:p>
            <a:pPr lvl="2"/>
            <a:r>
              <a:rPr lang="pt-BR" b="0" dirty="0" smtClean="0">
                <a:effectLst/>
              </a:rPr>
              <a:t>fiscaliza </a:t>
            </a:r>
            <a:r>
              <a:rPr lang="pt-BR" b="0" dirty="0">
                <a:effectLst/>
              </a:rPr>
              <a:t>o exercício da </a:t>
            </a:r>
            <a:r>
              <a:rPr lang="pt-BR" b="0" dirty="0" smtClean="0">
                <a:effectLst/>
              </a:rPr>
              <a:t>profissão</a:t>
            </a:r>
          </a:p>
          <a:p>
            <a:pPr lvl="2"/>
            <a:r>
              <a:rPr lang="pt-BR" b="0" dirty="0" smtClean="0">
                <a:effectLst/>
              </a:rPr>
              <a:t>Fiscaliza a formação dos profissionais em atuação</a:t>
            </a:r>
          </a:p>
          <a:p>
            <a:pPr lvl="1"/>
            <a:r>
              <a:rPr lang="pt-BR" b="0" dirty="0" smtClean="0">
                <a:effectLst/>
              </a:rPr>
              <a:t>orienta </a:t>
            </a:r>
            <a:r>
              <a:rPr lang="pt-BR" b="0" dirty="0">
                <a:effectLst/>
              </a:rPr>
              <a:t>profissionais </a:t>
            </a:r>
            <a:r>
              <a:rPr lang="pt-BR" b="0" dirty="0" smtClean="0">
                <a:effectLst/>
              </a:rPr>
              <a:t> </a:t>
            </a:r>
          </a:p>
          <a:p>
            <a:pPr lvl="1"/>
            <a:r>
              <a:rPr lang="pt-BR" b="0" dirty="0" smtClean="0">
                <a:effectLst/>
              </a:rPr>
              <a:t>efetua registros</a:t>
            </a:r>
            <a:endParaRPr lang="pt-BR" dirty="0"/>
          </a:p>
          <a:p>
            <a:pPr>
              <a:defRPr/>
            </a:pPr>
            <a:endParaRPr lang="pt-BR" altLang="pt-BR" dirty="0" smtClean="0"/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1.3 CONFEA CREA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34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r>
              <a:rPr lang="pt-BR" dirty="0" smtClean="0"/>
              <a:t>Conselhos de classe</a:t>
            </a:r>
            <a:endParaRPr lang="pt-BR" b="0" dirty="0" smtClean="0">
              <a:effectLst/>
            </a:endParaRPr>
          </a:p>
          <a:p>
            <a:pPr lvl="1"/>
            <a:r>
              <a:rPr lang="pt-BR" b="0" dirty="0" smtClean="0">
                <a:effectLst/>
              </a:rPr>
              <a:t>disposição hierárquica</a:t>
            </a:r>
          </a:p>
          <a:p>
            <a:pPr lvl="2"/>
            <a:r>
              <a:rPr lang="pt-BR" b="0" dirty="0" smtClean="0">
                <a:effectLst/>
              </a:rPr>
              <a:t>conselhos </a:t>
            </a:r>
            <a:r>
              <a:rPr lang="pt-BR" b="0" dirty="0">
                <a:effectLst/>
              </a:rPr>
              <a:t>federais e </a:t>
            </a:r>
            <a:r>
              <a:rPr lang="pt-BR" b="0" dirty="0" smtClean="0">
                <a:effectLst/>
              </a:rPr>
              <a:t>regionais</a:t>
            </a:r>
          </a:p>
          <a:p>
            <a:pPr lvl="2"/>
            <a:r>
              <a:rPr lang="pt-BR" b="0" dirty="0" smtClean="0">
                <a:effectLst/>
              </a:rPr>
              <a:t>Registros nos conselhos regionais</a:t>
            </a:r>
          </a:p>
          <a:p>
            <a:pPr lvl="1"/>
            <a:r>
              <a:rPr lang="pt-BR" b="0" dirty="0" smtClean="0">
                <a:effectLst/>
              </a:rPr>
              <a:t>diretoria eleita pela classe</a:t>
            </a:r>
            <a:endParaRPr lang="pt-BR" altLang="pt-BR" dirty="0" smtClean="0"/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1.3 CONFEA CREA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49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Engenheiro Lei 5.194/1966 </a:t>
            </a:r>
          </a:p>
          <a:p>
            <a:pPr lvl="1"/>
            <a:r>
              <a:rPr lang="pt-BR" b="0" dirty="0" err="1" smtClean="0">
                <a:effectLst/>
              </a:rPr>
              <a:t>Art</a:t>
            </a:r>
            <a:r>
              <a:rPr lang="pt-BR" b="0" dirty="0" smtClean="0">
                <a:effectLst/>
              </a:rPr>
              <a:t> 6º.: </a:t>
            </a:r>
            <a:r>
              <a:rPr lang="pt-BR" b="0" dirty="0">
                <a:effectLst/>
              </a:rPr>
              <a:t>Exerce ilegalmente a profissão de </a:t>
            </a:r>
            <a:r>
              <a:rPr lang="pt-BR" b="0" dirty="0" smtClean="0">
                <a:effectLst/>
              </a:rPr>
              <a:t>engenheiro... </a:t>
            </a:r>
            <a:r>
              <a:rPr lang="pt-BR" b="0" dirty="0">
                <a:effectLst/>
              </a:rPr>
              <a:t>que não possua registro nos Conselhos Regionais</a:t>
            </a:r>
            <a:r>
              <a:rPr lang="pt-BR" b="0" dirty="0" smtClean="0">
                <a:effectLst/>
              </a:rPr>
              <a:t>;</a:t>
            </a:r>
          </a:p>
          <a:p>
            <a:pPr lvl="1"/>
            <a:r>
              <a:rPr lang="pt-BR" b="0" dirty="0" err="1" smtClean="0">
                <a:effectLst/>
              </a:rPr>
              <a:t>Art</a:t>
            </a:r>
            <a:r>
              <a:rPr lang="pt-BR" b="0" dirty="0" smtClean="0">
                <a:effectLst/>
              </a:rPr>
              <a:t> 24: a </a:t>
            </a:r>
            <a:r>
              <a:rPr lang="pt-BR" b="0" dirty="0">
                <a:effectLst/>
              </a:rPr>
              <a:t>verificação e fiscalização do exercício e atividades das profissões nela reguladas serão exercidas por um Conselho Federal de Engenharia, Arquitetura e Agronomia (CONFEA) e Conselhos Regionais de Engenharia, Arquitetura e Agronomia (CREA)</a:t>
            </a:r>
            <a:endParaRPr lang="pt-BR" altLang="pt-BR" dirty="0" smtClean="0"/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1.3 CONFEA CREA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444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r>
              <a:rPr lang="pt-BR" dirty="0" smtClean="0"/>
              <a:t>CONFEA</a:t>
            </a:r>
          </a:p>
          <a:p>
            <a:pPr lvl="1"/>
            <a:r>
              <a:rPr lang="pt-BR" b="0" dirty="0">
                <a:effectLst/>
              </a:rPr>
              <a:t> normativos que regulamentam e regem o exercício </a:t>
            </a:r>
            <a:r>
              <a:rPr lang="pt-BR" b="0" dirty="0" smtClean="0">
                <a:effectLst/>
              </a:rPr>
              <a:t>profissional</a:t>
            </a:r>
          </a:p>
          <a:p>
            <a:pPr lvl="2"/>
            <a:r>
              <a:rPr lang="pt-BR" b="0" dirty="0" smtClean="0">
                <a:effectLst/>
              </a:rPr>
              <a:t> </a:t>
            </a:r>
            <a:r>
              <a:rPr lang="pt-BR" b="0" dirty="0">
                <a:effectLst/>
              </a:rPr>
              <a:t>Engenharia, Agronomia, Geologia, Geografia e Meteorologia, dos tecnólogos e dos técnicos industriais e agrícolas, e o funcionamento do </a:t>
            </a:r>
            <a:r>
              <a:rPr lang="pt-BR" b="0" dirty="0" smtClean="0">
                <a:effectLst/>
              </a:rPr>
              <a:t>CONFEA </a:t>
            </a:r>
            <a:r>
              <a:rPr lang="pt-BR" b="0" dirty="0">
                <a:effectLst/>
              </a:rPr>
              <a:t>e dos </a:t>
            </a:r>
            <a:r>
              <a:rPr lang="pt-BR" b="0" dirty="0" err="1" smtClean="0">
                <a:effectLst/>
              </a:rPr>
              <a:t>CREAs</a:t>
            </a:r>
            <a:r>
              <a:rPr lang="pt-BR" b="0" dirty="0" smtClean="0">
                <a:effectLst/>
              </a:rPr>
              <a:t>.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1.3 CONFEA CREA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845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CONFEA</a:t>
            </a:r>
          </a:p>
          <a:p>
            <a:pPr lvl="1"/>
            <a:r>
              <a:rPr lang="pt-BR" dirty="0">
                <a:effectLst/>
              </a:rPr>
              <a:t>Resolução:</a:t>
            </a:r>
            <a:r>
              <a:rPr lang="pt-BR" b="0" dirty="0">
                <a:effectLst/>
              </a:rPr>
              <a:t> Ato normativo de competência exclusiva do Plenário do </a:t>
            </a:r>
            <a:r>
              <a:rPr lang="pt-BR" b="0" dirty="0" err="1">
                <a:effectLst/>
              </a:rPr>
              <a:t>Confea</a:t>
            </a:r>
            <a:r>
              <a:rPr lang="pt-BR" b="0" dirty="0">
                <a:effectLst/>
              </a:rPr>
              <a:t>, destinado a explicitar a lei, para sua correta execução e para disciplinar os casos omissos</a:t>
            </a:r>
            <a:r>
              <a:rPr lang="pt-BR" b="0" dirty="0" smtClean="0">
                <a:effectLst/>
              </a:rPr>
              <a:t>. (CONFEA, 2021).</a:t>
            </a:r>
            <a:r>
              <a:rPr lang="pt-BR" b="0" dirty="0">
                <a:effectLst/>
              </a:rPr>
              <a:t> </a:t>
            </a:r>
            <a:endParaRPr lang="pt-BR" b="0" dirty="0" smtClean="0">
              <a:effectLst/>
            </a:endParaRPr>
          </a:p>
          <a:p>
            <a:pPr lvl="1"/>
            <a:r>
              <a:rPr lang="pt-BR" dirty="0">
                <a:effectLst/>
              </a:rPr>
              <a:t>Decisão Normativa:</a:t>
            </a:r>
            <a:r>
              <a:rPr lang="pt-BR" b="0" dirty="0">
                <a:effectLst/>
              </a:rPr>
              <a:t> Ato de caráter imperativo, de exclusiva competência do Plenário do </a:t>
            </a:r>
            <a:r>
              <a:rPr lang="pt-BR" b="0" dirty="0" err="1">
                <a:effectLst/>
              </a:rPr>
              <a:t>Confea</a:t>
            </a:r>
            <a:r>
              <a:rPr lang="pt-BR" b="0" dirty="0">
                <a:effectLst/>
              </a:rPr>
              <a:t>, destinado a fixar entendimentos ou a determinar procedimentos a serem seguidos pelos </a:t>
            </a:r>
            <a:r>
              <a:rPr lang="pt-BR" b="0" dirty="0" smtClean="0">
                <a:effectLst/>
              </a:rPr>
              <a:t>CREAS, </a:t>
            </a:r>
            <a:r>
              <a:rPr lang="pt-BR" b="0" dirty="0">
                <a:effectLst/>
              </a:rPr>
              <a:t>visando à uniformidade de ação</a:t>
            </a:r>
            <a:r>
              <a:rPr lang="pt-BR" b="0" dirty="0" smtClean="0">
                <a:effectLst/>
              </a:rPr>
              <a:t>.</a:t>
            </a:r>
            <a:endParaRPr lang="pt-BR" dirty="0" smtClean="0"/>
          </a:p>
          <a:p>
            <a:pPr lvl="1"/>
            <a:r>
              <a:rPr lang="pt-BR" dirty="0">
                <a:effectLst/>
              </a:rPr>
              <a:t>Decisão Plenária:</a:t>
            </a:r>
            <a:r>
              <a:rPr lang="pt-BR" b="0" dirty="0">
                <a:effectLst/>
              </a:rPr>
              <a:t> Ato de competência dos Plenários dos Conselhos para instrumentar sua manifestação em casos concretos.</a:t>
            </a:r>
            <a:endParaRPr lang="pt-BR" b="0" dirty="0" smtClean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1.3 CONFEA CREA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85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r>
              <a:rPr lang="pt-BR" dirty="0" smtClean="0"/>
              <a:t>CREA</a:t>
            </a:r>
          </a:p>
          <a:p>
            <a:pPr lvl="1"/>
            <a:r>
              <a:rPr lang="pt-BR" b="0" dirty="0" smtClean="0">
                <a:effectLst/>
              </a:rPr>
              <a:t>Conselho </a:t>
            </a:r>
            <a:r>
              <a:rPr lang="pt-BR" b="0" dirty="0">
                <a:effectLst/>
              </a:rPr>
              <a:t>Regional de Engenharia e Agronomia </a:t>
            </a:r>
            <a:r>
              <a:rPr lang="pt-BR" b="0" dirty="0" smtClean="0">
                <a:effectLst/>
              </a:rPr>
              <a:t>é </a:t>
            </a:r>
            <a:r>
              <a:rPr lang="pt-BR" b="0" dirty="0">
                <a:effectLst/>
              </a:rPr>
              <a:t>uma autarquia responsável pela regulamentação e fiscalização das empresas e profissionais da área de engenharia, suas ramificações, </a:t>
            </a:r>
            <a:r>
              <a:rPr lang="pt-BR" b="0" dirty="0" smtClean="0">
                <a:effectLst/>
              </a:rPr>
              <a:t>como tecnólogos.</a:t>
            </a:r>
            <a:endParaRPr lang="pt-BR" dirty="0">
              <a:effectLst/>
            </a:endParaRPr>
          </a:p>
          <a:p>
            <a:pPr lvl="1"/>
            <a:r>
              <a:rPr lang="pt-BR" b="0" dirty="0">
                <a:effectLst/>
              </a:rPr>
              <a:t>O </a:t>
            </a:r>
            <a:r>
              <a:rPr lang="pt-BR" b="0" dirty="0" smtClean="0">
                <a:effectLst/>
              </a:rPr>
              <a:t>CREA </a:t>
            </a:r>
            <a:r>
              <a:rPr lang="pt-BR" b="0" dirty="0">
                <a:effectLst/>
              </a:rPr>
              <a:t>esta subordinado às regulamentações do </a:t>
            </a:r>
            <a:r>
              <a:rPr lang="pt-BR" b="0" dirty="0" smtClean="0">
                <a:effectLst/>
              </a:rPr>
              <a:t>CONFEA. (CREA PR, 2021)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1.3 CONFEA CREA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73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13213" y="2706008"/>
            <a:ext cx="9745663" cy="976527"/>
          </a:xfrm>
        </p:spPr>
        <p:txBody>
          <a:bodyPr/>
          <a:lstStyle/>
          <a:p>
            <a:r>
              <a:rPr lang="pt-BR" sz="3200" u="sng" cap="all" dirty="0" smtClean="0">
                <a:effectLst/>
              </a:rPr>
              <a:t>FUNDAMENTOS DA COMPUTAÇÃO</a:t>
            </a:r>
            <a:r>
              <a:rPr lang="pt-BR" dirty="0" smtClean="0">
                <a:effectLst/>
              </a:rPr>
              <a:t>:</a:t>
            </a:r>
            <a:br>
              <a:rPr lang="pt-BR" dirty="0" smtClean="0">
                <a:effectLst/>
              </a:rPr>
            </a:br>
            <a:r>
              <a:rPr lang="pt-BR" dirty="0">
                <a:effectLst/>
              </a:rPr>
              <a:t/>
            </a:r>
            <a:br>
              <a:rPr lang="pt-BR" dirty="0">
                <a:effectLst/>
              </a:rPr>
            </a:br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Currículo Profissional e </a:t>
            </a:r>
            <a:r>
              <a:rPr lang="pt-BR" dirty="0" smtClean="0">
                <a:effectLst/>
              </a:rPr>
              <a:t/>
            </a:r>
            <a:br>
              <a:rPr lang="pt-BR" dirty="0" smtClean="0">
                <a:effectLst/>
              </a:rPr>
            </a:br>
            <a:r>
              <a:rPr lang="pt-BR" dirty="0" smtClean="0">
                <a:effectLst/>
              </a:rPr>
              <a:t>Preparação </a:t>
            </a:r>
            <a:r>
              <a:rPr lang="pt-BR" dirty="0">
                <a:effectLst/>
              </a:rPr>
              <a:t>para </a:t>
            </a:r>
            <a:r>
              <a:rPr lang="pt-BR" dirty="0" smtClean="0">
                <a:effectLst/>
              </a:rPr>
              <a:t>Entrevista</a:t>
            </a:r>
            <a:endParaRPr lang="en-US" cap="al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260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3215" y="2191478"/>
            <a:ext cx="8468781" cy="2018655"/>
          </a:xfrm>
        </p:spPr>
        <p:txBody>
          <a:bodyPr/>
          <a:lstStyle/>
          <a:p>
            <a:r>
              <a:rPr lang="pt-BR" dirty="0" smtClean="0"/>
              <a:t>Tema 2</a:t>
            </a:r>
            <a:r>
              <a:rPr lang="pt-BR" dirty="0">
                <a:effectLst/>
              </a:rPr>
              <a:t> – Registro de </a:t>
            </a:r>
            <a:r>
              <a:rPr lang="pt-BR" dirty="0" smtClean="0">
                <a:effectLst/>
              </a:rPr>
              <a:t>Acervo Profissional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450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Acervo Profissional</a:t>
            </a:r>
          </a:p>
          <a:p>
            <a:r>
              <a:rPr lang="pt-BR" dirty="0" smtClean="0">
                <a:effectLst/>
              </a:rPr>
              <a:t>ART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Tema 2</a:t>
            </a:r>
            <a:r>
              <a:rPr lang="pt-BR" dirty="0">
                <a:effectLst/>
              </a:rPr>
              <a:t> – Registro de Acervo Profissional</a:t>
            </a:r>
          </a:p>
        </p:txBody>
      </p:sp>
    </p:spTree>
    <p:extLst>
      <p:ext uri="{BB962C8B-B14F-4D97-AF65-F5344CB8AC3E}">
        <p14:creationId xmlns:p14="http://schemas.microsoft.com/office/powerpoint/2010/main" val="2240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305729" y="1907176"/>
            <a:ext cx="11534503" cy="45721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0" dirty="0" smtClean="0">
                <a:effectLst/>
              </a:rPr>
              <a:t>Serviços </a:t>
            </a:r>
            <a:r>
              <a:rPr lang="pt-BR" b="0" dirty="0">
                <a:effectLst/>
              </a:rPr>
              <a:t>registrados no </a:t>
            </a:r>
            <a:r>
              <a:rPr lang="pt-BR" b="0" dirty="0" smtClean="0">
                <a:effectLst/>
              </a:rPr>
              <a:t>CREA </a:t>
            </a:r>
            <a:r>
              <a:rPr lang="pt-BR" b="0" dirty="0">
                <a:effectLst/>
              </a:rPr>
              <a:t>irão compor o </a:t>
            </a:r>
            <a:r>
              <a:rPr lang="pt-BR" dirty="0">
                <a:effectLst/>
              </a:rPr>
              <a:t>ACERVO TÉCNICO</a:t>
            </a:r>
            <a:r>
              <a:rPr lang="pt-BR" b="0" dirty="0">
                <a:effectLst/>
              </a:rPr>
              <a:t> do </a:t>
            </a:r>
            <a:r>
              <a:rPr lang="pt-BR" b="0" dirty="0" smtClean="0">
                <a:effectLst/>
              </a:rPr>
              <a:t>profissional. (CREA(2), 2021)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/>
              <a:t>Obras sujeitas a registro legal obrigatório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/>
              <a:t>Obras não sujeitas a registro legal </a:t>
            </a:r>
            <a:r>
              <a:rPr lang="pt-BR" altLang="pt-BR" dirty="0" smtClean="0"/>
              <a:t>obrigatório</a:t>
            </a:r>
            <a:endParaRPr lang="pt-BR" b="0" dirty="0" smtClean="0">
              <a:effectLst/>
            </a:endParaRPr>
          </a:p>
          <a:p>
            <a:pPr marL="0" indent="0">
              <a:buNone/>
            </a:pPr>
            <a:endParaRPr lang="pt-BR" alt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Obras não registradas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2.1  Acervo </a:t>
            </a:r>
            <a:r>
              <a:rPr lang="pt-BR" dirty="0">
                <a:effectLst/>
              </a:rPr>
              <a:t>Profissional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04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305729" y="1528354"/>
            <a:ext cx="11534503" cy="49510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 smtClean="0">
                <a:effectLst/>
              </a:rPr>
              <a:t>Lei  </a:t>
            </a:r>
            <a:r>
              <a:rPr lang="en-US" b="0" dirty="0">
                <a:effectLst/>
              </a:rPr>
              <a:t>nº </a:t>
            </a:r>
            <a:r>
              <a:rPr lang="en-US" b="0" dirty="0" smtClean="0">
                <a:effectLst/>
              </a:rPr>
              <a:t>6496/1977: </a:t>
            </a:r>
            <a:r>
              <a:rPr lang="pt-BR" b="0" dirty="0" err="1" smtClean="0">
                <a:effectLst/>
              </a:rPr>
              <a:t>Art</a:t>
            </a:r>
            <a:r>
              <a:rPr lang="pt-BR" b="0" dirty="0" smtClean="0">
                <a:effectLst/>
              </a:rPr>
              <a:t> 1º. Todo </a:t>
            </a:r>
            <a:r>
              <a:rPr lang="pt-BR" b="0" dirty="0">
                <a:effectLst/>
              </a:rPr>
              <a:t>contrato, escrito ou verbal, para a execução de obras ou prestação de quaisquer serviços profissionais referentes à Engenharia, à Arquitetura e à Agronomia fica sujeito à "Anotação de Responsabilidade Técnica" (</a:t>
            </a:r>
            <a:r>
              <a:rPr lang="pt-BR" b="0" dirty="0" smtClean="0">
                <a:effectLst/>
              </a:rPr>
              <a:t>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dirty="0" smtClean="0">
                <a:effectLst/>
              </a:rPr>
              <a:t>Regulamentação da ART: Lei 12.514/2011 </a:t>
            </a:r>
            <a:r>
              <a:rPr lang="pt-BR" b="0" dirty="0">
                <a:effectLst/>
              </a:rPr>
              <a:t>e </a:t>
            </a:r>
            <a:r>
              <a:rPr lang="pt-BR" b="0" dirty="0" smtClean="0">
                <a:effectLst/>
              </a:rPr>
              <a:t>Resoluções CONFEA 1.025/2009, 1.050/2009 </a:t>
            </a:r>
            <a:r>
              <a:rPr lang="pt-BR" b="0" dirty="0">
                <a:effectLst/>
              </a:rPr>
              <a:t>e 1.067/2015.</a:t>
            </a:r>
            <a:endParaRPr lang="pt-BR" b="0" dirty="0" smtClean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2.2 </a:t>
            </a:r>
            <a:r>
              <a:rPr lang="pt-BR" dirty="0">
                <a:effectLst/>
              </a:rPr>
              <a:t>– </a:t>
            </a:r>
            <a:r>
              <a:rPr lang="pt-BR" dirty="0" smtClean="0">
                <a:effectLst/>
              </a:rPr>
              <a:t> ART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45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305729" y="1528354"/>
            <a:ext cx="11534503" cy="4951004"/>
          </a:xfrm>
        </p:spPr>
        <p:txBody>
          <a:bodyPr>
            <a:normAutofit lnSpcReduction="10000"/>
          </a:bodyPr>
          <a:lstStyle/>
          <a:p>
            <a:r>
              <a:rPr lang="pt-BR" dirty="0">
                <a:effectLst/>
              </a:rPr>
              <a:t>C</a:t>
            </a:r>
            <a:r>
              <a:rPr lang="pt-BR" dirty="0" smtClean="0">
                <a:effectLst/>
              </a:rPr>
              <a:t>aracteriza </a:t>
            </a:r>
            <a:r>
              <a:rPr lang="pt-BR" dirty="0">
                <a:effectLst/>
              </a:rPr>
              <a:t>legalmente os direitos e obrigações</a:t>
            </a:r>
            <a:r>
              <a:rPr lang="pt-BR" b="0" dirty="0">
                <a:effectLst/>
              </a:rPr>
              <a:t> entre profissionais e usuários de seus serviços </a:t>
            </a:r>
            <a:r>
              <a:rPr lang="pt-BR" b="0" dirty="0" smtClean="0">
                <a:effectLst/>
              </a:rPr>
              <a:t>técnicos</a:t>
            </a:r>
          </a:p>
          <a:p>
            <a:r>
              <a:rPr lang="pt-BR" b="0" dirty="0" smtClean="0">
                <a:effectLst/>
              </a:rPr>
              <a:t>Determina </a:t>
            </a:r>
            <a:r>
              <a:rPr lang="pt-BR" b="0" dirty="0">
                <a:effectLst/>
              </a:rPr>
              <a:t>a responsabilidade profissional por eventuais defeitos ou erros </a:t>
            </a:r>
            <a:r>
              <a:rPr lang="pt-BR" b="0" dirty="0" smtClean="0">
                <a:effectLst/>
              </a:rPr>
              <a:t>técnicos </a:t>
            </a:r>
          </a:p>
          <a:p>
            <a:r>
              <a:rPr lang="pt-BR" dirty="0" smtClean="0">
                <a:effectLst/>
              </a:rPr>
              <a:t>garante </a:t>
            </a:r>
            <a:r>
              <a:rPr lang="pt-BR" dirty="0">
                <a:effectLst/>
              </a:rPr>
              <a:t>os direitos </a:t>
            </a:r>
            <a:r>
              <a:rPr lang="pt-BR" dirty="0" smtClean="0">
                <a:effectLst/>
              </a:rPr>
              <a:t>autorais</a:t>
            </a:r>
          </a:p>
          <a:p>
            <a:r>
              <a:rPr lang="pt-BR" b="0" dirty="0" smtClean="0">
                <a:effectLst/>
              </a:rPr>
              <a:t>comprova o </a:t>
            </a:r>
            <a:r>
              <a:rPr lang="pt-BR" b="0" dirty="0">
                <a:effectLst/>
              </a:rPr>
              <a:t>direito à remuneração na medida em que se torna um comprovante da prestação de um serviço</a:t>
            </a:r>
            <a:r>
              <a:rPr lang="pt-BR" b="0" dirty="0" smtClean="0">
                <a:effectLst/>
              </a:rPr>
              <a:t>. </a:t>
            </a:r>
          </a:p>
          <a:p>
            <a:endParaRPr lang="pt-BR" b="0" dirty="0">
              <a:effectLst/>
            </a:endParaRPr>
          </a:p>
          <a:p>
            <a:pPr marL="0" indent="0">
              <a:buNone/>
            </a:pPr>
            <a:r>
              <a:rPr lang="pt-BR" b="0" dirty="0" smtClean="0">
                <a:effectLst/>
              </a:rPr>
              <a:t>								(CREA(2), 2021)</a:t>
            </a:r>
            <a:endParaRPr lang="pt-BR" b="0" dirty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2.2 </a:t>
            </a:r>
            <a:r>
              <a:rPr lang="pt-BR" dirty="0">
                <a:effectLst/>
              </a:rPr>
              <a:t>– </a:t>
            </a:r>
            <a:r>
              <a:rPr lang="pt-BR" dirty="0" smtClean="0">
                <a:effectLst/>
              </a:rPr>
              <a:t> ART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6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TEMA </a:t>
            </a:r>
            <a:r>
              <a:rPr lang="pt-BR" dirty="0" smtClean="0"/>
              <a:t>3 </a:t>
            </a:r>
            <a:r>
              <a:rPr lang="pt-BR" dirty="0"/>
              <a:t>– Registro da </a:t>
            </a:r>
            <a:r>
              <a:rPr lang="pt-BR" dirty="0" smtClean="0"/>
              <a:t>Trajetória Profissional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TEMA 3 – Registro da Trajetória Profissional</a:t>
            </a:r>
            <a:endParaRPr lang="en-US" dirty="0">
              <a:effectLst/>
            </a:endParaRPr>
          </a:p>
        </p:txBody>
      </p:sp>
      <p:sp>
        <p:nvSpPr>
          <p:cNvPr id="5" name="Conteudo"/>
          <p:cNvSpPr>
            <a:spLocks noGrp="1"/>
          </p:cNvSpPr>
          <p:nvPr>
            <p:ph idx="1"/>
          </p:nvPr>
        </p:nvSpPr>
        <p:spPr>
          <a:xfrm>
            <a:off x="836023" y="1501037"/>
            <a:ext cx="10842171" cy="4952013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Trajetória Profissional</a:t>
            </a:r>
          </a:p>
          <a:p>
            <a:r>
              <a:rPr lang="pt-BR" dirty="0" smtClean="0">
                <a:effectLst/>
              </a:rPr>
              <a:t>CV</a:t>
            </a:r>
          </a:p>
          <a:p>
            <a:r>
              <a:rPr lang="pt-BR" dirty="0" err="1" smtClean="0">
                <a:effectLst/>
              </a:rPr>
              <a:t>Resumé</a:t>
            </a:r>
            <a:endParaRPr lang="pt-BR" dirty="0" smtClean="0">
              <a:effectLst/>
            </a:endParaRPr>
          </a:p>
          <a:p>
            <a:r>
              <a:rPr lang="pt-BR" dirty="0" smtClean="0">
                <a:effectLst/>
              </a:rPr>
              <a:t>Carta de apresentação</a:t>
            </a:r>
          </a:p>
          <a:p>
            <a:r>
              <a:rPr lang="pt-PT" dirty="0" smtClean="0">
                <a:effectLst/>
              </a:rPr>
              <a:t>Currículo Lattes e Evidências</a:t>
            </a:r>
          </a:p>
        </p:txBody>
      </p:sp>
    </p:spTree>
    <p:extLst>
      <p:ext uri="{BB962C8B-B14F-4D97-AF65-F5344CB8AC3E}">
        <p14:creationId xmlns:p14="http://schemas.microsoft.com/office/powerpoint/2010/main" val="10205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.1</a:t>
            </a:r>
            <a:r>
              <a:rPr lang="pt-BR" dirty="0" smtClean="0">
                <a:effectLst/>
              </a:rPr>
              <a:t> – </a:t>
            </a:r>
            <a:r>
              <a:rPr lang="pt-BR" dirty="0">
                <a:effectLst/>
              </a:rPr>
              <a:t>Trajetória Profissional</a:t>
            </a: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822961" y="1905987"/>
            <a:ext cx="10855234" cy="4952013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Conjunto das experiências profissionais</a:t>
            </a:r>
          </a:p>
          <a:p>
            <a:pPr lvl="1"/>
            <a:r>
              <a:rPr lang="pt-BR" dirty="0" smtClean="0">
                <a:effectLst/>
              </a:rPr>
              <a:t>Atividades autônomas </a:t>
            </a:r>
          </a:p>
          <a:p>
            <a:pPr lvl="2"/>
            <a:r>
              <a:rPr lang="pt-BR" dirty="0" smtClean="0">
                <a:effectLst/>
              </a:rPr>
              <a:t>científicas</a:t>
            </a:r>
          </a:p>
          <a:p>
            <a:pPr lvl="2"/>
            <a:r>
              <a:rPr lang="pt-BR" dirty="0" smtClean="0">
                <a:effectLst/>
              </a:rPr>
              <a:t>profissionais</a:t>
            </a:r>
          </a:p>
          <a:p>
            <a:pPr lvl="1"/>
            <a:r>
              <a:rPr lang="pt-BR" dirty="0" smtClean="0">
                <a:effectLst/>
              </a:rPr>
              <a:t>Atividades laborais vinculadas</a:t>
            </a:r>
            <a:endParaRPr lang="pt-PT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32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.2</a:t>
            </a:r>
            <a:r>
              <a:rPr lang="pt-BR" dirty="0" smtClean="0">
                <a:effectLst/>
              </a:rPr>
              <a:t> – Curriculum Vitae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822961" y="1905987"/>
            <a:ext cx="10855234" cy="4952013"/>
          </a:xfrm>
        </p:spPr>
        <p:txBody>
          <a:bodyPr>
            <a:normAutofit/>
          </a:bodyPr>
          <a:lstStyle/>
          <a:p>
            <a:r>
              <a:rPr lang="pt-PT" dirty="0" smtClean="0">
                <a:effectLst/>
              </a:rPr>
              <a:t>Curriculum Vitae – curso de vida</a:t>
            </a:r>
          </a:p>
          <a:p>
            <a:r>
              <a:rPr lang="pt-PT" dirty="0" smtClean="0">
                <a:effectLst/>
              </a:rPr>
              <a:t>Currículo educacional e profissional</a:t>
            </a:r>
          </a:p>
          <a:p>
            <a:pPr lvl="1"/>
            <a:r>
              <a:rPr lang="pt-PT" dirty="0" smtClean="0">
                <a:effectLst/>
              </a:rPr>
              <a:t>Informações com certo detalhamento de todas as vivências profissionais e educacionais</a:t>
            </a:r>
          </a:p>
          <a:p>
            <a:pPr lvl="1"/>
            <a:r>
              <a:rPr lang="pt-PT" dirty="0" smtClean="0">
                <a:effectLst/>
              </a:rPr>
              <a:t>Cronológico</a:t>
            </a:r>
          </a:p>
          <a:p>
            <a:r>
              <a:rPr lang="pt-PT" dirty="0" smtClean="0">
                <a:effectLst/>
              </a:rPr>
              <a:t>Até 3 páginas</a:t>
            </a:r>
          </a:p>
          <a:p>
            <a:endParaRPr lang="pt-PT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51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.2</a:t>
            </a:r>
            <a:r>
              <a:rPr lang="pt-BR" dirty="0" smtClean="0">
                <a:effectLst/>
              </a:rPr>
              <a:t> – Curriculum Vitae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849087" y="1670855"/>
            <a:ext cx="10855234" cy="4952013"/>
          </a:xfrm>
        </p:spPr>
        <p:txBody>
          <a:bodyPr>
            <a:normAutofit fontScale="85000" lnSpcReduction="20000"/>
          </a:bodyPr>
          <a:lstStyle/>
          <a:p>
            <a:r>
              <a:rPr lang="pt-PT" dirty="0" smtClean="0">
                <a:effectLst/>
              </a:rPr>
              <a:t>Informações de contato e referência</a:t>
            </a:r>
          </a:p>
          <a:p>
            <a:r>
              <a:rPr lang="pt-PT" dirty="0" smtClean="0">
                <a:effectLst/>
              </a:rPr>
              <a:t>Competências e Habilidades </a:t>
            </a:r>
          </a:p>
          <a:p>
            <a:r>
              <a:rPr lang="pt-PT" dirty="0" smtClean="0">
                <a:effectLst/>
              </a:rPr>
              <a:t>Histórico </a:t>
            </a:r>
            <a:r>
              <a:rPr lang="pt-PT" dirty="0">
                <a:effectLst/>
              </a:rPr>
              <a:t>profissional e escolar </a:t>
            </a:r>
          </a:p>
          <a:p>
            <a:pPr lvl="1"/>
            <a:r>
              <a:rPr lang="pt-PT" dirty="0" smtClean="0">
                <a:effectLst/>
              </a:rPr>
              <a:t>Atuações profissionais</a:t>
            </a:r>
          </a:p>
          <a:p>
            <a:pPr lvl="2"/>
            <a:r>
              <a:rPr lang="pt-PT" dirty="0" smtClean="0">
                <a:effectLst/>
              </a:rPr>
              <a:t>Nacionais</a:t>
            </a:r>
          </a:p>
          <a:p>
            <a:pPr lvl="2"/>
            <a:r>
              <a:rPr lang="pt-PT" dirty="0" smtClean="0">
                <a:effectLst/>
              </a:rPr>
              <a:t>Internacionais</a:t>
            </a:r>
          </a:p>
          <a:p>
            <a:pPr lvl="1"/>
            <a:r>
              <a:rPr lang="pt-PT" dirty="0" smtClean="0">
                <a:effectLst/>
              </a:rPr>
              <a:t>Formação profissional</a:t>
            </a:r>
          </a:p>
          <a:p>
            <a:pPr lvl="2"/>
            <a:r>
              <a:rPr lang="pt-PT" dirty="0" smtClean="0">
                <a:effectLst/>
              </a:rPr>
              <a:t>acadêmica e científica</a:t>
            </a:r>
          </a:p>
          <a:p>
            <a:pPr lvl="2"/>
            <a:r>
              <a:rPr lang="pt-PT" dirty="0">
                <a:effectLst/>
              </a:rPr>
              <a:t>c</a:t>
            </a:r>
            <a:r>
              <a:rPr lang="pt-PT" dirty="0" smtClean="0">
                <a:effectLst/>
              </a:rPr>
              <a:t>ursos de curta duração, certificações, premiações</a:t>
            </a:r>
          </a:p>
          <a:p>
            <a:pPr lvl="1"/>
            <a:r>
              <a:rPr lang="pt-PT" dirty="0" smtClean="0">
                <a:effectLst/>
              </a:rPr>
              <a:t>Linguas e vivências no exterior</a:t>
            </a:r>
          </a:p>
          <a:p>
            <a:endParaRPr lang="pt-PT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24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Conversa Inicial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9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3.3</a:t>
            </a:r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– </a:t>
            </a:r>
            <a:r>
              <a:rPr lang="pt-BR" dirty="0" err="1" smtClean="0">
                <a:effectLst/>
              </a:rPr>
              <a:t>Resumé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822961" y="1905987"/>
            <a:ext cx="10855234" cy="4952013"/>
          </a:xfrm>
        </p:spPr>
        <p:txBody>
          <a:bodyPr>
            <a:normAutofit/>
          </a:bodyPr>
          <a:lstStyle/>
          <a:p>
            <a:r>
              <a:rPr lang="pt-PT" dirty="0" smtClean="0">
                <a:effectLst/>
              </a:rPr>
              <a:t>Resumo </a:t>
            </a:r>
            <a:r>
              <a:rPr lang="pt-PT" dirty="0">
                <a:effectLst/>
              </a:rPr>
              <a:t>educacional e </a:t>
            </a:r>
            <a:r>
              <a:rPr lang="pt-PT" dirty="0" smtClean="0">
                <a:effectLst/>
              </a:rPr>
              <a:t>profissional focado na vaga</a:t>
            </a:r>
            <a:endParaRPr lang="pt-PT" dirty="0">
              <a:effectLst/>
            </a:endParaRPr>
          </a:p>
          <a:p>
            <a:pPr lvl="1"/>
            <a:r>
              <a:rPr lang="pt-PT" dirty="0">
                <a:effectLst/>
              </a:rPr>
              <a:t>Informações </a:t>
            </a:r>
            <a:r>
              <a:rPr lang="pt-PT" dirty="0" smtClean="0">
                <a:effectLst/>
              </a:rPr>
              <a:t>de vivências </a:t>
            </a:r>
            <a:r>
              <a:rPr lang="pt-PT" dirty="0">
                <a:effectLst/>
              </a:rPr>
              <a:t>profissionais e </a:t>
            </a:r>
            <a:r>
              <a:rPr lang="pt-PT" dirty="0" smtClean="0">
                <a:effectLst/>
              </a:rPr>
              <a:t>educacionais importantes para a vaga</a:t>
            </a:r>
          </a:p>
          <a:p>
            <a:pPr lvl="1"/>
            <a:r>
              <a:rPr lang="pt-PT" dirty="0" smtClean="0">
                <a:effectLst/>
              </a:rPr>
              <a:t>Conquistas, resultados significativos</a:t>
            </a:r>
            <a:endParaRPr lang="pt-PT" dirty="0">
              <a:effectLst/>
            </a:endParaRPr>
          </a:p>
          <a:p>
            <a:pPr lvl="1"/>
            <a:r>
              <a:rPr lang="pt-PT" dirty="0" smtClean="0">
                <a:effectLst/>
              </a:rPr>
              <a:t>Pode ser cronológico</a:t>
            </a:r>
            <a:endParaRPr lang="pt-PT" dirty="0">
              <a:effectLst/>
            </a:endParaRPr>
          </a:p>
          <a:p>
            <a:r>
              <a:rPr lang="pt-PT" dirty="0">
                <a:effectLst/>
              </a:rPr>
              <a:t>1</a:t>
            </a:r>
            <a:r>
              <a:rPr lang="pt-PT" dirty="0" smtClean="0">
                <a:effectLst/>
              </a:rPr>
              <a:t> página</a:t>
            </a:r>
            <a:endParaRPr lang="pt-P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45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3.4</a:t>
            </a:r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– </a:t>
            </a:r>
            <a:r>
              <a:rPr lang="pt-BR" dirty="0" smtClean="0">
                <a:effectLst/>
              </a:rPr>
              <a:t>Carta de Apresentação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822961" y="1905987"/>
            <a:ext cx="10855234" cy="4952013"/>
          </a:xfrm>
        </p:spPr>
        <p:txBody>
          <a:bodyPr>
            <a:normAutofit/>
          </a:bodyPr>
          <a:lstStyle/>
          <a:p>
            <a:r>
              <a:rPr lang="pt-PT" dirty="0" smtClean="0">
                <a:effectLst/>
              </a:rPr>
              <a:t>Antecede CV ou Resumé</a:t>
            </a:r>
          </a:p>
          <a:p>
            <a:r>
              <a:rPr lang="pt-PT" dirty="0" smtClean="0">
                <a:effectLst/>
              </a:rPr>
              <a:t>Apresenta o profissional em relação a vaga</a:t>
            </a:r>
          </a:p>
          <a:p>
            <a:pPr lvl="1"/>
            <a:r>
              <a:rPr lang="pt-PT" dirty="0" smtClean="0">
                <a:effectLst/>
              </a:rPr>
              <a:t>Vantagens da contratação deste profissional</a:t>
            </a:r>
          </a:p>
          <a:p>
            <a:pPr lvl="1"/>
            <a:r>
              <a:rPr lang="pt-PT" dirty="0" smtClean="0">
                <a:effectLst/>
              </a:rPr>
              <a:t>Experiências semelhantes a vaga</a:t>
            </a:r>
          </a:p>
          <a:p>
            <a:pPr lvl="1"/>
            <a:r>
              <a:rPr lang="pt-PT" dirty="0" smtClean="0">
                <a:effectLst/>
              </a:rPr>
              <a:t>Resumo de competências e habilidades </a:t>
            </a:r>
          </a:p>
        </p:txBody>
      </p:sp>
    </p:spTree>
    <p:extLst>
      <p:ext uri="{BB962C8B-B14F-4D97-AF65-F5344CB8AC3E}">
        <p14:creationId xmlns:p14="http://schemas.microsoft.com/office/powerpoint/2010/main" val="13450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3.4</a:t>
            </a:r>
            <a:r>
              <a:rPr lang="pt-BR" dirty="0" smtClean="0">
                <a:effectLst/>
              </a:rPr>
              <a:t> – Currículo LATTES e Evidências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822961" y="1905987"/>
            <a:ext cx="10855234" cy="2117373"/>
          </a:xfrm>
        </p:spPr>
        <p:txBody>
          <a:bodyPr>
            <a:normAutofit/>
          </a:bodyPr>
          <a:lstStyle/>
          <a:p>
            <a:r>
              <a:rPr lang="pt-PT" dirty="0" smtClean="0">
                <a:effectLst/>
              </a:rPr>
              <a:t>Curriculo Lattes: lattes.cpqd.br</a:t>
            </a:r>
          </a:p>
          <a:p>
            <a:pPr marL="0" indent="0">
              <a:buNone/>
            </a:pPr>
            <a:endParaRPr lang="pt-PT" dirty="0" smtClean="0">
              <a:effectLst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1" y="3059223"/>
            <a:ext cx="8934993" cy="3447167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385579" y="6488668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https://lattes.cnpq.br/</a:t>
            </a:r>
          </a:p>
        </p:txBody>
      </p:sp>
    </p:spTree>
    <p:extLst>
      <p:ext uri="{BB962C8B-B14F-4D97-AF65-F5344CB8AC3E}">
        <p14:creationId xmlns:p14="http://schemas.microsoft.com/office/powerpoint/2010/main" val="90486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3.4</a:t>
            </a:r>
            <a:r>
              <a:rPr lang="pt-BR" dirty="0" smtClean="0">
                <a:effectLst/>
              </a:rPr>
              <a:t> – Currículo LATTES e Evidências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809898" y="1919050"/>
            <a:ext cx="10855234" cy="4233556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ffectLst/>
              </a:rPr>
              <a:t>Plataforma Lattes </a:t>
            </a:r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CNPq </a:t>
            </a:r>
            <a:r>
              <a:rPr lang="pt-BR" dirty="0" smtClean="0">
                <a:effectLst/>
              </a:rPr>
              <a:t>bases </a:t>
            </a:r>
            <a:r>
              <a:rPr lang="pt-BR" dirty="0">
                <a:effectLst/>
              </a:rPr>
              <a:t>de </a:t>
            </a:r>
            <a:r>
              <a:rPr lang="pt-BR" dirty="0" smtClean="0">
                <a:effectLst/>
              </a:rPr>
              <a:t>dados:</a:t>
            </a:r>
          </a:p>
          <a:p>
            <a:pPr lvl="1"/>
            <a:r>
              <a:rPr lang="pt-BR" dirty="0" smtClean="0">
                <a:effectLst/>
              </a:rPr>
              <a:t>Currículos</a:t>
            </a:r>
          </a:p>
          <a:p>
            <a:pPr lvl="1"/>
            <a:r>
              <a:rPr lang="pt-BR" dirty="0" smtClean="0">
                <a:effectLst/>
              </a:rPr>
              <a:t>Grupos </a:t>
            </a:r>
            <a:r>
              <a:rPr lang="pt-BR" dirty="0">
                <a:effectLst/>
              </a:rPr>
              <a:t>de pesquisa e </a:t>
            </a:r>
            <a:endParaRPr lang="pt-BR" dirty="0" smtClean="0">
              <a:effectLst/>
            </a:endParaRPr>
          </a:p>
          <a:p>
            <a:pPr lvl="1"/>
            <a:r>
              <a:rPr lang="pt-BR" dirty="0" smtClean="0">
                <a:effectLst/>
              </a:rPr>
              <a:t>Instituições</a:t>
            </a:r>
          </a:p>
          <a:p>
            <a:r>
              <a:rPr lang="pt-BR" dirty="0" smtClean="0">
                <a:effectLst/>
              </a:rPr>
              <a:t>ações </a:t>
            </a:r>
            <a:r>
              <a:rPr lang="pt-BR" dirty="0">
                <a:effectLst/>
              </a:rPr>
              <a:t>de planejamento, gestão e operacionalização do fomento do </a:t>
            </a:r>
            <a:r>
              <a:rPr lang="pt-BR" dirty="0" smtClean="0">
                <a:effectLst/>
              </a:rPr>
              <a:t>CNPq e </a:t>
            </a:r>
            <a:r>
              <a:rPr lang="pt-BR" dirty="0">
                <a:effectLst/>
              </a:rPr>
              <a:t>outras agências de fomento federais e </a:t>
            </a:r>
            <a:r>
              <a:rPr lang="pt-BR" dirty="0" smtClean="0">
                <a:effectLst/>
              </a:rPr>
              <a:t>estaduais</a:t>
            </a:r>
          </a:p>
          <a:p>
            <a:r>
              <a:rPr lang="pt-BR" dirty="0" smtClean="0">
                <a:effectLst/>
              </a:rPr>
              <a:t>para </a:t>
            </a:r>
            <a:r>
              <a:rPr lang="pt-BR" dirty="0">
                <a:effectLst/>
              </a:rPr>
              <a:t>a formulação das políticas do Ministério de Ciência e Tecnologia e de outros órgãos governamentais da área de ciência, tecnologia e inovação</a:t>
            </a:r>
            <a:r>
              <a:rPr lang="pt-BR" dirty="0" smtClean="0">
                <a:effectLst/>
              </a:rPr>
              <a:t>. (LATTES, 2021)</a:t>
            </a:r>
            <a:endParaRPr lang="pt-PT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39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TEMA 4 – </a:t>
            </a:r>
            <a:r>
              <a:rPr lang="pt-BR" dirty="0">
                <a:effectLst/>
              </a:rPr>
              <a:t>Artigos, </a:t>
            </a:r>
            <a:r>
              <a:rPr lang="pt-BR" dirty="0" smtClean="0">
                <a:effectLst/>
              </a:rPr>
              <a:t>Obras </a:t>
            </a:r>
            <a:r>
              <a:rPr lang="pt-BR" dirty="0">
                <a:effectLst/>
              </a:rPr>
              <a:t>e </a:t>
            </a:r>
            <a:r>
              <a:rPr lang="pt-BR" dirty="0" smtClean="0">
                <a:effectLst/>
              </a:rPr>
              <a:t>Comprovações Curriculares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35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187087" y="446134"/>
            <a:ext cx="9745663" cy="976527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 </a:t>
            </a:r>
            <a:r>
              <a:rPr lang="pt-BR" dirty="0" smtClean="0">
                <a:effectLst/>
              </a:rPr>
              <a:t>– </a:t>
            </a:r>
            <a:r>
              <a:rPr lang="pt-BR" dirty="0">
                <a:effectLst/>
              </a:rPr>
              <a:t>Artigos, Obras e Comprovações Curriculares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Comprovações curriculares de obras, </a:t>
            </a:r>
            <a:r>
              <a:rPr lang="pt-BR" altLang="pt-BR" sz="2600" dirty="0">
                <a:effectLst/>
              </a:rPr>
              <a:t>a</a:t>
            </a:r>
            <a:r>
              <a:rPr lang="pt-BR" altLang="pt-BR" sz="2600" dirty="0" smtClean="0">
                <a:effectLst/>
              </a:rPr>
              <a:t>rtigos e obras literárias têm padrão de registro.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Proteção a direitos autorais independem de registro.</a:t>
            </a:r>
          </a:p>
        </p:txBody>
      </p:sp>
    </p:spTree>
    <p:extLst>
      <p:ext uri="{BB962C8B-B14F-4D97-AF65-F5344CB8AC3E}">
        <p14:creationId xmlns:p14="http://schemas.microsoft.com/office/powerpoint/2010/main" val="416002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26276" y="916396"/>
            <a:ext cx="9745663" cy="976527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.1</a:t>
            </a:r>
            <a:r>
              <a:rPr lang="pt-BR" dirty="0" smtClean="0">
                <a:effectLst/>
              </a:rPr>
              <a:t> – Proteção Autoral e</a:t>
            </a:r>
            <a:br>
              <a:rPr lang="pt-BR" dirty="0" smtClean="0">
                <a:effectLst/>
              </a:rPr>
            </a:br>
            <a:r>
              <a:rPr lang="pt-BR" altLang="pt-BR" sz="3200" dirty="0">
                <a:effectLst/>
              </a:rPr>
              <a:t>Comprovações </a:t>
            </a:r>
            <a:r>
              <a:rPr lang="pt-BR" altLang="pt-BR" sz="3200" dirty="0" smtClean="0">
                <a:effectLst/>
              </a:rPr>
              <a:t>curriculares de obras</a:t>
            </a:r>
            <a:r>
              <a:rPr lang="pt-BR" altLang="pt-BR" sz="3200" dirty="0">
                <a:effectLst/>
              </a:rPr>
              <a:t/>
            </a:r>
            <a:br>
              <a:rPr lang="pt-BR" altLang="pt-BR" sz="3200" dirty="0">
                <a:effectLst/>
              </a:rPr>
            </a:b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0" dirty="0" smtClean="0">
                <a:effectLst/>
              </a:rPr>
              <a:t>Obras </a:t>
            </a:r>
            <a:r>
              <a:rPr lang="pt-BR" b="0" dirty="0">
                <a:effectLst/>
              </a:rPr>
              <a:t>e acervo são protegidos </a:t>
            </a:r>
            <a:endParaRPr lang="pt-BR" b="0" dirty="0" smtClean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b="0" dirty="0" smtClean="0">
                <a:effectLst/>
              </a:rPr>
              <a:t>Acervo técnico de engenharia – registro de 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b="0" dirty="0" smtClean="0">
                <a:effectLst/>
              </a:rPr>
              <a:t>Acervo científico – registro Plataforma Lattes</a:t>
            </a:r>
            <a:endParaRPr lang="pt-BR" alt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81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.2</a:t>
            </a:r>
            <a:r>
              <a:rPr lang="pt-BR" dirty="0" smtClean="0">
                <a:effectLst/>
              </a:rPr>
              <a:t> – Artigos e Obras Literárias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600" b="0" dirty="0" smtClean="0">
                <a:effectLst/>
              </a:rPr>
              <a:t>Artigos científicos publicados em revistas e periódicos científicas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600" b="0" dirty="0" smtClean="0">
                <a:effectLst/>
              </a:rPr>
              <a:t>Livros e assemelhados publicados</a:t>
            </a:r>
            <a:endParaRPr lang="pt-BR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6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TEMA 5 –</a:t>
            </a:r>
            <a:r>
              <a:rPr lang="pt-BR" dirty="0" smtClean="0">
                <a:effectLst/>
              </a:rPr>
              <a:t>Entrevistas </a:t>
            </a:r>
            <a:r>
              <a:rPr lang="pt-BR" dirty="0">
                <a:effectLst/>
              </a:rPr>
              <a:t>de </a:t>
            </a:r>
            <a:r>
              <a:rPr lang="pt-BR" dirty="0" smtClean="0">
                <a:effectLst/>
              </a:rPr>
              <a:t>Emprego 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344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5.2</a:t>
            </a:r>
            <a:r>
              <a:rPr lang="pt-BR" dirty="0" smtClean="0">
                <a:effectLst/>
              </a:rPr>
              <a:t>– Entrevistas de Emprego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Entrevista de recrutamento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Entrevista técnica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Entrevista de gestão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altLang="pt-BR" sz="26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817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548640" y="2287006"/>
            <a:ext cx="11416937" cy="4361988"/>
          </a:xfrm>
        </p:spPr>
        <p:txBody>
          <a:bodyPr>
            <a:normAutofit/>
          </a:bodyPr>
          <a:lstStyle/>
          <a:p>
            <a:r>
              <a:rPr lang="pt-BR" dirty="0">
                <a:effectLst/>
              </a:rPr>
              <a:t>O objetivo </a:t>
            </a:r>
            <a:r>
              <a:rPr lang="pt-BR" dirty="0" smtClean="0">
                <a:effectLst/>
              </a:rPr>
              <a:t>desta aula </a:t>
            </a:r>
            <a:r>
              <a:rPr lang="pt-BR" dirty="0">
                <a:effectLst/>
              </a:rPr>
              <a:t>é apresentar </a:t>
            </a:r>
            <a:r>
              <a:rPr lang="pt-BR" dirty="0" smtClean="0">
                <a:effectLst/>
              </a:rPr>
              <a:t>os currículos profissionais com vistas à empregabilidade</a:t>
            </a:r>
          </a:p>
          <a:p>
            <a:pPr lvl="1"/>
            <a:r>
              <a:rPr lang="pt-BR" b="0" dirty="0">
                <a:effectLst/>
              </a:rPr>
              <a:t>1 aula teórica – </a:t>
            </a:r>
            <a:r>
              <a:rPr lang="pt-BR" b="0" dirty="0" smtClean="0">
                <a:effectLst/>
              </a:rPr>
              <a:t>Acervo profissional, </a:t>
            </a:r>
            <a:r>
              <a:rPr lang="pt-BR" b="0" dirty="0" err="1" smtClean="0">
                <a:effectLst/>
              </a:rPr>
              <a:t>CVs</a:t>
            </a:r>
            <a:r>
              <a:rPr lang="pt-BR" b="0" dirty="0" smtClean="0">
                <a:effectLst/>
              </a:rPr>
              <a:t> e perfil comportamental. </a:t>
            </a:r>
          </a:p>
          <a:p>
            <a:pPr lvl="1"/>
            <a:r>
              <a:rPr lang="pt-BR" b="0" dirty="0" smtClean="0">
                <a:effectLst/>
              </a:rPr>
              <a:t>1 aula prática </a:t>
            </a:r>
            <a:r>
              <a:rPr lang="pt-BR" b="0" dirty="0">
                <a:effectLst/>
              </a:rPr>
              <a:t>– Rede social profissional (</a:t>
            </a:r>
            <a:r>
              <a:rPr lang="pt-BR" b="0" dirty="0" err="1">
                <a:effectLst/>
              </a:rPr>
              <a:t>Linkedin</a:t>
            </a:r>
            <a:r>
              <a:rPr lang="pt-BR" b="0" dirty="0">
                <a:effectLst/>
              </a:rPr>
              <a:t>), criação de currículo Lattes e preenchimento de ART</a:t>
            </a:r>
            <a:r>
              <a:rPr lang="pt-BR" b="0" dirty="0" smtClean="0">
                <a:effectLst/>
              </a:rPr>
              <a:t>.</a:t>
            </a:r>
            <a:endParaRPr lang="en-US" b="0" dirty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981711"/>
            <a:ext cx="9745663" cy="976527"/>
          </a:xfrm>
        </p:spPr>
        <p:txBody>
          <a:bodyPr/>
          <a:lstStyle/>
          <a:p>
            <a:r>
              <a:rPr lang="pt-BR" cap="all" dirty="0" smtClean="0">
                <a:effectLst/>
              </a:rPr>
              <a:t>FUNDAMENTOS DA COMPUTAÇÃO</a:t>
            </a:r>
            <a:br>
              <a:rPr lang="pt-BR" cap="all" dirty="0" smtClean="0">
                <a:effectLst/>
              </a:rPr>
            </a:br>
            <a:r>
              <a:rPr lang="pt-BR" dirty="0" smtClean="0">
                <a:effectLst/>
              </a:rPr>
              <a:t>Currículo </a:t>
            </a:r>
            <a:r>
              <a:rPr lang="pt-BR" dirty="0">
                <a:effectLst/>
              </a:rPr>
              <a:t>Profissional e Preparação para </a:t>
            </a:r>
            <a:r>
              <a:rPr lang="pt-BR" dirty="0" smtClean="0">
                <a:effectLst/>
              </a:rPr>
              <a:t>Entrevista</a:t>
            </a:r>
            <a:endParaRPr lang="en-US" cap="al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994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187087" y="446134"/>
            <a:ext cx="9745663" cy="976527"/>
          </a:xfrm>
        </p:spPr>
        <p:txBody>
          <a:bodyPr/>
          <a:lstStyle/>
          <a:p>
            <a:r>
              <a:rPr lang="pt-BR" dirty="0" smtClean="0"/>
              <a:t>5.1 </a:t>
            </a:r>
            <a:r>
              <a:rPr lang="pt-BR" dirty="0" smtClean="0">
                <a:effectLst/>
              </a:rPr>
              <a:t>– Entrevista de recrutamento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Realizada por profissional de RH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Psicólogo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Administrador treinado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Busca a coerência entre o perfil do candidato e a cultura da empresa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Problemas comportamentais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Estabilidade emocional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Expectativas profissionais e salariais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Checagem de pré-requisitos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2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51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187087" y="446134"/>
            <a:ext cx="9745663" cy="976527"/>
          </a:xfrm>
        </p:spPr>
        <p:txBody>
          <a:bodyPr/>
          <a:lstStyle/>
          <a:p>
            <a:r>
              <a:rPr lang="pt-BR" dirty="0" smtClean="0"/>
              <a:t>5.1 </a:t>
            </a:r>
            <a:r>
              <a:rPr lang="pt-BR" dirty="0" smtClean="0">
                <a:effectLst/>
              </a:rPr>
              <a:t>– Entrevista de recrutamento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Coletiva ou individual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Métodos tradicionais de entrevista ou técnicas psicológicas de avaliação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2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74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187087" y="446134"/>
            <a:ext cx="9745663" cy="976527"/>
          </a:xfrm>
        </p:spPr>
        <p:txBody>
          <a:bodyPr/>
          <a:lstStyle/>
          <a:p>
            <a:r>
              <a:rPr lang="pt-BR" dirty="0" smtClean="0"/>
              <a:t>5.2 </a:t>
            </a:r>
            <a:r>
              <a:rPr lang="pt-BR" dirty="0" smtClean="0">
                <a:effectLst/>
              </a:rPr>
              <a:t>– Entrevista Técnica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Realizada por profissional da área contratante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Engenheiro ou Tecnólogo especializado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Busca a coerência entre o perfil do técnico do candidato e da vaga disponível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Checagem de pré-requisitos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Certificações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Enfrentamento de problemas técnicos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2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11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187087" y="446134"/>
            <a:ext cx="9745663" cy="976527"/>
          </a:xfrm>
        </p:spPr>
        <p:txBody>
          <a:bodyPr/>
          <a:lstStyle/>
          <a:p>
            <a:r>
              <a:rPr lang="pt-BR" dirty="0" smtClean="0"/>
              <a:t>5.3 </a:t>
            </a:r>
            <a:r>
              <a:rPr lang="pt-BR" dirty="0" smtClean="0">
                <a:effectLst/>
              </a:rPr>
              <a:t>– Entrevista de Gestão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Realizada pelos gestores da área contratante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Supervisor, coordenador, gerente, diretor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Busca a coerência entre o candidato, a vaga disponível e a cultura particular da unidade de gestão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Enfrentamento de problemas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Técnicos em equipe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interpessoais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2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907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udo"/>
          <p:cNvSpPr>
            <a:spLocks noGrp="1"/>
          </p:cNvSpPr>
          <p:nvPr>
            <p:ph idx="1"/>
          </p:nvPr>
        </p:nvSpPr>
        <p:spPr>
          <a:xfrm>
            <a:off x="1056460" y="878755"/>
            <a:ext cx="10346390" cy="554817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pt-BR" dirty="0" smtClean="0"/>
              <a:t>Referências</a:t>
            </a:r>
            <a:endParaRPr lang="pt-BR" dirty="0"/>
          </a:p>
          <a:p>
            <a:r>
              <a:rPr lang="pt-BR" b="0" dirty="0">
                <a:effectLst/>
              </a:rPr>
              <a:t>BRASIL (1) - </a:t>
            </a:r>
            <a:r>
              <a:rPr lang="pt-BR" b="0" dirty="0">
                <a:effectLst/>
                <a:hlinkClick r:id="rId2"/>
              </a:rPr>
              <a:t>https://</a:t>
            </a:r>
            <a:r>
              <a:rPr lang="pt-BR" b="0" dirty="0" smtClean="0">
                <a:effectLst/>
                <a:hlinkClick r:id="rId2"/>
              </a:rPr>
              <a:t>www.gov.br/trabalho/pt-br/assuntos/trabalhador/registro-profissional</a:t>
            </a:r>
            <a:r>
              <a:rPr lang="pt-BR" b="0" dirty="0" smtClean="0">
                <a:effectLst/>
              </a:rPr>
              <a:t>. Acesso em 15/07/2021.</a:t>
            </a:r>
          </a:p>
          <a:p>
            <a:r>
              <a:rPr lang="pt-BR" b="0" dirty="0">
                <a:effectLst/>
              </a:rPr>
              <a:t>CONFEA - </a:t>
            </a:r>
            <a:r>
              <a:rPr lang="pt-BR" b="0" dirty="0">
                <a:effectLst/>
                <a:hlinkClick r:id="rId3"/>
              </a:rPr>
              <a:t>https://</a:t>
            </a:r>
            <a:r>
              <a:rPr lang="pt-BR" b="0" dirty="0" smtClean="0">
                <a:effectLst/>
                <a:hlinkClick r:id="rId3"/>
              </a:rPr>
              <a:t>normativos.confea.org.br/apresentacao/apresentacao.asp</a:t>
            </a:r>
            <a:r>
              <a:rPr lang="pt-BR" b="0" dirty="0" smtClean="0">
                <a:effectLst/>
              </a:rPr>
              <a:t>. </a:t>
            </a:r>
            <a:r>
              <a:rPr lang="pt-BR" b="0" dirty="0">
                <a:effectLst/>
              </a:rPr>
              <a:t>Acesso em 15/07/2021</a:t>
            </a:r>
            <a:r>
              <a:rPr lang="pt-BR" b="0" dirty="0" smtClean="0">
                <a:effectLst/>
              </a:rPr>
              <a:t>.</a:t>
            </a:r>
          </a:p>
          <a:p>
            <a:r>
              <a:rPr lang="pt-BR" b="0" dirty="0">
                <a:effectLst/>
              </a:rPr>
              <a:t>CREA </a:t>
            </a:r>
            <a:r>
              <a:rPr lang="pt-BR" b="0" dirty="0" smtClean="0">
                <a:effectLst/>
              </a:rPr>
              <a:t>PR (1) </a:t>
            </a:r>
            <a:r>
              <a:rPr lang="pt-BR" b="0" dirty="0">
                <a:effectLst/>
                <a:hlinkClick r:id="rId4"/>
              </a:rPr>
              <a:t>https://</a:t>
            </a:r>
            <a:r>
              <a:rPr lang="pt-BR" b="0" dirty="0" smtClean="0">
                <a:effectLst/>
                <a:hlinkClick r:id="rId4"/>
              </a:rPr>
              <a:t>www.crea-pr.org.br/ws/sobre-o-crea-pr</a:t>
            </a:r>
            <a:r>
              <a:rPr lang="pt-BR" b="0" dirty="0" smtClean="0">
                <a:effectLst/>
              </a:rPr>
              <a:t>. </a:t>
            </a:r>
            <a:r>
              <a:rPr lang="pt-BR" b="0" dirty="0">
                <a:effectLst/>
              </a:rPr>
              <a:t>Acesso em 15/07/2021</a:t>
            </a:r>
            <a:r>
              <a:rPr lang="pt-BR" b="0" dirty="0" smtClean="0">
                <a:effectLst/>
              </a:rPr>
              <a:t>.</a:t>
            </a:r>
          </a:p>
          <a:p>
            <a:r>
              <a:rPr lang="pt-BR" b="0" dirty="0">
                <a:effectLst/>
              </a:rPr>
              <a:t>CREA PR </a:t>
            </a:r>
            <a:r>
              <a:rPr lang="pt-BR" b="0" dirty="0" smtClean="0">
                <a:effectLst/>
              </a:rPr>
              <a:t>(2</a:t>
            </a:r>
            <a:r>
              <a:rPr lang="pt-BR" b="0" dirty="0">
                <a:effectLst/>
              </a:rPr>
              <a:t>) https://www.crea-pr.org.br/ws/art-anotacao-de-responsabilidade-tecnica/sobre-a-art. Acesso em 15/07/2021</a:t>
            </a:r>
            <a:r>
              <a:rPr lang="pt-BR" b="0" dirty="0" smtClean="0">
                <a:effectLst/>
              </a:rPr>
              <a:t>.</a:t>
            </a:r>
          </a:p>
          <a:p>
            <a:r>
              <a:rPr lang="pt-BR" b="0" dirty="0">
                <a:effectLst/>
              </a:rPr>
              <a:t>LATTES </a:t>
            </a:r>
            <a:r>
              <a:rPr lang="pt-BR" b="0" dirty="0">
                <a:effectLst/>
                <a:hlinkClick r:id="rId5"/>
              </a:rPr>
              <a:t>https://lattes.cpq.br</a:t>
            </a:r>
            <a:r>
              <a:rPr lang="pt-BR" b="0" dirty="0" smtClean="0">
                <a:effectLst/>
                <a:hlinkClick r:id="rId5"/>
              </a:rPr>
              <a:t>/</a:t>
            </a:r>
            <a:r>
              <a:rPr lang="pt-BR" b="0" dirty="0" smtClean="0">
                <a:effectLst/>
              </a:rPr>
              <a:t>. </a:t>
            </a:r>
            <a:r>
              <a:rPr lang="pt-BR" b="0" dirty="0">
                <a:effectLst/>
              </a:rPr>
              <a:t>Acesso em 15/07/2021</a:t>
            </a:r>
            <a:r>
              <a:rPr lang="pt-BR" b="0" dirty="0" smtClean="0">
                <a:effectLst/>
              </a:rPr>
              <a:t>.</a:t>
            </a:r>
          </a:p>
          <a:p>
            <a:endParaRPr lang="pt-BR" b="0" dirty="0">
              <a:effectLst/>
            </a:endParaRPr>
          </a:p>
          <a:p>
            <a:endParaRPr lang="pt-BR" b="0" dirty="0" smtClean="0">
              <a:effectLst/>
            </a:endParaRPr>
          </a:p>
        </p:txBody>
      </p:sp>
      <p:pic>
        <p:nvPicPr>
          <p:cNvPr id="4" name="Bandeir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326" y="1"/>
            <a:ext cx="700216" cy="8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947554"/>
            <a:ext cx="9745663" cy="4361988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Nesta aula teórica</a:t>
            </a:r>
          </a:p>
          <a:p>
            <a:pPr lvl="1"/>
            <a:r>
              <a:rPr lang="pt-BR" b="0" dirty="0">
                <a:effectLst/>
              </a:rPr>
              <a:t>Ó</a:t>
            </a:r>
            <a:r>
              <a:rPr lang="pt-BR" b="0" dirty="0" smtClean="0">
                <a:effectLst/>
              </a:rPr>
              <a:t>rgãos </a:t>
            </a:r>
            <a:r>
              <a:rPr lang="pt-BR" b="0" dirty="0">
                <a:effectLst/>
              </a:rPr>
              <a:t>de classe, </a:t>
            </a:r>
            <a:endParaRPr lang="pt-BR" b="0" dirty="0" smtClean="0">
              <a:effectLst/>
            </a:endParaRPr>
          </a:p>
          <a:p>
            <a:pPr lvl="1"/>
            <a:r>
              <a:rPr lang="pt-BR" b="0" dirty="0" smtClean="0">
                <a:effectLst/>
              </a:rPr>
              <a:t>Registro </a:t>
            </a:r>
            <a:r>
              <a:rPr lang="pt-BR" b="0" dirty="0">
                <a:effectLst/>
              </a:rPr>
              <a:t>de acervo profissional, </a:t>
            </a:r>
            <a:endParaRPr lang="pt-BR" b="0" dirty="0" smtClean="0">
              <a:effectLst/>
            </a:endParaRPr>
          </a:p>
          <a:p>
            <a:pPr lvl="1"/>
            <a:r>
              <a:rPr lang="pt-BR" b="0" dirty="0" smtClean="0">
                <a:effectLst/>
              </a:rPr>
              <a:t>Registro </a:t>
            </a:r>
            <a:r>
              <a:rPr lang="pt-BR" b="0" dirty="0">
                <a:effectLst/>
              </a:rPr>
              <a:t>da trajetória profissional, </a:t>
            </a:r>
            <a:endParaRPr lang="pt-BR" b="0" dirty="0" smtClean="0">
              <a:effectLst/>
            </a:endParaRPr>
          </a:p>
          <a:p>
            <a:pPr lvl="1"/>
            <a:r>
              <a:rPr lang="pt-BR" b="0" dirty="0" smtClean="0">
                <a:effectLst/>
              </a:rPr>
              <a:t>Artigos, obras e comprovações </a:t>
            </a:r>
            <a:r>
              <a:rPr lang="pt-BR" b="0" dirty="0">
                <a:effectLst/>
              </a:rPr>
              <a:t>curriculares. </a:t>
            </a:r>
            <a:endParaRPr lang="pt-BR" b="0" dirty="0" smtClean="0">
              <a:effectLst/>
            </a:endParaRPr>
          </a:p>
          <a:p>
            <a:pPr lvl="1"/>
            <a:r>
              <a:rPr lang="pt-BR" b="0" dirty="0" smtClean="0">
                <a:effectLst/>
              </a:rPr>
              <a:t>Entrevistas </a:t>
            </a:r>
            <a:r>
              <a:rPr lang="pt-BR" b="0" dirty="0">
                <a:effectLst/>
              </a:rPr>
              <a:t>de emprego. </a:t>
            </a:r>
            <a:endParaRPr lang="pt-BR" b="0" dirty="0" smtClean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cap="all" dirty="0">
                <a:effectLst/>
              </a:rPr>
              <a:t>FUNDAMENTOS DA COMPUTAÇÃO</a:t>
            </a:r>
            <a:br>
              <a:rPr lang="pt-BR" cap="all" dirty="0">
                <a:effectLst/>
              </a:rPr>
            </a:br>
            <a:r>
              <a:rPr lang="pt-BR" dirty="0">
                <a:effectLst/>
              </a:rPr>
              <a:t>Currículo Profissional e Preparação para Entrevista</a:t>
            </a:r>
            <a:endParaRPr lang="en-US" cap="al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25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3215" y="2191478"/>
            <a:ext cx="8468781" cy="2018655"/>
          </a:xfrm>
        </p:spPr>
        <p:txBody>
          <a:bodyPr/>
          <a:lstStyle/>
          <a:p>
            <a:r>
              <a:rPr lang="pt-BR" dirty="0" smtClean="0"/>
              <a:t>Tema 1</a:t>
            </a:r>
            <a:r>
              <a:rPr lang="pt-BR" dirty="0">
                <a:effectLst/>
              </a:rPr>
              <a:t> – </a:t>
            </a:r>
            <a:r>
              <a:rPr lang="pt-BR" dirty="0" smtClean="0">
                <a:effectLst/>
              </a:rPr>
              <a:t>Órgãos de Classe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77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Profissões regulamentadas</a:t>
            </a:r>
          </a:p>
          <a:p>
            <a:r>
              <a:rPr lang="pt-BR" dirty="0" smtClean="0">
                <a:effectLst/>
              </a:rPr>
              <a:t>Registro profissional</a:t>
            </a:r>
          </a:p>
          <a:p>
            <a:r>
              <a:rPr lang="pt-BR" dirty="0" smtClean="0">
                <a:effectLst/>
              </a:rPr>
              <a:t>CONFEA/CREA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>
                <a:effectLst/>
              </a:rPr>
              <a:t>TEMA 1 – </a:t>
            </a:r>
            <a:r>
              <a:rPr lang="pt-BR" dirty="0" smtClean="0">
                <a:effectLst/>
              </a:rPr>
              <a:t>Órgãos de Classe no Brasil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52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pt-BR" dirty="0" smtClean="0">
                <a:ea typeface="ＭＳ Ｐゴシック" pitchFamily="-65" charset="-128"/>
              </a:rPr>
              <a:t>P</a:t>
            </a:r>
            <a:r>
              <a:rPr lang="pt-BR" dirty="0" smtClean="0">
                <a:effectLst/>
              </a:rPr>
              <a:t>rofissões </a:t>
            </a:r>
            <a:r>
              <a:rPr lang="pt-BR" dirty="0">
                <a:effectLst/>
              </a:rPr>
              <a:t>regulamentadas</a:t>
            </a:r>
            <a:r>
              <a:rPr lang="pt-BR" b="0" dirty="0">
                <a:effectLst/>
              </a:rPr>
              <a:t> são </a:t>
            </a:r>
            <a:r>
              <a:rPr lang="pt-BR" b="0" dirty="0" smtClean="0">
                <a:effectLst/>
              </a:rPr>
              <a:t>definidas em lei que </a:t>
            </a:r>
            <a:r>
              <a:rPr lang="pt-BR" b="0" dirty="0">
                <a:effectLst/>
              </a:rPr>
              <a:t>estabelece </a:t>
            </a:r>
            <a:r>
              <a:rPr lang="pt-BR" b="0" dirty="0" smtClean="0">
                <a:effectLst/>
              </a:rPr>
              <a:t>os </a:t>
            </a:r>
            <a:r>
              <a:rPr lang="pt-BR" b="0" dirty="0">
                <a:effectLst/>
              </a:rPr>
              <a:t>critérios de </a:t>
            </a:r>
            <a:r>
              <a:rPr lang="pt-BR" b="0" dirty="0" smtClean="0">
                <a:effectLst/>
              </a:rPr>
              <a:t>qualificação, deveres, direitos, </a:t>
            </a:r>
            <a:r>
              <a:rPr lang="pt-BR" b="0" dirty="0" err="1" smtClean="0">
                <a:effectLst/>
              </a:rPr>
              <a:t>etc</a:t>
            </a:r>
            <a:r>
              <a:rPr lang="pt-BR" b="0" dirty="0" smtClean="0">
                <a:effectLst/>
              </a:rPr>
              <a:t> e </a:t>
            </a:r>
            <a:r>
              <a:rPr lang="pt-BR" b="0" dirty="0">
                <a:effectLst/>
              </a:rPr>
              <a:t>c</a:t>
            </a:r>
            <a:r>
              <a:rPr lang="pt-BR" b="0" dirty="0" smtClean="0">
                <a:effectLst/>
              </a:rPr>
              <a:t>onstam no Classificação </a:t>
            </a:r>
            <a:r>
              <a:rPr lang="pt-BR" b="0" dirty="0">
                <a:effectLst/>
              </a:rPr>
              <a:t>Brasileira de Ocupações (CBO</a:t>
            </a:r>
            <a:r>
              <a:rPr lang="pt-BR" b="0" dirty="0" smtClean="0">
                <a:effectLst/>
              </a:rPr>
              <a:t>) </a:t>
            </a:r>
            <a:r>
              <a:rPr lang="pt-BR" b="0" dirty="0">
                <a:effectLst/>
              </a:rPr>
              <a:t>do Ministério do </a:t>
            </a:r>
            <a:r>
              <a:rPr lang="pt-BR" b="0" dirty="0" smtClean="0">
                <a:effectLst/>
              </a:rPr>
              <a:t>Trabalho. 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1.1 Profissões Regulamentadas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effectLst/>
              </a:rPr>
              <a:t>Existirá um processo legal de </a:t>
            </a:r>
            <a:r>
              <a:rPr lang="pt-BR" b="0" dirty="0">
                <a:effectLst/>
              </a:rPr>
              <a:t>fiscalização da atividade profissional. </a:t>
            </a:r>
            <a:endParaRPr lang="pt-BR" b="0" dirty="0" smtClean="0">
              <a:effectLst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effectLst/>
              </a:rPr>
              <a:t>Não exigem, necessariamente </a:t>
            </a:r>
            <a:r>
              <a:rPr lang="pt-BR" b="0" dirty="0">
                <a:effectLst/>
              </a:rPr>
              <a:t>formação </a:t>
            </a:r>
            <a:r>
              <a:rPr lang="pt-BR" b="0" dirty="0" smtClean="0">
                <a:effectLst/>
              </a:rPr>
              <a:t>superior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effectLst/>
              </a:rPr>
              <a:t>Segurança Lei 7.102/1983.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effectLst/>
              </a:rPr>
              <a:t>Taxista Lei 12.468/2011.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pt-BR" b="0" dirty="0" smtClean="0">
                <a:effectLst/>
              </a:rPr>
              <a:t>68 </a:t>
            </a:r>
            <a:r>
              <a:rPr lang="pt-BR" b="0" dirty="0">
                <a:effectLst/>
              </a:rPr>
              <a:t>profissões regulamentadas no </a:t>
            </a:r>
            <a:r>
              <a:rPr lang="pt-BR" b="0" dirty="0" smtClean="0">
                <a:effectLst/>
              </a:rPr>
              <a:t>Brasil em 2020</a:t>
            </a:r>
            <a:endParaRPr lang="pt-BR" dirty="0">
              <a:ea typeface="ＭＳ Ｐゴシック" pitchFamily="-65" charset="-128"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1.1 Profissões Regulamentadas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098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12851</TotalTime>
  <Words>1098</Words>
  <Application>Microsoft Office PowerPoint</Application>
  <PresentationFormat>Widescreen</PresentationFormat>
  <Paragraphs>198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ＭＳ Ｐゴシック</vt:lpstr>
      <vt:lpstr>Arial</vt:lpstr>
      <vt:lpstr>Calibri</vt:lpstr>
      <vt:lpstr>Verdana</vt:lpstr>
      <vt:lpstr>1_Tema do Office</vt:lpstr>
      <vt:lpstr>FUNDAMENTOS DE COMPUTAÇÃO </vt:lpstr>
      <vt:lpstr>FUNDAMENTOS DA COMPUTAÇÃO:   Currículo Profissional e  Preparação para Entrevista</vt:lpstr>
      <vt:lpstr>Conversa Inicial</vt:lpstr>
      <vt:lpstr>FUNDAMENTOS DA COMPUTAÇÃO Currículo Profissional e Preparação para Entrevista</vt:lpstr>
      <vt:lpstr>FUNDAMENTOS DA COMPUTAÇÃO Currículo Profissional e Preparação para Entrevista</vt:lpstr>
      <vt:lpstr>Tema 1 – Órgãos de Classe</vt:lpstr>
      <vt:lpstr>TEMA 1 – Órgãos de Classe no Brasil</vt:lpstr>
      <vt:lpstr>1.1 Profissões Regulamentadas</vt:lpstr>
      <vt:lpstr>1.1 Profissões Regulamentadas</vt:lpstr>
      <vt:lpstr>1.1 Profissões Regulamentadas</vt:lpstr>
      <vt:lpstr>1.2 Registro Profissional</vt:lpstr>
      <vt:lpstr>1.2 Registro Profissional do Engenheiro</vt:lpstr>
      <vt:lpstr>1.2 Registro Profissional do Engenheiro Classe X Categoria </vt:lpstr>
      <vt:lpstr>1.3 CONFEA CREA</vt:lpstr>
      <vt:lpstr>1.3 CONFEA CREA</vt:lpstr>
      <vt:lpstr>1.3 CONFEA CREA</vt:lpstr>
      <vt:lpstr>1.3 CONFEA CREA</vt:lpstr>
      <vt:lpstr>1.3 CONFEA CREA</vt:lpstr>
      <vt:lpstr>1.3 CONFEA CREA</vt:lpstr>
      <vt:lpstr>Tema 2 – Registro de Acervo Profissional</vt:lpstr>
      <vt:lpstr>Tema 2 – Registro de Acervo Profissional</vt:lpstr>
      <vt:lpstr>2.1  Acervo Profissional</vt:lpstr>
      <vt:lpstr>2.2 –  ART</vt:lpstr>
      <vt:lpstr>2.2 –  ART</vt:lpstr>
      <vt:lpstr>TEMA 3 – Registro da Trajetória Profissional</vt:lpstr>
      <vt:lpstr>TEMA 3 – Registro da Trajetória Profissional</vt:lpstr>
      <vt:lpstr>3.1 – Trajetória Profissional</vt:lpstr>
      <vt:lpstr>3.2 – Curriculum Vitae</vt:lpstr>
      <vt:lpstr>3.2 – Curriculum Vitae</vt:lpstr>
      <vt:lpstr>3.3 – Resumé</vt:lpstr>
      <vt:lpstr>3.4 – Carta de Apresentação</vt:lpstr>
      <vt:lpstr>3.4 – Currículo LATTES e Evidências</vt:lpstr>
      <vt:lpstr>3.4 – Currículo LATTES e Evidências</vt:lpstr>
      <vt:lpstr>TEMA 4 – Artigos, Obras e Comprovações Curriculares</vt:lpstr>
      <vt:lpstr>4 – Artigos, Obras e Comprovações Curriculares</vt:lpstr>
      <vt:lpstr>4.1 – Proteção Autoral e Comprovações curriculares de obras  </vt:lpstr>
      <vt:lpstr>4.2 – Artigos e Obras Literárias</vt:lpstr>
      <vt:lpstr>TEMA 5 –Entrevistas de Emprego </vt:lpstr>
      <vt:lpstr>5.2– Entrevistas de Emprego</vt:lpstr>
      <vt:lpstr>5.1 – Entrevista de recrutamento</vt:lpstr>
      <vt:lpstr>5.1 – Entrevista de recrutamento</vt:lpstr>
      <vt:lpstr>5.2 – Entrevista Técnica</vt:lpstr>
      <vt:lpstr>5.3 – Entrevista de Gestão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Escola Politécnica</dc:title>
  <dc:creator>Bruno Palma e Silva;Grupo Uninter</dc:creator>
  <cp:lastModifiedBy>gian brustol</cp:lastModifiedBy>
  <cp:revision>216</cp:revision>
  <dcterms:created xsi:type="dcterms:W3CDTF">2016-05-02T20:16:39Z</dcterms:created>
  <dcterms:modified xsi:type="dcterms:W3CDTF">2021-07-29T16:49:57Z</dcterms:modified>
</cp:coreProperties>
</file>