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68"/>
  </p:notesMasterIdLst>
  <p:handoutMasterIdLst>
    <p:handoutMasterId r:id="rId69"/>
  </p:handoutMasterIdLst>
  <p:sldIdLst>
    <p:sldId id="256" r:id="rId3"/>
    <p:sldId id="258" r:id="rId4"/>
    <p:sldId id="259" r:id="rId5"/>
    <p:sldId id="265" r:id="rId6"/>
    <p:sldId id="260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1" r:id="rId23"/>
    <p:sldId id="282" r:id="rId24"/>
    <p:sldId id="283" r:id="rId25"/>
    <p:sldId id="285" r:id="rId26"/>
    <p:sldId id="263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64" r:id="rId42"/>
    <p:sldId id="310" r:id="rId43"/>
    <p:sldId id="301" r:id="rId44"/>
    <p:sldId id="302" r:id="rId45"/>
    <p:sldId id="303" r:id="rId46"/>
    <p:sldId id="305" r:id="rId47"/>
    <p:sldId id="307" r:id="rId48"/>
    <p:sldId id="308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2" r:id="rId58"/>
    <p:sldId id="324" r:id="rId59"/>
    <p:sldId id="325" r:id="rId60"/>
    <p:sldId id="326" r:id="rId61"/>
    <p:sldId id="329" r:id="rId62"/>
    <p:sldId id="330" r:id="rId63"/>
    <p:sldId id="332" r:id="rId64"/>
    <p:sldId id="331" r:id="rId65"/>
    <p:sldId id="333" r:id="rId66"/>
    <p:sldId id="257" r:id="rId6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8A4F-54BC-4283-9214-330A766DC28D}" type="datetime1">
              <a:rPr lang="en-US" smtClean="0"/>
              <a:t>9/26/2016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6C28-47C0-402E-A80B-02266880F6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74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812DB03-1E8D-4C2C-BF05-20B4FF0B88E4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5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956F0E-7EE6-4803-B327-737D5FDA13CA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B77098-B915-43C8-B978-2EC3A4EA4C48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49065A-DA89-4525-9236-DEC94C8AA774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12DB03-1E8D-4C2C-BF05-20B4FF0B88E4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mtClean="0"/>
              <a:t>9/19/2016 7:24 PM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4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6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8"/>
            <a:ext cx="2209800" cy="365125"/>
          </a:xfrm>
        </p:spPr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4" y="6248213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51" y="1755654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6"/>
            <a:ext cx="2667000" cy="365125"/>
          </a:xfrm>
        </p:spPr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2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6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6248212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95456" cy="144780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CONVERSOR CC/CC EM PONTE COMPLETA COM ZVS E CONTROLE POR DESVIO DE FASE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467544" y="270892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tx1"/>
                </a:solidFill>
              </a:rPr>
              <a:t>Autor: leonan chicarelli de frança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Orientador: carlos fernando </a:t>
            </a:r>
            <a:r>
              <a:rPr lang="pt-BR" sz="2000" b="1" dirty="0" smtClean="0">
                <a:solidFill>
                  <a:schemeClr val="tx1"/>
                </a:solidFill>
              </a:rPr>
              <a:t>teodósio </a:t>
            </a:r>
            <a:r>
              <a:rPr lang="pt-BR" sz="2000" b="1" dirty="0">
                <a:solidFill>
                  <a:schemeClr val="tx1"/>
                </a:solidFill>
              </a:rPr>
              <a:t>soares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Co-orientador: leonardo alvim muricy</a:t>
            </a:r>
          </a:p>
        </p:txBody>
      </p:sp>
      <p:sp>
        <p:nvSpPr>
          <p:cNvPr id="8" name="Rectangle 1"/>
          <p:cNvSpPr txBox="1">
            <a:spLocks/>
          </p:cNvSpPr>
          <p:nvPr/>
        </p:nvSpPr>
        <p:spPr>
          <a:xfrm>
            <a:off x="467544" y="486916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tx1"/>
                </a:solidFill>
              </a:rPr>
              <a:t>Universidade federal do rio de janeiro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Projeto de graduação – Engenharia eletrônica e de computação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27 de setembro de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50" y="2204864"/>
            <a:ext cx="5044007" cy="439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7302" y="3736471"/>
                <a:ext cx="2188997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00" y="3736469"/>
                <a:ext cx="2188997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21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779912" y="4005064"/>
            <a:ext cx="105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8" y="4747309"/>
            <a:ext cx="3801747" cy="2045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7" y="2534794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S4 acabou de abrir,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38277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071495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50" y="2200300"/>
            <a:ext cx="5049247" cy="4397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301208"/>
            <a:ext cx="3395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 tensão no secundário vai a zero!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95936" y="5517232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7" y="2534793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S3 passa a conduzir, S2 e S4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99598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132816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8" y="4725150"/>
            <a:ext cx="3528391" cy="21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9" y="2200300"/>
            <a:ext cx="4979153" cy="427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05331" y="3356998"/>
                <a:ext cx="1991827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5" y="3356992"/>
                <a:ext cx="1991827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12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427985" y="3650829"/>
            <a:ext cx="877340" cy="2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478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S1 </a:t>
            </a:r>
            <a:r>
              <a:rPr lang="pt-BR" dirty="0"/>
              <a:t>acabou de abrir, S2 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 b="9635"/>
          <a:stretch/>
        </p:blipFill>
        <p:spPr>
          <a:xfrm>
            <a:off x="2475192" y="4728919"/>
            <a:ext cx="4499992" cy="2095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0020" y="4221094"/>
            <a:ext cx="19442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 secundário entra em curto-circuito!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860032" y="3717032"/>
            <a:ext cx="144016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8" y="2200306"/>
            <a:ext cx="4979153" cy="43166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773064" y="3140974"/>
            <a:ext cx="29929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Ao final desta etapa, a tensão no primário chega a –Vin.</a:t>
            </a: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788024" y="3284993"/>
            <a:ext cx="985040" cy="17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8"/>
          <a:stretch/>
        </p:blipFill>
        <p:spPr>
          <a:xfrm>
            <a:off x="2432205" y="4733537"/>
            <a:ext cx="4514286" cy="2073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860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S2 é fechada,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6" y="2200305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6136" y="3645030"/>
                <a:ext cx="1944216" cy="5184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𝐿𝐾</m:t>
                            </m:r>
                          </m:sub>
                        </m:sSub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645028"/>
                <a:ext cx="1944216" cy="518475"/>
              </a:xfrm>
              <a:prstGeom prst="rect">
                <a:avLst/>
              </a:prstGeom>
              <a:blipFill rotWithShape="0">
                <a:blip r:embed="rId3"/>
                <a:stretch>
                  <a:fillRect l="-24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1" idx="1"/>
          </p:cNvCxnSpPr>
          <p:nvPr/>
        </p:nvCxnSpPr>
        <p:spPr>
          <a:xfrm flipH="1">
            <a:off x="4788024" y="3904268"/>
            <a:ext cx="1008112" cy="32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86" y="4733537"/>
            <a:ext cx="4526204" cy="190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8" y="2538607"/>
            <a:ext cx="7651193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e S2 conduzem,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em Ponte Completa com ZVS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Projeto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Controle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Resultados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Montagem do Circuito Físico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Conclusão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0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98" y="2200304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39806" y="4509126"/>
                <a:ext cx="2400594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06" y="4509124"/>
                <a:ext cx="2400594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0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519946" y="4802951"/>
            <a:ext cx="81986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Especificações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Cálculo dos Componentes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32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Proveniente da saída de um conversor </a:t>
                </a:r>
                <a:r>
                  <a:rPr lang="pt-BR" i="1" dirty="0" smtClean="0"/>
                  <a:t>Boost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i="1" dirty="0" smtClean="0"/>
              </a:p>
              <a:p>
                <a:pPr marL="365760" lvl="1" indent="0">
                  <a:buNone/>
                </a:pPr>
                <a:endParaRPr lang="pt-B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  <a:blipFill rotWithShape="0">
                <a:blip r:embed="rId2"/>
                <a:stretch>
                  <a:fillRect l="-449" t="-7059" b="-6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6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pt-BR" sz="2600">
                        <a:latin typeface="Cambria Math" panose="02040503050406030204" pitchFamily="18" charset="0"/>
                      </a:rPr>
                      <m:t> =400 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6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600" dirty="0"/>
                  <a:t> com um ripple de 10 V de pico para carga máxima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8" y="2852942"/>
            <a:ext cx="3240360" cy="100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58" y="2628721"/>
            <a:ext cx="4604890" cy="2232248"/>
          </a:xfrm>
          <a:prstGeom prst="rect">
            <a:avLst/>
          </a:prstGeom>
        </p:spPr>
      </p:pic>
      <p:sp>
        <p:nvSpPr>
          <p:cNvPr id="45" name="Freeform 44"/>
          <p:cNvSpPr/>
          <p:nvPr/>
        </p:nvSpPr>
        <p:spPr>
          <a:xfrm>
            <a:off x="1634401" y="3505200"/>
            <a:ext cx="2213705" cy="769620"/>
          </a:xfrm>
          <a:custGeom>
            <a:avLst/>
            <a:gdLst>
              <a:gd name="connsiteX0" fmla="*/ 11525 w 2213705"/>
              <a:gd name="connsiteY0" fmla="*/ 0 h 769620"/>
              <a:gd name="connsiteX1" fmla="*/ 331565 w 2213705"/>
              <a:gd name="connsiteY1" fmla="*/ 647700 h 769620"/>
              <a:gd name="connsiteX2" fmla="*/ 2213705 w 2213705"/>
              <a:gd name="connsiteY2" fmla="*/ 76962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3705" h="769620">
                <a:moveTo>
                  <a:pt x="11525" y="0"/>
                </a:moveTo>
                <a:cubicBezTo>
                  <a:pt x="-11970" y="259715"/>
                  <a:pt x="-35465" y="519430"/>
                  <a:pt x="331565" y="647700"/>
                </a:cubicBezTo>
                <a:cubicBezTo>
                  <a:pt x="698595" y="775970"/>
                  <a:pt x="1901285" y="754380"/>
                  <a:pt x="2213705" y="769620"/>
                </a:cubicBez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3848100" y="4274820"/>
            <a:ext cx="313058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  <a:endParaRPr lang="pt-BR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=48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/>
                  <a:t> com regulação entre </a:t>
                </a:r>
                <a14:m>
                  <m:oMath xmlns:m="http://schemas.openxmlformats.org/officeDocument/2006/math">
                    <m:r>
                      <a:rPr lang="pt-BR" sz="2400" dirty="0">
                        <a:latin typeface="Cambria Math" panose="02040503050406030204" pitchFamily="18" charset="0"/>
                      </a:rPr>
                      <m:t>45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dirty="0">
                        <a:latin typeface="Cambria Math" panose="02040503050406030204" pitchFamily="18" charset="0"/>
                      </a:rPr>
                      <m:t>59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Corrente Nominal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=10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pt-BR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i="1" dirty="0" smtClean="0"/>
                  <a:t>Ripple</a:t>
                </a:r>
                <a:r>
                  <a:rPr lang="pt-BR" dirty="0" smtClean="0"/>
                  <a:t> de saída: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/>
                  <a:t>O máximo </a:t>
                </a:r>
                <a:r>
                  <a:rPr lang="pt-BR" sz="2400" i="1" dirty="0"/>
                  <a:t>ripple</a:t>
                </a:r>
                <a:r>
                  <a:rPr lang="pt-BR" sz="2400" dirty="0"/>
                  <a:t> permitido é de 200 mV pico a pico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Frequência de Chaveamento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=100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pt-BR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Eficiência (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95%</a:t>
                </a:r>
                <a:endParaRPr lang="pt-BR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449" t="-11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dos Componentes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Relação de espiras 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800" dirty="0"/>
                  <a:t>):</a:t>
                </a:r>
              </a:p>
              <a:p>
                <a:pPr marL="36576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𝟐𝟎𝟒𝟓</m:t>
                      </m:r>
                    </m:oMath>
                  </m:oMathPara>
                </a14:m>
                <a:endParaRPr lang="pt-BR" sz="2800" b="1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Indutor Parasita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𝐿𝐾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𝑳𝑲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pt-BR" sz="2800" b="1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Indutor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35560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pt-BR" sz="2800" b="1" dirty="0"/>
              </a:p>
              <a:p>
                <a:pPr marL="266700" indent="-2667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Capacitor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374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Modelo de Pequenos Sinais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Estratégia de Controle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17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desse estudo pode ser visto como uma derivação do conversor </a:t>
            </a:r>
            <a:r>
              <a:rPr lang="pt-BR" i="1" dirty="0" smtClean="0"/>
              <a:t>Buck:</a:t>
            </a:r>
          </a:p>
          <a:p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75" y="2617616"/>
            <a:ext cx="4420146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6" y="4437112"/>
            <a:ext cx="7038095" cy="201904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202615" y="4156140"/>
            <a:ext cx="576064" cy="40575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O modelo de pequenos sinais será semelhante ao do </a:t>
                </a:r>
                <a:r>
                  <a:rPr lang="pt-BR" sz="2800" i="1" dirty="0"/>
                  <a:t>Buck, </a:t>
                </a:r>
                <a:r>
                  <a:rPr lang="pt-BR" sz="2800" dirty="0"/>
                  <a:t>mas deve-se atentar às diferenças.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Aqui o ciclo de trabalho é determinado pela diferença de tempo entre o acionamento das chaves.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 ciclo de trabalho no primário é diferente do ciclo de trabalho no secundário.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Outros fatores, além do ciclo de trabalho de cada chave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pt-BR" dirty="0" smtClean="0"/>
                  <a:t>), influenciam o ciclo de trabalho do conversor.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374" t="-1276" r="-1421" b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58290"/>
            <a:ext cx="4375730" cy="1527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" y="2620649"/>
            <a:ext cx="23762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Modelo de pequenos sinais do Buck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95736" y="3068960"/>
            <a:ext cx="648072" cy="25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efetivo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40417"/>
            <a:ext cx="3644978" cy="4049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8208" y="3848100"/>
                <a:ext cx="1164293" cy="83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02" y="3848100"/>
                <a:ext cx="1164293" cy="834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73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/>
                  <a:t> devido à variação de corrente no indutor de saída: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2"/>
                <a:stretch>
                  <a:fillRect l="-299" t="-7432" r="-299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26847"/>
            <a:ext cx="3456384" cy="3970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24134" y="3873427"/>
                <a:ext cx="2072875" cy="121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𝐿𝑜𝑢𝑡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873421"/>
                <a:ext cx="2072875" cy="1210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3456384" cy="41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73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/>
                  <a:t> devido à variação da tensão de entrada: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3"/>
                <a:stretch>
                  <a:fillRect l="-299" t="-7432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96136" y="3923998"/>
                <a:ext cx="2006318" cy="1242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923992"/>
                <a:ext cx="2006318" cy="1242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̂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pt-BR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pt-BR" dirty="0" smtClean="0"/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2"/>
                <a:stretch>
                  <a:fillRect l="-449" t="-12121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24599"/>
          <a:stretch/>
        </p:blipFill>
        <p:spPr>
          <a:xfrm>
            <a:off x="2088567" y="2286000"/>
            <a:ext cx="5201562" cy="158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400" dirty="0"/>
                  <a:t>A partir do modelo, pode-se retirar as seguintes funções de transferência: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t-BR" sz="2000" dirty="0"/>
                  <a:t/>
                </a:r>
                <a:br>
                  <a:rPr lang="pt-BR" sz="2000" dirty="0"/>
                </a:br>
                <a:endParaRPr lang="pt-BR" sz="20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  <a:blipFill rotWithShape="0">
                <a:blip r:embed="rId4"/>
                <a:stretch>
                  <a:fillRect l="-75" t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as funções de transferência obtidas, pode-se definir a estratégia de controle a ser utilizada: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81688"/>
            <a:ext cx="8153400" cy="190176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6596" y="4912568"/>
            <a:ext cx="815340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Por simplicidade, o controle será calculado para o domínio contínuo.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Lógica que transforma o valor calculado do controle em diferença de fase: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4" y="2636918"/>
            <a:ext cx="6263608" cy="41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corrente: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82" y="2132862"/>
            <a:ext cx="4267009" cy="1287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04904" y="4643869"/>
                <a:ext cx="6768752" cy="64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0,0024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+80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8,785×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+0,0002938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+ 4,953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4643863"/>
                <a:ext cx="6768752" cy="642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o cálculo do controle, é necessária a função de transferência completa da malha: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29754" y="2635549"/>
                <a:ext cx="3493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635549"/>
                <a:ext cx="349358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7" y="3063016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𝑃𝑖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0,0024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+80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8,785×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+0,0002938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+ 4,953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3063010"/>
                <a:ext cx="8153400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calcular as constantes</a:t>
            </a:r>
            <a:r>
              <a:rPr lang="pt-BR" sz="2800"/>
              <a:t>, </a:t>
            </a:r>
            <a:r>
              <a:rPr lang="pt-BR" sz="2800" smtClean="0"/>
              <a:t>definem-se </a:t>
            </a:r>
            <a:r>
              <a:rPr lang="pt-BR" sz="2800" dirty="0"/>
              <a:t>duas condições: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Para esse caso a frequência de </a:t>
                </a:r>
                <a:r>
                  <a:rPr lang="pt-BR" sz="2800" i="1" dirty="0"/>
                  <a:t>crossover </a:t>
                </a:r>
                <a:r>
                  <a:rPr lang="pt-B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/>
                  <a:t>)</a:t>
                </a:r>
                <a:r>
                  <a:rPr lang="pt-BR" sz="2800" i="1" dirty="0"/>
                  <a:t> </a:t>
                </a:r>
                <a:r>
                  <a:rPr lang="pt-BR" sz="2800" dirty="0"/>
                  <a:t>é de </a:t>
                </a:r>
                <a:br>
                  <a:rPr lang="pt-BR" sz="2800" dirty="0"/>
                </a:br>
                <a:r>
                  <a:rPr lang="pt-BR" sz="2800" dirty="0"/>
                  <a:t>290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2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23197" y="3765467"/>
                <a:ext cx="1826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=3,488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97" y="3765461"/>
                <a:ext cx="18267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13391" y="4491585"/>
                <a:ext cx="2046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=234859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91" y="4491579"/>
                <a:ext cx="204639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23" y="2132856"/>
            <a:ext cx="6679448" cy="2016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tensão: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63694" y="4443403"/>
                <a:ext cx="2686569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43403"/>
                <a:ext cx="2686569" cy="720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4,8</m:t>
                          </m:r>
                        </m:num>
                        <m:den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77700" y="5458244"/>
                <a:ext cx="3272563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(0)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94" y="5458244"/>
                <a:ext cx="3272563" cy="7205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68015" y="5503070"/>
                <a:ext cx="2827056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76,8</m:t>
                          </m:r>
                        </m:num>
                        <m:den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5503068"/>
                <a:ext cx="2827056" cy="673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72208"/>
            <a:ext cx="8153400" cy="118072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600" dirty="0"/>
              <a:t>O cálculo seguirá os mesmos passos do anterior. Portanto é necessária a função de transferência completa da malha: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29748" y="2849086"/>
                <a:ext cx="2951514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849084"/>
                <a:ext cx="2951514" cy="375167"/>
              </a:xfrm>
              <a:prstGeom prst="rect">
                <a:avLst/>
              </a:prstGeom>
              <a:blipFill rotWithShape="0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39572" y="4767272"/>
                <a:ext cx="17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70540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1560" y="3290383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𝑃𝑣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76,8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0381"/>
                <a:ext cx="8153400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calcular as constantes, </a:t>
            </a:r>
            <a:r>
              <a:rPr lang="pt-BR" sz="2800" dirty="0" smtClean="0"/>
              <a:t>definem-se </a:t>
            </a:r>
            <a:r>
              <a:rPr lang="pt-BR" sz="2800" dirty="0"/>
              <a:t>duas condições:</a:t>
            </a:r>
          </a:p>
        </p:txBody>
      </p:sp>
    </p:spTree>
    <p:extLst>
      <p:ext uri="{BB962C8B-B14F-4D97-AF65-F5344CB8AC3E}">
        <p14:creationId xmlns:p14="http://schemas.microsoft.com/office/powerpoint/2010/main" val="27044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𝐼𝑣</m:t>
                          </m:r>
                        </m:sub>
                      </m:sSub>
                      <m:r>
                        <a:rPr lang="pt-BR" sz="2000">
                          <a:latin typeface="Cambria Math" panose="02040503050406030204" pitchFamily="18" charset="0"/>
                        </a:rPr>
                        <m:t>=33708,8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𝑃𝑣</m:t>
                          </m:r>
                        </m:sub>
                      </m:sSub>
                      <m:r>
                        <a:rPr lang="pt-BR" sz="2000">
                          <a:latin typeface="Cambria Math" panose="02040503050406030204" pitchFamily="18" charset="0"/>
                        </a:rPr>
                        <m:t>=0,9946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Para esse caso a frequência de </a:t>
                </a:r>
                <a:r>
                  <a:rPr lang="pt-BR" sz="2800" i="1" dirty="0"/>
                  <a:t>crossover </a:t>
                </a:r>
                <a:r>
                  <a:rPr lang="pt-B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/>
                  <a:t>)</a:t>
                </a:r>
                <a:r>
                  <a:rPr lang="pt-BR" sz="2800" i="1" dirty="0"/>
                  <a:t> </a:t>
                </a:r>
                <a:r>
                  <a:rPr lang="pt-BR" sz="2800" dirty="0"/>
                  <a:t>é de </a:t>
                </a:r>
                <a:br>
                  <a:rPr lang="pt-BR" sz="2800" dirty="0"/>
                </a:br>
                <a:r>
                  <a:rPr lang="pt-BR" sz="2800" dirty="0"/>
                  <a:t>159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4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Projeto de uma Unidade Retificadora completa em desenvolvimento na INOVAX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É candidato a um dos estágios da unidade</a:t>
            </a:r>
          </a:p>
          <a:p>
            <a:endParaRPr lang="pt-BR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140969"/>
            <a:ext cx="8153400" cy="2814864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612648" y="6087616"/>
            <a:ext cx="8153400" cy="5817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Apresenta eficiência elevada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94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6"/>
            <a:ext cx="7304856" cy="167322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componentes ideais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erros do controlador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7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Circuito utilizado no PSCad para todas as simulações: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Resultados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08920"/>
            <a:ext cx="781750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63"/>
            <a:ext cx="6174580" cy="3225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2161463"/>
            <a:ext cx="6174580" cy="3225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74047"/>
            <a:ext cx="4914286" cy="2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32949"/>
            <a:ext cx="4914286" cy="25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15557"/>
            <a:ext cx="5000000" cy="25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06" y="4293789"/>
            <a:ext cx="4904762" cy="2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7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5097" y="4942915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3%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41" y="5266080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50" y="2213252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</p:spTree>
    <p:extLst>
      <p:ext uri="{BB962C8B-B14F-4D97-AF65-F5344CB8AC3E}">
        <p14:creationId xmlns:p14="http://schemas.microsoft.com/office/powerpoint/2010/main" val="27671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56792"/>
            <a:ext cx="4980952" cy="25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38400"/>
            <a:ext cx="4904762" cy="25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14" y="4348574"/>
            <a:ext cx="4952381" cy="25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70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50%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3081" y="4942915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65" y="2540278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7"/>
            <a:ext cx="617458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2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11634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9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Um microcontrolador pode causar vários efeitos indesejáveis na dinâmica do conversor, tais como: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Ocorrência de erros de leitura dos conversores A/D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valor calculado do controle não é atualizado no circuito instantâneamente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Para um bom funcionamento, é necessário um ajuste das constantes dos controladores PI</a:t>
            </a:r>
            <a:r>
              <a:rPr lang="pt-BR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760739"/>
                  </p:ext>
                </p:extLst>
              </p:nvPr>
            </p:nvGraphicFramePr>
            <p:xfrm>
              <a:off x="2627784" y="486916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3,488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2,1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𝐼𝑖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234859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23485,9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0,9946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0,089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33708,8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2579,71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760739"/>
                  </p:ext>
                </p:extLst>
              </p:nvPr>
            </p:nvGraphicFramePr>
            <p:xfrm>
              <a:off x="2627784" y="486916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103279" r="-252083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103279" r="-9674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103279" r="-847" b="-306557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200000" r="-25208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200000" r="-9674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200000" r="-847" b="-201613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04918" r="-2520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04918" r="-967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04918" r="-847" b="-104918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98387" r="-252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98387" r="-967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98387" r="-847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8" y="2161462"/>
            <a:ext cx="6219811" cy="3139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83173"/>
            <a:ext cx="4980952" cy="25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8" y="1542365"/>
            <a:ext cx="4980952" cy="2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2923941"/>
            <a:ext cx="4990476" cy="2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4373763"/>
            <a:ext cx="5000000" cy="25142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7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5097" y="501318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3%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41" y="5336347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50" y="2213252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Características do Conversor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Dinâmica de Funcionamento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/>
              <a:t>O Conversor em Ponte Completa com ZVS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21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7" y="1586290"/>
            <a:ext cx="5047619" cy="25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3" y="2947924"/>
            <a:ext cx="5047619" cy="25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6" y="4316799"/>
            <a:ext cx="5047619" cy="2542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70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50%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3081" y="4942915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65" y="2540278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9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8" y="2161457"/>
            <a:ext cx="6328061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232180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77078"/>
            <a:ext cx="4990476" cy="25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051720" y="4941168"/>
            <a:ext cx="50405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55776" y="4581128"/>
            <a:ext cx="151216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Circuitos Auxiliares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Seleção dos componentes reais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Simulação considerando componentes reais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Circuito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76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São necessários circuitos auxiliares para, por exemplo, leitura das variáveis de estado e controle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só lê valores entre 0 e 3,3 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não fornece corrente suficiente para acionamento das chaves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Corrente no Indutor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Utilização de um resistor </a:t>
            </a:r>
            <a:r>
              <a:rPr lang="pt-BR" sz="2400" i="1" dirty="0"/>
              <a:t>shunt </a:t>
            </a:r>
            <a:r>
              <a:rPr lang="pt-BR" sz="2400" dirty="0"/>
              <a:t>de 0,002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sz="2400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57" y="2636918"/>
            <a:ext cx="2914286" cy="16571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61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Leitura através de um amplificador diferencial</a:t>
            </a:r>
            <a:endParaRPr lang="pt-BR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4819290"/>
            <a:ext cx="588727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Tensão de 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Utilização de um divisor resistivo para abaixar a tensão a ser lida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Leitura através de um amplificador diferencial de ganho unitário, apenas para compatibilizar as referências</a:t>
            </a:r>
            <a:endParaRPr lang="pt-BR" sz="2400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61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7" y="4005064"/>
            <a:ext cx="4754897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2160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Driver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É necessário para que a corrente necessária para ativação das chaves seja fornecida por uma fonte auxiliar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Foi utilizado o CI UCC27714 da Texas Instruments em uma aplicação típica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63" y="3645024"/>
            <a:ext cx="741758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É recomendável selecionar os componentes reais para se ter uma aproximação melhor do valor de eficiência obtido via simulação.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Foi selecionado o MOSFET </a:t>
            </a:r>
            <a:r>
              <a:rPr lang="pt-BR" dirty="0"/>
              <a:t>IPP50R190CEXKSA1 da Infineon </a:t>
            </a:r>
            <a:r>
              <a:rPr lang="pt-BR" dirty="0" smtClean="0"/>
              <a:t>Technologies. Ele possui uma resistência Rdson </a:t>
            </a:r>
            <a:r>
              <a:rPr lang="pt-BR" dirty="0"/>
              <a:t>de </a:t>
            </a:r>
            <a:r>
              <a:rPr lang="pt-BR" dirty="0" smtClean="0"/>
              <a:t>aproximadamente 0,19 </a:t>
            </a:r>
            <a:r>
              <a:rPr lang="el-GR" dirty="0"/>
              <a:t>Ω</a:t>
            </a:r>
            <a:r>
              <a:rPr lang="el-G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Já o diodo foi selecionado o BYV415W-600P. Ele possui uma tensão de condução típica de 1,1 V para uma corrente de 15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3024336" cy="4637112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q"/>
            </a:pPr>
            <a:endParaRPr lang="pt-BR" sz="27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Indutor de saída:</a:t>
            </a:r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Transformador:</a:t>
            </a:r>
          </a:p>
          <a:p>
            <a:pPr lvl="1" algn="r">
              <a:buFont typeface="Wingdings" panose="05000000000000000000" pitchFamily="2" charset="2"/>
              <a:buChar char="q"/>
              <a:tabLst>
                <a:tab pos="3670300" algn="l"/>
              </a:tabLst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Indutor Parasita:</a:t>
            </a:r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 algn="r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r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346868"/>
                  </p:ext>
                </p:extLst>
              </p:nvPr>
            </p:nvGraphicFramePr>
            <p:xfrm>
              <a:off x="3707904" y="170080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𝑂𝑈𝑇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292,83 uH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NEE-30/15/7-400-IP12R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346868"/>
                  </p:ext>
                </p:extLst>
              </p:nvPr>
            </p:nvGraphicFramePr>
            <p:xfrm>
              <a:off x="3707904" y="170080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56" t="-3333" r="-153381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292,83 uH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NEE-30/15/7-400-IP12R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33324"/>
              </p:ext>
            </p:extLst>
          </p:nvPr>
        </p:nvGraphicFramePr>
        <p:xfrm>
          <a:off x="3711151" y="3334112"/>
          <a:ext cx="4317233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693783"/>
                <a:gridCol w="2623450"/>
              </a:tblGrid>
              <a:tr h="3282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Relação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Espiras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2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Núcleo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NEE-20/10/5-1300-IP12E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Numero de espiras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= 10, Secundário =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Fio de cobre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AWG25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690994"/>
                  </p:ext>
                </p:extLst>
              </p:nvPr>
            </p:nvGraphicFramePr>
            <p:xfrm>
              <a:off x="3707904" y="494116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4,03 uH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NEE-8/4/4-450-IP6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690994"/>
                  </p:ext>
                </p:extLst>
              </p:nvPr>
            </p:nvGraphicFramePr>
            <p:xfrm>
              <a:off x="3707904" y="494116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56" t="-1667" r="-153381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4,03 uH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NEE-8/4/4-450-IP6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80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Conversor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904456"/>
            <a:ext cx="8153400" cy="295354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Chaveamento sob tensão nula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dirty="0" smtClean="0"/>
              <a:t> ZVS (</a:t>
            </a:r>
            <a:r>
              <a:rPr lang="pt-BR" i="1" dirty="0" smtClean="0"/>
              <a:t>zero-voltage-switching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constante nas chaves, causando menos perdas durante o chaveamento.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Baixa interferência </a:t>
            </a:r>
            <a:r>
              <a:rPr lang="pt-BR" dirty="0" smtClean="0"/>
              <a:t>eletromagnética e baixo estresse sobre as chaves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Relação direta entre corrente de saída e </a:t>
            </a:r>
            <a:r>
              <a:rPr lang="pt-BR" dirty="0" smtClean="0"/>
              <a:t>ciclo de trabalho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2" y="1681187"/>
            <a:ext cx="7681583" cy="22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essa simulação, foram consideradas as perdas nos componentes.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94" y="2643997"/>
            <a:ext cx="6829841" cy="3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4149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todas as simulações realizadas, observou-se que tanto as equações de projeto, quanto o modelo de pequenos sinais são válidos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modelo de pequenos sinais e as equações de projeto são genéricos, ou seja, podem ser utilizados para quaisquer especificações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Mesmo com a simulação de perturbações no controle, o conversor atendeu a todos os requisitos testados.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71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Ao </a:t>
            </a:r>
            <a:r>
              <a:rPr lang="pt-BR" dirty="0"/>
              <a:t>final desse trabalho, pode-se concluir que temos um conversor em ponte completa com ZVS e controle por desvio de </a:t>
            </a:r>
            <a:r>
              <a:rPr lang="pt-BR"/>
              <a:t>fase </a:t>
            </a:r>
            <a:r>
              <a:rPr lang="pt-BR" smtClean="0"/>
              <a:t>funcional.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Muito obrigado!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Pode ser dividido em 6 etapas de operação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a dinâmica de funcionamento, são considerados que: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o</a:t>
            </a:r>
            <a:r>
              <a:rPr lang="pt-BR" dirty="0" smtClean="0"/>
              <a:t>s dispositivos semicondutores e o transformador são ideais;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a tensão de entrada é constante;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i</a:t>
            </a:r>
            <a:r>
              <a:rPr lang="pt-BR" dirty="0" smtClean="0"/>
              <a:t>ndutores e capacitores não possuem resistência interna.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0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Sinal de comando das chaves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24673"/>
            <a:ext cx="5295238" cy="4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e S4 conduzem e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8" y="2537762"/>
            <a:ext cx="7702149" cy="2209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3" y="4647531"/>
            <a:ext cx="3801746" cy="2210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77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071495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1344</Words>
  <Application>Microsoft Office PowerPoint</Application>
  <PresentationFormat>On-screen Show (4:3)</PresentationFormat>
  <Paragraphs>320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Cambria Math</vt:lpstr>
      <vt:lpstr>Times New Roman</vt:lpstr>
      <vt:lpstr>Tw Cen MT</vt:lpstr>
      <vt:lpstr>Wingdings</vt:lpstr>
      <vt:lpstr>Wingdings 2</vt:lpstr>
      <vt:lpstr>Student presentation</vt:lpstr>
      <vt:lpstr>CONVERSOR CC/CC EM PONTE COMPLETA COM ZVS E CONTROLE POR DESVIO DE FASE</vt:lpstr>
      <vt:lpstr>AGENDA</vt:lpstr>
      <vt:lpstr>Motivação</vt:lpstr>
      <vt:lpstr>Motivação</vt:lpstr>
      <vt:lpstr>O Conversor em Ponte Completa com ZVS</vt:lpstr>
      <vt:lpstr>Características do Conversor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Projeto do Conversor</vt:lpstr>
      <vt:lpstr>Especificações</vt:lpstr>
      <vt:lpstr>Especificações</vt:lpstr>
      <vt:lpstr>Cálculo dos Componentes</vt:lpstr>
      <vt:lpstr>Controle do conversor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Resultados</vt:lpstr>
      <vt:lpstr>Resultados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Montagem do Circuito Físico</vt:lpstr>
      <vt:lpstr>Circuitos Auxiliares</vt:lpstr>
      <vt:lpstr>Circuitos Auxiliares</vt:lpstr>
      <vt:lpstr>Circuitos Auxiliares</vt:lpstr>
      <vt:lpstr>Circuitos Auxiliares</vt:lpstr>
      <vt:lpstr>Seleção dos componentes reais</vt:lpstr>
      <vt:lpstr>Seleção dos componentes reais</vt:lpstr>
      <vt:lpstr>Simulação considerando componentes reais</vt:lpstr>
      <vt:lpstr>Simulação considerando componentes reais</vt:lpstr>
      <vt:lpstr>Conclusão</vt:lpstr>
      <vt:lpstr>Conclusão</vt:lpstr>
      <vt:lpstr>Conclusão</vt:lpstr>
      <vt:lpstr>Muito 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2016-09-19T00:10:56Z</dcterms:created>
  <dcterms:modified xsi:type="dcterms:W3CDTF">2016-09-26T23:25:46Z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