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79"/>
  </p:notesMasterIdLst>
  <p:handoutMasterIdLst>
    <p:handoutMasterId r:id="rId80"/>
  </p:handoutMasterIdLst>
  <p:sldIdLst>
    <p:sldId id="256" r:id="rId3"/>
    <p:sldId id="258" r:id="rId4"/>
    <p:sldId id="259" r:id="rId5"/>
    <p:sldId id="265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1" r:id="rId24"/>
    <p:sldId id="282" r:id="rId25"/>
    <p:sldId id="283" r:id="rId26"/>
    <p:sldId id="284" r:id="rId27"/>
    <p:sldId id="285" r:id="rId28"/>
    <p:sldId id="286" r:id="rId29"/>
    <p:sldId id="263" r:id="rId30"/>
    <p:sldId id="287" r:id="rId31"/>
    <p:sldId id="288" r:id="rId32"/>
    <p:sldId id="290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264" r:id="rId45"/>
    <p:sldId id="310" r:id="rId46"/>
    <p:sldId id="301" r:id="rId47"/>
    <p:sldId id="302" r:id="rId48"/>
    <p:sldId id="303" r:id="rId49"/>
    <p:sldId id="305" r:id="rId50"/>
    <p:sldId id="307" r:id="rId51"/>
    <p:sldId id="308" r:id="rId52"/>
    <p:sldId id="309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0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2" r:id="rId74"/>
    <p:sldId id="331" r:id="rId75"/>
    <p:sldId id="333" r:id="rId76"/>
    <p:sldId id="334" r:id="rId77"/>
    <p:sldId id="257" r:id="rId7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FB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5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8A4F-54BC-4283-9214-330A766DC28D}" type="datetime1">
              <a:rPr lang="en-US" smtClean="0"/>
              <a:t>9/20/2016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B6C28-47C0-402E-A80B-02266880F6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3749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812DB03-1E8D-4C2C-BF05-20B4FF0B88E4}" type="datetime1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65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956F0E-7EE6-4803-B327-737D5FDA13CA}" type="datetime1">
              <a:rPr lang="en-US" smtClean="0"/>
              <a:t>9/20/2016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1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B77098-B915-43C8-B978-2EC3A4EA4C48}" type="datetime1">
              <a:rPr lang="en-US" smtClean="0"/>
              <a:t>9/20/2016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49065A-DA89-4525-9236-DEC94C8AA774}" type="datetime1">
              <a:rPr lang="en-US" smtClean="0"/>
              <a:t>9/20/2016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12DB03-1E8D-4C2C-BF05-20B4FF0B88E4}" type="datetime1">
              <a:rPr lang="en-US" smtClean="0"/>
              <a:t>9/20/2016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mtClean="0"/>
              <a:t>9/19/2016 7:24 PM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solidFill>
                  <a:schemeClr val="tx2"/>
                </a:solidFill>
              </a:rPr>
              <a:t>9/19/2016 7:24 PM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pt-BR" smtClean="0">
                <a:solidFill>
                  <a:schemeClr val="tx2"/>
                </a:solidFill>
              </a:rPr>
              <a:t>9/19/2016 7:24 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9/19/2016 7:24 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pt-BR" smtClean="0">
                <a:solidFill>
                  <a:schemeClr val="tx2"/>
                </a:solidFill>
              </a:rPr>
              <a:t>9/19/2016 7:24 PM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8295456" cy="1447800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CONVERSOR CC/CC EM PONTE COMPLETA COM ZVS E CONTROLE POR DESVIO DE FASE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70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Rectangle 1"/>
          <p:cNvSpPr txBox="1">
            <a:spLocks/>
          </p:cNvSpPr>
          <p:nvPr/>
        </p:nvSpPr>
        <p:spPr>
          <a:xfrm>
            <a:off x="467544" y="2708920"/>
            <a:ext cx="8295456" cy="107846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solidFill>
                  <a:schemeClr val="tx1"/>
                </a:solidFill>
              </a:rPr>
              <a:t>Autor: leonan chicarelli de frança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Orientador: carlos fernando teodosio soares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Co-orientador: leonardo alvim muricy</a:t>
            </a:r>
          </a:p>
        </p:txBody>
      </p:sp>
      <p:sp>
        <p:nvSpPr>
          <p:cNvPr id="8" name="Rectangle 1"/>
          <p:cNvSpPr txBox="1">
            <a:spLocks/>
          </p:cNvSpPr>
          <p:nvPr/>
        </p:nvSpPr>
        <p:spPr>
          <a:xfrm>
            <a:off x="467544" y="4869160"/>
            <a:ext cx="8295456" cy="107846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 smtClean="0">
                <a:solidFill>
                  <a:schemeClr val="tx1"/>
                </a:solidFill>
              </a:rPr>
              <a:t>Universidade federal do rio de janeiro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Projeto de graduação – Engenharia eletrônica e de computação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27 de setembro de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1ª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S1 e S4 conduzem e S2 e S3 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72" y="2537762"/>
            <a:ext cx="7702149" cy="2209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73" y="4647525"/>
            <a:ext cx="3801746" cy="2210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71" y="5361706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Modelo</a:t>
            </a:r>
            <a:br>
              <a:rPr lang="pt-BR" dirty="0" smtClean="0"/>
            </a:br>
            <a:r>
              <a:rPr lang="pt-BR" dirty="0" smtClean="0"/>
              <a:t>Equivalente</a:t>
            </a:r>
            <a:endParaRPr lang="pt-BR" dirty="0"/>
          </a:p>
        </p:txBody>
      </p:sp>
      <p:sp>
        <p:nvSpPr>
          <p:cNvPr id="16" name="Right Arrow 15"/>
          <p:cNvSpPr/>
          <p:nvPr/>
        </p:nvSpPr>
        <p:spPr>
          <a:xfrm>
            <a:off x="2071495" y="5511476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2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1ª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44" y="2204864"/>
            <a:ext cx="5044007" cy="43924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837296" y="3736465"/>
                <a:ext cx="2214645" cy="5876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</a:rPr>
                  <a:t>Inclinação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296" y="3736465"/>
                <a:ext cx="2214645" cy="587661"/>
              </a:xfrm>
              <a:prstGeom prst="rect">
                <a:avLst/>
              </a:prstGeom>
              <a:blipFill rotWithShape="0">
                <a:blip r:embed="rId3"/>
                <a:stretch>
                  <a:fillRect l="-219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3779912" y="4005064"/>
            <a:ext cx="1057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72" y="4747309"/>
            <a:ext cx="3801747" cy="20455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71" y="2534788"/>
            <a:ext cx="7712513" cy="22125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2</a:t>
            </a:r>
            <a:r>
              <a:rPr lang="pt-BR" dirty="0" smtClean="0"/>
              <a:t>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S1 conduz, S4 acabou de abrir, S2 e S3 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38271" y="5361706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Modelo</a:t>
            </a:r>
            <a:br>
              <a:rPr lang="pt-BR" dirty="0" smtClean="0"/>
            </a:br>
            <a:r>
              <a:rPr lang="pt-BR" dirty="0" smtClean="0"/>
              <a:t>Equivalente</a:t>
            </a:r>
            <a:endParaRPr lang="pt-BR" dirty="0"/>
          </a:p>
        </p:txBody>
      </p:sp>
      <p:sp>
        <p:nvSpPr>
          <p:cNvPr id="16" name="Right Arrow 15"/>
          <p:cNvSpPr/>
          <p:nvPr/>
        </p:nvSpPr>
        <p:spPr>
          <a:xfrm>
            <a:off x="2071495" y="5511476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44" y="2200300"/>
            <a:ext cx="5049247" cy="43970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2</a:t>
            </a:r>
            <a:r>
              <a:rPr lang="pt-BR" dirty="0" smtClean="0"/>
              <a:t>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5301208"/>
            <a:ext cx="33958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A tensão no secundário vai a zero!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95936" y="5517232"/>
            <a:ext cx="93610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3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71" y="2534787"/>
            <a:ext cx="7712513" cy="22125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3ª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S1 conduz, S3 passa a conduzir, S2 e S4 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5361706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Modelo</a:t>
            </a:r>
            <a:br>
              <a:rPr lang="pt-BR" dirty="0" smtClean="0"/>
            </a:br>
            <a:r>
              <a:rPr lang="pt-BR" dirty="0" smtClean="0"/>
              <a:t>Equivalente</a:t>
            </a:r>
            <a:endParaRPr lang="pt-BR" dirty="0"/>
          </a:p>
        </p:txBody>
      </p:sp>
      <p:sp>
        <p:nvSpPr>
          <p:cNvPr id="16" name="Right Arrow 15"/>
          <p:cNvSpPr/>
          <p:nvPr/>
        </p:nvSpPr>
        <p:spPr>
          <a:xfrm>
            <a:off x="2132816" y="5511476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52" y="4725144"/>
            <a:ext cx="3528391" cy="211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43" y="2200300"/>
            <a:ext cx="4979153" cy="4276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3ª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305325" y="3356992"/>
                <a:ext cx="1991827" cy="5876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</a:rPr>
                  <a:t>Inclinação =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325" y="3356992"/>
                <a:ext cx="1991827" cy="587661"/>
              </a:xfrm>
              <a:prstGeom prst="rect">
                <a:avLst/>
              </a:prstGeom>
              <a:blipFill rotWithShape="0">
                <a:blip r:embed="rId3"/>
                <a:stretch>
                  <a:fillRect l="-212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4427985" y="3650823"/>
            <a:ext cx="877340" cy="28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34787"/>
            <a:ext cx="7651192" cy="21949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4</a:t>
            </a:r>
            <a:r>
              <a:rPr lang="pt-BR" dirty="0" smtClean="0"/>
              <a:t>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S3 </a:t>
            </a:r>
            <a:r>
              <a:rPr lang="pt-BR" dirty="0"/>
              <a:t>conduz, </a:t>
            </a:r>
            <a:r>
              <a:rPr lang="pt-BR" dirty="0" smtClean="0"/>
              <a:t>S1 </a:t>
            </a:r>
            <a:r>
              <a:rPr lang="pt-BR" dirty="0"/>
              <a:t>acabou de abrir, S2 e </a:t>
            </a:r>
            <a:r>
              <a:rPr lang="pt-BR" dirty="0" smtClean="0"/>
              <a:t>S4 </a:t>
            </a:r>
            <a:r>
              <a:rPr lang="pt-BR" dirty="0"/>
              <a:t>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5361706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Modelo</a:t>
            </a:r>
            <a:br>
              <a:rPr lang="pt-BR" dirty="0" smtClean="0"/>
            </a:br>
            <a:r>
              <a:rPr lang="pt-BR" dirty="0" smtClean="0"/>
              <a:t>Equivalente</a:t>
            </a:r>
            <a:endParaRPr lang="pt-BR" dirty="0"/>
          </a:p>
        </p:txBody>
      </p:sp>
      <p:sp>
        <p:nvSpPr>
          <p:cNvPr id="16" name="Right Arrow 15"/>
          <p:cNvSpPr/>
          <p:nvPr/>
        </p:nvSpPr>
        <p:spPr>
          <a:xfrm>
            <a:off x="1700768" y="5511476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7" b="9635"/>
          <a:stretch/>
        </p:blipFill>
        <p:spPr>
          <a:xfrm>
            <a:off x="2475192" y="4728913"/>
            <a:ext cx="4499992" cy="20956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90020" y="4221088"/>
            <a:ext cx="19442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O secundário entra em curto-circuito!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860032" y="3717032"/>
            <a:ext cx="144016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42" y="2200300"/>
            <a:ext cx="4979153" cy="43166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4</a:t>
            </a:r>
            <a:r>
              <a:rPr lang="pt-BR" dirty="0" smtClean="0"/>
              <a:t>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5773064" y="3140968"/>
            <a:ext cx="29929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Ao final desta etapa, a tensão no primário fica em –Vin.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11" idx="1"/>
          </p:cNvCxnSpPr>
          <p:nvPr/>
        </p:nvCxnSpPr>
        <p:spPr>
          <a:xfrm flipH="1" flipV="1">
            <a:off x="4788024" y="3284987"/>
            <a:ext cx="985040" cy="17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98"/>
          <a:stretch/>
        </p:blipFill>
        <p:spPr>
          <a:xfrm>
            <a:off x="2432205" y="4733537"/>
            <a:ext cx="4514286" cy="20732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38607"/>
            <a:ext cx="7651192" cy="21949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5ª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S3 </a:t>
            </a:r>
            <a:r>
              <a:rPr lang="pt-BR" dirty="0"/>
              <a:t>conduz, </a:t>
            </a:r>
            <a:r>
              <a:rPr lang="pt-BR" dirty="0" smtClean="0"/>
              <a:t>S2 é fechada, S1 </a:t>
            </a:r>
            <a:r>
              <a:rPr lang="pt-BR" dirty="0"/>
              <a:t>e </a:t>
            </a:r>
            <a:r>
              <a:rPr lang="pt-BR" dirty="0" smtClean="0"/>
              <a:t>S4 </a:t>
            </a:r>
            <a:r>
              <a:rPr lang="pt-BR" dirty="0"/>
              <a:t>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5361706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Modelo</a:t>
            </a:r>
            <a:br>
              <a:rPr lang="pt-BR" dirty="0" smtClean="0"/>
            </a:br>
            <a:r>
              <a:rPr lang="pt-BR" dirty="0" smtClean="0"/>
              <a:t>Equivalente</a:t>
            </a:r>
            <a:endParaRPr lang="pt-BR" dirty="0"/>
          </a:p>
        </p:txBody>
      </p:sp>
      <p:sp>
        <p:nvSpPr>
          <p:cNvPr id="16" name="Right Arrow 15"/>
          <p:cNvSpPr/>
          <p:nvPr/>
        </p:nvSpPr>
        <p:spPr>
          <a:xfrm>
            <a:off x="1700768" y="5511476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7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90" y="2200299"/>
            <a:ext cx="4975705" cy="43330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5ª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796136" y="3645024"/>
                <a:ext cx="1944216" cy="5184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</a:rPr>
                  <a:t>Inclinação =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𝐿𝐾</m:t>
                            </m:r>
                          </m:sub>
                        </m:sSub>
                      </m:den>
                    </m:f>
                  </m:oMath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645024"/>
                <a:ext cx="1944216" cy="518475"/>
              </a:xfrm>
              <a:prstGeom prst="rect">
                <a:avLst/>
              </a:prstGeom>
              <a:blipFill rotWithShape="0">
                <a:blip r:embed="rId3"/>
                <a:stretch>
                  <a:fillRect l="-249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11" idx="1"/>
          </p:cNvCxnSpPr>
          <p:nvPr/>
        </p:nvCxnSpPr>
        <p:spPr>
          <a:xfrm flipH="1">
            <a:off x="4788024" y="3904262"/>
            <a:ext cx="1008112" cy="32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Motivação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O Conversor em Ponte Completa com ZVS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Projeto do Conversor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Controle do Conversor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Resultados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Montagem do Circuito Físico</a:t>
            </a: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Conclusão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808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86" y="4733537"/>
            <a:ext cx="4526204" cy="1905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38607"/>
            <a:ext cx="7651193" cy="21949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6</a:t>
            </a:r>
            <a:r>
              <a:rPr lang="pt-BR" dirty="0" smtClean="0"/>
              <a:t>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S3 e S2 conduzem, S1 </a:t>
            </a:r>
            <a:r>
              <a:rPr lang="pt-BR" dirty="0"/>
              <a:t>e </a:t>
            </a:r>
            <a:r>
              <a:rPr lang="pt-BR" dirty="0" smtClean="0"/>
              <a:t>S4 </a:t>
            </a:r>
            <a:r>
              <a:rPr lang="pt-BR" dirty="0"/>
              <a:t>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5361706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Modelo</a:t>
            </a:r>
            <a:br>
              <a:rPr lang="pt-BR" dirty="0" smtClean="0"/>
            </a:br>
            <a:r>
              <a:rPr lang="pt-BR" dirty="0" smtClean="0"/>
              <a:t>Equivalente</a:t>
            </a:r>
            <a:endParaRPr lang="pt-BR" dirty="0"/>
          </a:p>
        </p:txBody>
      </p:sp>
      <p:sp>
        <p:nvSpPr>
          <p:cNvPr id="16" name="Right Arrow 15"/>
          <p:cNvSpPr/>
          <p:nvPr/>
        </p:nvSpPr>
        <p:spPr>
          <a:xfrm>
            <a:off x="1700768" y="5511476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92" y="2200298"/>
            <a:ext cx="4975705" cy="43330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6</a:t>
            </a:r>
            <a:r>
              <a:rPr lang="pt-BR" dirty="0" smtClean="0"/>
              <a:t>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339806" y="4509120"/>
                <a:ext cx="2426242" cy="5876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1"/>
                    </a:solidFill>
                  </a:rPr>
                  <a:t>Inclinação =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06" y="4509120"/>
                <a:ext cx="2426242" cy="587661"/>
              </a:xfrm>
              <a:prstGeom prst="rect">
                <a:avLst/>
              </a:prstGeom>
              <a:blipFill rotWithShape="0">
                <a:blip r:embed="rId3"/>
                <a:stretch>
                  <a:fillRect l="-2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5519941" y="4802951"/>
            <a:ext cx="819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Especificações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Cálculo dos Componentes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do Conversor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3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Especificações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0367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Tensão de entrada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3200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</m:oMath>
                </a14:m>
                <a:r>
                  <a:rPr lang="pt-BR" dirty="0" smtClean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Proveniente da saída de um conversor </a:t>
                </a:r>
                <a:r>
                  <a:rPr lang="pt-BR" i="1" dirty="0" smtClean="0"/>
                  <a:t>Boost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pt-BR" i="1" dirty="0" smtClean="0"/>
              </a:p>
              <a:p>
                <a:pPr marL="365760" lvl="1" indent="0">
                  <a:buNone/>
                </a:pPr>
                <a:endParaRPr lang="pt-BR" i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036712"/>
              </a:xfrm>
              <a:blipFill rotWithShape="0">
                <a:blip r:embed="rId2"/>
                <a:stretch>
                  <a:fillRect l="-449" t="-7059" b="-64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12648" y="5324698"/>
                <a:ext cx="8153400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600" smtClean="0"/>
                        </m:ctrlPr>
                      </m:sSubPr>
                      <m:e>
                        <m:r>
                          <a:rPr lang="pt-BR" sz="2600"/>
                          <m:t>𝑉</m:t>
                        </m:r>
                      </m:e>
                      <m:sub>
                        <m:r>
                          <a:rPr lang="pt-BR" sz="2600"/>
                          <m:t>𝐼𝑁</m:t>
                        </m:r>
                      </m:sub>
                    </m:sSub>
                    <m:r>
                      <a:rPr lang="pt-BR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600"/>
                      <m:t>=400 </m:t>
                    </m:r>
                    <m:sSub>
                      <m:sSubPr>
                        <m:ctrlPr>
                          <a:rPr lang="pt-BR" sz="2600"/>
                        </m:ctrlPr>
                      </m:sSubPr>
                      <m:e>
                        <m:r>
                          <a:rPr lang="pt-BR" sz="2600"/>
                          <m:t>𝑉</m:t>
                        </m:r>
                      </m:e>
                      <m:sub>
                        <m:r>
                          <a:rPr lang="pt-BR" sz="2600"/>
                          <m:t>𝐷𝐶</m:t>
                        </m:r>
                      </m:sub>
                    </m:sSub>
                  </m:oMath>
                </a14:m>
                <a:r>
                  <a:rPr lang="pt-BR" sz="2600" dirty="0"/>
                  <a:t> com um ripple de 10 V de pico para carga máxima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5324698"/>
                <a:ext cx="8153400" cy="892552"/>
              </a:xfrm>
              <a:prstGeom prst="rect">
                <a:avLst/>
              </a:prstGeom>
              <a:blipFill rotWithShape="0">
                <a:blip r:embed="rId3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8" y="2852936"/>
            <a:ext cx="3240360" cy="10059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58" y="2628721"/>
            <a:ext cx="4604890" cy="2232248"/>
          </a:xfrm>
          <a:prstGeom prst="rect">
            <a:avLst/>
          </a:prstGeom>
        </p:spPr>
      </p:pic>
      <p:sp>
        <p:nvSpPr>
          <p:cNvPr id="45" name="Freeform 44"/>
          <p:cNvSpPr/>
          <p:nvPr/>
        </p:nvSpPr>
        <p:spPr>
          <a:xfrm>
            <a:off x="1634395" y="3505200"/>
            <a:ext cx="2213705" cy="769620"/>
          </a:xfrm>
          <a:custGeom>
            <a:avLst/>
            <a:gdLst>
              <a:gd name="connsiteX0" fmla="*/ 11525 w 2213705"/>
              <a:gd name="connsiteY0" fmla="*/ 0 h 769620"/>
              <a:gd name="connsiteX1" fmla="*/ 331565 w 2213705"/>
              <a:gd name="connsiteY1" fmla="*/ 647700 h 769620"/>
              <a:gd name="connsiteX2" fmla="*/ 2213705 w 2213705"/>
              <a:gd name="connsiteY2" fmla="*/ 769620 h 769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3705" h="769620">
                <a:moveTo>
                  <a:pt x="11525" y="0"/>
                </a:moveTo>
                <a:cubicBezTo>
                  <a:pt x="-11970" y="259715"/>
                  <a:pt x="-35465" y="519430"/>
                  <a:pt x="331565" y="647700"/>
                </a:cubicBezTo>
                <a:cubicBezTo>
                  <a:pt x="698595" y="775970"/>
                  <a:pt x="1901285" y="754380"/>
                  <a:pt x="2213705" y="769620"/>
                </a:cubicBezTo>
              </a:path>
            </a:pathLst>
          </a:custGeom>
          <a:noFill/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Straight Arrow Connector 46"/>
          <p:cNvCxnSpPr>
            <a:stCxn id="45" idx="2"/>
          </p:cNvCxnSpPr>
          <p:nvPr/>
        </p:nvCxnSpPr>
        <p:spPr>
          <a:xfrm>
            <a:off x="3848100" y="4274820"/>
            <a:ext cx="313058" cy="0"/>
          </a:xfrm>
          <a:prstGeom prst="straightConnector1">
            <a:avLst/>
          </a:prstGeom>
          <a:ln w="19050">
            <a:solidFill>
              <a:srgbClr val="ED1C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4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Tensão de saída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pt-BR" dirty="0" smtClean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sz="2400" dirty="0" smtClean="0"/>
                  <a:t>A ANATEL define </a:t>
                </a:r>
                <a14:m>
                  <m:oMath xmlns:m="http://schemas.openxmlformats.org/officeDocument/2006/math">
                    <m:r>
                      <a:rPr lang="pt-BR" sz="2400">
                        <a:latin typeface="Cambria Math" panose="02040503050406030204" pitchFamily="18" charset="0"/>
                      </a:rPr>
                      <m:t>48</m:t>
                    </m:r>
                    <m:r>
                      <a:rPr lang="pt-BR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pt-BR" sz="2400" dirty="0" smtClean="0"/>
                  <a:t> e </a:t>
                </a:r>
                <a14:m>
                  <m:oMath xmlns:m="http://schemas.openxmlformats.org/officeDocument/2006/math">
                    <m:r>
                      <a:rPr lang="pt-BR" sz="24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400" b="0" i="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pt-BR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pt-BR" sz="2400" dirty="0" smtClean="0"/>
                  <a:t> como valores possíveis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pt-BR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>
                        <a:latin typeface="Cambria Math" panose="02040503050406030204" pitchFamily="18" charset="0"/>
                      </a:rPr>
                      <m:t>=4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pt-BR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pt-BR" sz="2400" dirty="0" smtClean="0"/>
                  <a:t> foi escolhido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sz="2400" dirty="0" smtClean="0"/>
                  <a:t>Faixa de ajuste entre </a:t>
                </a:r>
                <a14:m>
                  <m:oMath xmlns:m="http://schemas.openxmlformats.org/officeDocument/2006/math">
                    <m:r>
                      <a:rPr lang="pt-BR" sz="2400">
                        <a:latin typeface="Cambria Math" panose="02040503050406030204" pitchFamily="18" charset="0"/>
                      </a:rPr>
                      <m:t>4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pt-BR" sz="2400" dirty="0" smtClean="0"/>
                  <a:t> e </a:t>
                </a:r>
                <a14:m>
                  <m:oMath xmlns:m="http://schemas.openxmlformats.org/officeDocument/2006/math">
                    <m:r>
                      <a:rPr lang="pt-BR" sz="240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sz="2400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pt-BR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Corrente Nominal de Saída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pt-BR" dirty="0" smtClean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pt-BR" sz="2400"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pt-BR" sz="24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i="1" dirty="0" smtClean="0"/>
                  <a:t>Ripple</a:t>
                </a:r>
                <a:r>
                  <a:rPr lang="pt-BR" dirty="0" smtClean="0"/>
                  <a:t> de saída: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sz="2400" dirty="0" smtClean="0"/>
                  <a:t>A ANATEL permite um </a:t>
                </a:r>
                <a:r>
                  <a:rPr lang="pt-BR" sz="2400" i="1" dirty="0" smtClean="0"/>
                  <a:t>ripple</a:t>
                </a:r>
                <a:r>
                  <a:rPr lang="pt-BR" sz="2400" dirty="0" smtClean="0"/>
                  <a:t> máximo de 200 mV pico a pico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pt-BR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62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2514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Frequência de Chaveamento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pt-BR" dirty="0" smtClean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pt-BR" sz="2400"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100 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kHz</m:t>
                    </m:r>
                  </m:oMath>
                </a14:m>
                <a:endParaRPr lang="pt-BR" sz="2400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sz="2400" dirty="0" smtClean="0"/>
                  <a:t>Controle mais rápido e elementos magnéticos menores em relação a um projeto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pt-BR" sz="2400" dirty="0" smtClean="0"/>
                  <a:t> menor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sz="2400" dirty="0" smtClean="0"/>
                  <a:t>Em frequência maiores, a presença de elementos parasitas é mais significativa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Eficiência (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r>
                  <a:rPr lang="pt-BR" dirty="0" smtClean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sz="2400" dirty="0" smtClean="0"/>
                  <a:t>Para a potência desse conversor, a ANATEL define um mínimo de 85% de eficiência. Para os cálculos, foi  definida uma eficiência de 95%</a:t>
                </a:r>
                <a:endParaRPr lang="pt-BR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25144"/>
              </a:xfrm>
              <a:blipFill rotWithShape="0">
                <a:blip r:embed="rId2"/>
                <a:stretch>
                  <a:fillRect l="-449" t="-1239" r="-1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10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Cálculo dos Componentes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Relação de espiras (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 smtClean="0"/>
                  <a:t>):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/>
                        <m:t>𝛼</m:t>
                      </m:r>
                      <m:r>
                        <a:rPr lang="pt-BR" sz="2400" i="1"/>
                        <m:t>=</m:t>
                      </m:r>
                      <m:r>
                        <a:rPr lang="pt-BR" sz="2400" i="1"/>
                        <m:t>𝜂</m:t>
                      </m:r>
                      <m:r>
                        <a:rPr lang="pt-BR" sz="2400" i="1"/>
                        <m:t> </m:t>
                      </m:r>
                      <m:d>
                        <m:dPr>
                          <m:ctrlPr>
                            <a:rPr lang="pt-BR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/>
                              </m:ctrlPr>
                            </m:sSubPr>
                            <m:e>
                              <m:r>
                                <a:rPr lang="pt-BR" sz="2400" i="1"/>
                                <m:t>𝑉</m:t>
                              </m:r>
                            </m:e>
                            <m:sub>
                              <m:r>
                                <a:rPr lang="pt-BR" sz="2400" i="1"/>
                                <m:t>𝐼𝑁</m:t>
                              </m:r>
                              <m:d>
                                <m:dPr>
                                  <m:ctrlPr>
                                    <a:rPr lang="pt-BR" sz="2400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/>
                                    <m:t>min</m:t>
                                  </m:r>
                                </m:e>
                              </m:d>
                            </m:sub>
                          </m:sSub>
                          <m:r>
                            <a:rPr lang="pt-BR" sz="2400" i="1"/>
                            <m:t>−</m:t>
                          </m:r>
                          <m:sSub>
                            <m:sSubPr>
                              <m:ctrlPr>
                                <a:rPr lang="pt-BR" sz="2400" i="1"/>
                              </m:ctrlPr>
                            </m:sSubPr>
                            <m:e>
                              <m:r>
                                <a:rPr lang="pt-BR" sz="2400" i="1"/>
                                <m:t>2</m:t>
                              </m:r>
                              <m:r>
                                <a:rPr lang="pt-BR" sz="2400" i="1"/>
                                <m:t>𝑉</m:t>
                              </m:r>
                            </m:e>
                            <m:sub>
                              <m:r>
                                <a:rPr lang="pt-BR" sz="2400" i="1"/>
                                <m:t>𝐷𝑆𝑜𝑛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sz="2400" i="1"/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/>
                              </m:ctrlPr>
                            </m:sSubPr>
                            <m:e>
                              <m:r>
                                <a:rPr lang="pt-BR" sz="2400" i="1"/>
                                <m:t>𝐷</m:t>
                              </m:r>
                            </m:e>
                            <m:sub>
                              <m:r>
                                <a:rPr lang="pt-BR" sz="2400" i="1"/>
                                <m:t>𝑒𝑓𝑓</m:t>
                              </m:r>
                              <m:d>
                                <m:dPr>
                                  <m:ctrlPr>
                                    <a:rPr lang="pt-BR" sz="2400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/>
                                    <m:t>max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/>
                              </m:ctrlPr>
                            </m:sSubPr>
                            <m:e>
                              <m:r>
                                <a:rPr lang="pt-BR" sz="2400" i="1"/>
                                <m:t>𝑉</m:t>
                              </m:r>
                            </m:e>
                            <m:sub>
                              <m:r>
                                <a:rPr lang="pt-BR" sz="2400" i="1"/>
                                <m:t>𝑂𝑈𝑇</m:t>
                              </m:r>
                              <m:d>
                                <m:dPr>
                                  <m:ctrlPr>
                                    <a:rPr lang="pt-BR" sz="2400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/>
                                    <m:t>max</m:t>
                                  </m:r>
                                </m:e>
                              </m:d>
                            </m:sub>
                          </m:sSub>
                          <m:r>
                            <a:rPr lang="pt-BR" sz="2400" i="1"/>
                            <m:t>+</m:t>
                          </m:r>
                          <m:sSub>
                            <m:sSubPr>
                              <m:ctrlPr>
                                <a:rPr lang="pt-BR" sz="2400" i="1"/>
                              </m:ctrlPr>
                            </m:sSubPr>
                            <m:e>
                              <m:r>
                                <a:rPr lang="pt-BR" sz="2400" i="1"/>
                                <m:t>𝑉</m:t>
                              </m:r>
                            </m:e>
                            <m:sub>
                              <m:r>
                                <a:rPr lang="pt-BR" sz="2400" i="1"/>
                                <m:t>𝐹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 smtClean="0"/>
              </a:p>
              <a:p>
                <a:pPr marL="365760" lvl="1" indent="0">
                  <a:buNone/>
                </a:pPr>
                <a:r>
                  <a:rPr lang="pt-BR" sz="2400" dirty="0" smtClean="0"/>
                  <a:t>Utilizando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𝐷𝑆𝑜𝑛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𝑒𝑓𝑓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</m:d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=80%</m:t>
                    </m:r>
                  </m:oMath>
                </a14:m>
                <a:r>
                  <a:rPr lang="pt-BR" sz="2400" b="0" dirty="0" smtClean="0"/>
                  <a:t>: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/>
                        <m:t>𝛼</m:t>
                      </m:r>
                      <m:r>
                        <a:rPr lang="pt-BR" sz="2400" i="1"/>
                        <m:t>=4,8893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0,2045.</m:t>
                      </m:r>
                      <m:r>
                        <a:rPr lang="pt-BR" sz="24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dirty="0" smtClean="0"/>
              </a:p>
              <a:p>
                <a:pPr marL="365760" lvl="1" indent="0">
                  <a:buNone/>
                </a:pPr>
                <a:endParaRPr lang="pt-BR" sz="24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Indutor Parasita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𝐿𝐾</m:t>
                        </m:r>
                      </m:sub>
                    </m:sSub>
                  </m:oMath>
                </a14:m>
                <a:r>
                  <a:rPr lang="pt-BR" dirty="0" smtClean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/>
                          </m:ctrlPr>
                        </m:sSubPr>
                        <m:e>
                          <m:r>
                            <a:rPr lang="pt-BR" sz="2400" i="1"/>
                            <m:t>𝐿</m:t>
                          </m:r>
                        </m:e>
                        <m:sub>
                          <m:r>
                            <a:rPr lang="pt-BR" sz="2400" i="1"/>
                            <m:t>𝐿𝐾</m:t>
                          </m:r>
                        </m:sub>
                      </m:sSub>
                      <m:r>
                        <a:rPr lang="pt-BR" sz="2400" i="1"/>
                        <m:t>=</m:t>
                      </m:r>
                      <m:f>
                        <m:fPr>
                          <m:ctrlPr>
                            <a:rPr lang="pt-BR" sz="2400" i="1"/>
                          </m:ctrlPr>
                        </m:fPr>
                        <m:num>
                          <m:r>
                            <a:rPr lang="pt-BR" sz="2400" i="1"/>
                            <m:t>∆</m:t>
                          </m:r>
                          <m:r>
                            <a:rPr lang="pt-BR" sz="2400" i="1"/>
                            <m:t>𝐷</m:t>
                          </m:r>
                          <m:r>
                            <a:rPr lang="pt-BR" sz="2400" i="1"/>
                            <m:t> </m:t>
                          </m:r>
                          <m:sSub>
                            <m:sSubPr>
                              <m:ctrlPr>
                                <a:rPr lang="pt-BR" sz="2400" i="1"/>
                              </m:ctrlPr>
                            </m:sSubPr>
                            <m:e>
                              <m:r>
                                <a:rPr lang="pt-BR" sz="2400" i="1"/>
                                <m:t>𝑉</m:t>
                              </m:r>
                            </m:e>
                            <m:sub>
                              <m:r>
                                <a:rPr lang="pt-BR" sz="2400" i="1"/>
                                <m:t>𝐼𝑁</m:t>
                              </m:r>
                              <m:d>
                                <m:dPr>
                                  <m:ctrlPr>
                                    <a:rPr lang="pt-BR" sz="2400" i="1"/>
                                  </m:ctrlPr>
                                </m:dPr>
                                <m:e>
                                  <m:r>
                                    <a:rPr lang="pt-BR" sz="2400" i="1"/>
                                    <m:t>𝑚𝑖𝑛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r>
                            <a:rPr lang="pt-BR" sz="2400" i="1"/>
                            <m:t>4</m:t>
                          </m:r>
                          <m:sSub>
                            <m:sSubPr>
                              <m:ctrlPr>
                                <a:rPr lang="pt-BR" sz="2400" i="1"/>
                              </m:ctrlPr>
                            </m:sSubPr>
                            <m:e>
                              <m:r>
                                <a:rPr lang="pt-BR" sz="2400" i="1"/>
                                <m:t> </m:t>
                              </m:r>
                              <m:r>
                                <a:rPr lang="pt-BR" sz="2400" i="1"/>
                                <m:t>𝐹</m:t>
                              </m:r>
                            </m:e>
                            <m:sub>
                              <m:r>
                                <a:rPr lang="pt-BR" sz="2400" i="1"/>
                                <m:t>𝑆</m:t>
                              </m:r>
                            </m:sub>
                          </m:sSub>
                          <m:r>
                            <a:rPr lang="pt-BR" sz="2400" i="1"/>
                            <m:t> </m:t>
                          </m:r>
                          <m:r>
                            <a:rPr lang="pt-BR" sz="2400" i="1"/>
                            <m:t>𝑛</m:t>
                          </m:r>
                          <m:r>
                            <a:rPr lang="pt-BR" sz="2400" i="1"/>
                            <m:t> </m:t>
                          </m:r>
                          <m:sSub>
                            <m:sSubPr>
                              <m:ctrlPr>
                                <a:rPr lang="pt-BR" sz="2400" i="1"/>
                              </m:ctrlPr>
                            </m:sSubPr>
                            <m:e>
                              <m:r>
                                <a:rPr lang="pt-BR" sz="2400" i="1"/>
                                <m:t>𝐼</m:t>
                              </m:r>
                            </m:e>
                            <m:sub>
                              <m:r>
                                <a:rPr lang="pt-BR" sz="2400" i="1"/>
                                <m:t>𝑂𝑈𝑇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 smtClean="0"/>
              </a:p>
              <a:p>
                <a:pPr marL="444500" indent="0">
                  <a:buNone/>
                  <a:tabLst>
                    <a:tab pos="444500" algn="l"/>
                  </a:tabLst>
                </a:pPr>
                <a:r>
                  <a:rPr lang="pt-BR" sz="2400" dirty="0" smtClean="0"/>
                  <a:t>Utilizando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=2%</m:t>
                    </m:r>
                  </m:oMath>
                </a14:m>
                <a:r>
                  <a:rPr lang="pt-BR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/>
                          </m:ctrlPr>
                        </m:sSubPr>
                        <m:e>
                          <m:r>
                            <a:rPr lang="pt-BR" sz="2400" i="1"/>
                            <m:t>𝐿</m:t>
                          </m:r>
                        </m:e>
                        <m:sub>
                          <m:r>
                            <a:rPr lang="pt-BR" sz="2400" i="1"/>
                            <m:t>𝐿𝐾</m:t>
                          </m:r>
                        </m:sub>
                      </m:sSub>
                      <m:r>
                        <a:rPr lang="pt-BR" sz="2400" i="1"/>
                        <m:t>= 9,53 </m:t>
                      </m:r>
                      <m:r>
                        <a:rPr lang="pt-BR" sz="2400" i="1"/>
                        <m:t>𝜇</m:t>
                      </m:r>
                      <m:r>
                        <a:rPr lang="pt-BR" sz="2400" i="1"/>
                        <m:t>𝐻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 rotWithShape="0">
                <a:blip r:embed="rId2"/>
                <a:stretch>
                  <a:fillRect l="-449" t="-11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Cálculo dos Componentes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Indutor de saída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pt-BR" dirty="0" smtClean="0"/>
                  <a:t>):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/>
                          </m:ctrlPr>
                        </m:sSubPr>
                        <m:e>
                          <m:r>
                            <a:rPr lang="pt-BR" sz="2400" i="1"/>
                            <m:t>𝐿</m:t>
                          </m:r>
                        </m:e>
                        <m:sub>
                          <m:r>
                            <a:rPr lang="pt-BR" sz="2400" i="1"/>
                            <m:t>𝑂𝑈𝑇</m:t>
                          </m:r>
                        </m:sub>
                      </m:sSub>
                      <m:r>
                        <a:rPr lang="pt-BR" sz="2400" i="1"/>
                        <m:t>=</m:t>
                      </m:r>
                      <m:f>
                        <m:fPr>
                          <m:ctrlPr>
                            <a:rPr lang="pt-BR" sz="2400" i="1"/>
                          </m:ctrlPr>
                        </m:fPr>
                        <m:num>
                          <m:d>
                            <m:dPr>
                              <m:ctrlPr>
                                <a:rPr lang="pt-BR" sz="24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/>
                                  </m:ctrlPr>
                                </m:sSubPr>
                                <m:e>
                                  <m:r>
                                    <a:rPr lang="pt-BR" sz="2400" i="1"/>
                                    <m:t>𝑉</m:t>
                                  </m:r>
                                </m:e>
                                <m:sub>
                                  <m:r>
                                    <a:rPr lang="pt-BR" sz="2400" i="1"/>
                                    <m:t>𝑂𝑈𝑇</m:t>
                                  </m:r>
                                  <m:d>
                                    <m:dPr>
                                      <m:ctrlPr>
                                        <a:rPr lang="pt-BR" sz="2400" i="1"/>
                                      </m:ctrlPr>
                                    </m:dPr>
                                    <m:e>
                                      <m:r>
                                        <a:rPr lang="pt-BR" sz="2400" i="1"/>
                                        <m:t>𝑚𝑎𝑥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pt-BR" sz="2400" i="1"/>
                                <m:t>+</m:t>
                              </m:r>
                              <m:sSub>
                                <m:sSubPr>
                                  <m:ctrlPr>
                                    <a:rPr lang="pt-BR" sz="2400" i="1"/>
                                  </m:ctrlPr>
                                </m:sSubPr>
                                <m:e>
                                  <m:r>
                                    <a:rPr lang="pt-BR" sz="2400" i="1"/>
                                    <m:t>𝑉</m:t>
                                  </m:r>
                                </m:e>
                                <m:sub>
                                  <m:r>
                                    <a:rPr lang="pt-BR" sz="2400" i="1"/>
                                    <m:t>𝐹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sz="2400" i="1"/>
                              </m:ctrlPr>
                            </m:dPr>
                            <m:e>
                              <m:r>
                                <a:rPr lang="pt-BR" sz="2400" i="1"/>
                                <m:t>1−</m:t>
                              </m:r>
                              <m:sSub>
                                <m:sSubPr>
                                  <m:ctrlPr>
                                    <a:rPr lang="pt-BR" sz="2400" i="1"/>
                                  </m:ctrlPr>
                                </m:sSubPr>
                                <m:e>
                                  <m:r>
                                    <a:rPr lang="pt-BR" sz="2400" i="1"/>
                                    <m:t>𝐷</m:t>
                                  </m:r>
                                </m:e>
                                <m:sub>
                                  <m:r>
                                    <a:rPr lang="pt-BR" sz="2400" i="1"/>
                                    <m:t>𝑒𝑓𝑓</m:t>
                                  </m:r>
                                  <m:d>
                                    <m:dPr>
                                      <m:ctrlPr>
                                        <a:rPr lang="pt-BR" sz="2400" i="1"/>
                                      </m:ctrlPr>
                                    </m:dPr>
                                    <m:e>
                                      <m:r>
                                        <a:rPr lang="pt-BR" sz="2400" i="1"/>
                                        <m:t>𝑚𝑖𝑛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sz="2400" i="1"/>
                            <m:t>2 </m:t>
                          </m:r>
                          <m:sSub>
                            <m:sSubPr>
                              <m:ctrlPr>
                                <a:rPr lang="pt-BR" sz="2400" i="1"/>
                              </m:ctrlPr>
                            </m:sSubPr>
                            <m:e>
                              <m:r>
                                <a:rPr lang="pt-BR" sz="2400" i="1"/>
                                <m:t>𝐹</m:t>
                              </m:r>
                            </m:e>
                            <m:sub>
                              <m:r>
                                <a:rPr lang="pt-BR" sz="2400" i="1"/>
                                <m:t>𝑆</m:t>
                              </m:r>
                            </m:sub>
                          </m:sSub>
                          <m:r>
                            <a:rPr lang="pt-BR" sz="2400" i="1"/>
                            <m:t> ∆</m:t>
                          </m:r>
                          <m:sSub>
                            <m:sSubPr>
                              <m:ctrlPr>
                                <a:rPr lang="pt-BR" sz="2400" i="1"/>
                              </m:ctrlPr>
                            </m:sSubPr>
                            <m:e>
                              <m:r>
                                <a:rPr lang="pt-BR" sz="2400" i="1"/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400" i="1"/>
                                  </m:ctrlPr>
                                </m:sSubPr>
                                <m:e>
                                  <m:r>
                                    <a:rPr lang="pt-BR" sz="2400" i="1"/>
                                    <m:t>𝐿</m:t>
                                  </m:r>
                                </m:e>
                                <m:sub>
                                  <m:r>
                                    <a:rPr lang="pt-BR" sz="2400" i="1"/>
                                    <m:t>𝑂𝑈𝑇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 smtClean="0"/>
              </a:p>
              <a:p>
                <a:pPr marL="0" indent="0">
                  <a:spcBef>
                    <a:spcPts val="5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/>
                          </m:ctrlPr>
                        </m:sSubPr>
                        <m:e>
                          <m:r>
                            <a:rPr lang="pt-BR" sz="2400" i="1"/>
                            <m:t>𝐷</m:t>
                          </m:r>
                        </m:e>
                        <m:sub>
                          <m:r>
                            <a:rPr lang="pt-BR" sz="2400" i="1"/>
                            <m:t>𝑒𝑓𝑓</m:t>
                          </m:r>
                          <m:d>
                            <m:dPr>
                              <m:ctrlPr>
                                <a:rPr lang="pt-BR" sz="2400" i="1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2400"/>
                                <m:t>min</m:t>
                              </m:r>
                            </m:e>
                          </m:d>
                        </m:sub>
                      </m:sSub>
                      <m:r>
                        <a:rPr lang="pt-BR" sz="2400" i="1"/>
                        <m:t>=</m:t>
                      </m:r>
                      <m:r>
                        <a:rPr lang="pt-BR" sz="2400" i="1"/>
                        <m:t>𝑛</m:t>
                      </m:r>
                      <m:f>
                        <m:fPr>
                          <m:ctrlPr>
                            <a:rPr lang="pt-BR" sz="2400" i="1"/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/>
                              </m:ctrlPr>
                            </m:sSubPr>
                            <m:e>
                              <m:r>
                                <a:rPr lang="pt-BR" sz="2400" i="1"/>
                                <m:t>𝑉</m:t>
                              </m:r>
                            </m:e>
                            <m:sub>
                              <m:r>
                                <a:rPr lang="pt-BR" sz="2400" i="1"/>
                                <m:t>𝑂𝑈𝑇</m:t>
                              </m:r>
                              <m:d>
                                <m:dPr>
                                  <m:ctrlPr>
                                    <a:rPr lang="pt-BR" sz="2400" i="1"/>
                                  </m:ctrlPr>
                                </m:dPr>
                                <m:e>
                                  <m:r>
                                    <a:rPr lang="pt-BR" sz="2400" i="1"/>
                                    <m:t>𝑚𝑖𝑛</m:t>
                                  </m:r>
                                </m:e>
                              </m:d>
                            </m:sub>
                          </m:sSub>
                          <m:r>
                            <a:rPr lang="pt-BR" sz="2400" i="1"/>
                            <m:t>+</m:t>
                          </m:r>
                          <m:sSub>
                            <m:sSubPr>
                              <m:ctrlPr>
                                <a:rPr lang="pt-BR" sz="2400" i="1"/>
                              </m:ctrlPr>
                            </m:sSubPr>
                            <m:e>
                              <m:r>
                                <a:rPr lang="pt-BR" sz="2400" i="1"/>
                                <m:t>𝑉</m:t>
                              </m:r>
                            </m:e>
                            <m:sub>
                              <m:r>
                                <a:rPr lang="pt-BR" sz="2400" i="1"/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/>
                              </m:ctrlPr>
                            </m:sSubPr>
                            <m:e>
                              <m:r>
                                <a:rPr lang="pt-BR" sz="2400" i="1"/>
                                <m:t>𝑉</m:t>
                              </m:r>
                            </m:e>
                            <m:sub>
                              <m:r>
                                <a:rPr lang="pt-BR" sz="2400" i="1"/>
                                <m:t>𝐼𝑁</m:t>
                              </m:r>
                              <m:d>
                                <m:dPr>
                                  <m:ctrlPr>
                                    <a:rPr lang="pt-BR" sz="2400" i="1"/>
                                  </m:ctrlPr>
                                </m:dPr>
                                <m:e>
                                  <m:r>
                                    <a:rPr lang="pt-BR" sz="2400" i="1"/>
                                    <m:t>𝑚𝑎𝑥</m:t>
                                  </m:r>
                                </m:e>
                              </m:d>
                            </m:sub>
                          </m:sSub>
                        </m:den>
                      </m:f>
                      <m:r>
                        <a:rPr lang="pt-BR" sz="2400" i="1"/>
                        <m:t>= 0,0244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 smtClean="0"/>
              </a:p>
              <a:p>
                <a:pPr marL="355600" indent="0">
                  <a:spcBef>
                    <a:spcPts val="500"/>
                  </a:spcBef>
                  <a:buNone/>
                </a:pPr>
                <a:r>
                  <a:rPr lang="pt-BR" sz="2400" dirty="0" smtClean="0"/>
                  <a:t>Utilizando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</m:sSub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=10%</m:t>
                    </m:r>
                  </m:oMath>
                </a14:m>
                <a:r>
                  <a:rPr lang="pt-BR" sz="2400" dirty="0" smtClean="0"/>
                  <a:t>:</a:t>
                </a:r>
              </a:p>
              <a:p>
                <a:pPr marL="355600" indent="0">
                  <a:spcBef>
                    <a:spcPts val="5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292,83 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 smtClean="0"/>
              </a:p>
              <a:p>
                <a:pPr marL="355600" indent="0">
                  <a:spcBef>
                    <a:spcPts val="500"/>
                  </a:spcBef>
                  <a:buNone/>
                </a:pPr>
                <a:endParaRPr lang="pt-BR" sz="2400" dirty="0"/>
              </a:p>
              <a:p>
                <a:pPr marL="266700" indent="-266700"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Capacitor de saída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pt-BR" dirty="0" smtClean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/>
                          </m:ctrlPr>
                        </m:sSubPr>
                        <m:e>
                          <m:r>
                            <a:rPr lang="pt-BR" sz="2400" i="1"/>
                            <m:t>𝐶</m:t>
                          </m:r>
                        </m:e>
                        <m:sub>
                          <m:r>
                            <a:rPr lang="pt-BR" sz="2400" i="1"/>
                            <m:t>𝑂𝑈𝑇</m:t>
                          </m:r>
                        </m:sub>
                      </m:sSub>
                      <m:r>
                        <a:rPr lang="pt-BR" sz="2400" i="1"/>
                        <m:t>=</m:t>
                      </m:r>
                      <m:f>
                        <m:fPr>
                          <m:ctrlPr>
                            <a:rPr lang="pt-BR" sz="2400" i="1"/>
                          </m:ctrlPr>
                        </m:fPr>
                        <m:num>
                          <m:r>
                            <a:rPr lang="pt-BR" sz="2400" i="1"/>
                            <m:t>∆</m:t>
                          </m:r>
                          <m:sSub>
                            <m:sSubPr>
                              <m:ctrlPr>
                                <a:rPr lang="pt-BR" sz="2400" i="1"/>
                              </m:ctrlPr>
                            </m:sSubPr>
                            <m:e>
                              <m:r>
                                <a:rPr lang="pt-BR" sz="2400" i="1"/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400" i="1"/>
                                  </m:ctrlPr>
                                </m:sSubPr>
                                <m:e>
                                  <m:r>
                                    <a:rPr lang="pt-BR" sz="2400" i="1"/>
                                    <m:t>𝐿</m:t>
                                  </m:r>
                                </m:e>
                                <m:sub>
                                  <m:r>
                                    <a:rPr lang="pt-BR" sz="2400" i="1"/>
                                    <m:t>𝑂𝑈𝑇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pt-BR" sz="2400" i="1"/>
                            <m:t>8 </m:t>
                          </m:r>
                          <m:sSub>
                            <m:sSubPr>
                              <m:ctrlPr>
                                <a:rPr lang="pt-BR" sz="2400" i="1"/>
                              </m:ctrlPr>
                            </m:sSubPr>
                            <m:e>
                              <m:r>
                                <a:rPr lang="pt-BR" sz="2400" i="1"/>
                                <m:t>𝐹</m:t>
                              </m:r>
                            </m:e>
                            <m:sub>
                              <m:r>
                                <a:rPr lang="pt-BR" sz="2400" i="1"/>
                                <m:t>𝑆</m:t>
                              </m:r>
                            </m:sub>
                          </m:sSub>
                          <m:r>
                            <a:rPr lang="pt-BR" sz="2400" i="1"/>
                            <m:t> </m:t>
                          </m:r>
                          <m:r>
                            <a:rPr lang="pt-BR" sz="2400" i="1"/>
                            <m:t>𝑅𝑖𝑝𝑝𝑙𝑒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/>
                          </m:ctrlPr>
                        </m:sSubPr>
                        <m:e>
                          <m:r>
                            <a:rPr lang="pt-BR" sz="2400" i="1"/>
                            <m:t>𝐶</m:t>
                          </m:r>
                        </m:e>
                        <m:sub>
                          <m:r>
                            <a:rPr lang="pt-BR" sz="2400" i="1"/>
                            <m:t>𝑂𝑈𝑇</m:t>
                          </m:r>
                        </m:sub>
                      </m:sSub>
                      <m:r>
                        <a:rPr lang="pt-BR" sz="2400" i="1"/>
                        <m:t>=6,25 </m:t>
                      </m:r>
                      <m:r>
                        <a:rPr lang="pt-BR" sz="2400" i="1"/>
                        <m:t>𝜇</m:t>
                      </m:r>
                      <m:r>
                        <a:rPr lang="pt-BR" sz="2400" i="1"/>
                        <m:t>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 rotWithShape="0">
                <a:blip r:embed="rId2"/>
                <a:stretch>
                  <a:fillRect l="-449" t="-11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Modelo de Pequenos Sinais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Estratégia de Controle</a:t>
            </a:r>
            <a:endParaRPr lang="pt-B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do conversor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7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O conversor desse estudo pode ser visto como uma derivação do conversor </a:t>
            </a:r>
            <a:r>
              <a:rPr lang="pt-BR" i="1" dirty="0" smtClean="0"/>
              <a:t>Buck:</a:t>
            </a:r>
          </a:p>
          <a:p>
            <a:endParaRPr lang="pt-BR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75" y="2617616"/>
            <a:ext cx="4420146" cy="1656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437112"/>
            <a:ext cx="7038095" cy="201904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202615" y="4156140"/>
            <a:ext cx="576064" cy="405752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5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4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 smtClean="0"/>
                  <a:t>O modelo de pequenos sinais será semelhante ao do </a:t>
                </a:r>
                <a:r>
                  <a:rPr lang="pt-BR" sz="2800" i="1" dirty="0" smtClean="0"/>
                  <a:t>Buck, </a:t>
                </a:r>
                <a:r>
                  <a:rPr lang="pt-BR" sz="2800" dirty="0" smtClean="0"/>
                  <a:t>mas deve-se atentar às diferenças.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Aqui o ciclo de trabalho é determinado pela diferença de tempo entre o acionamento das chaves.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O ciclo de trabalho no primário é diferente do ciclo de trabalho no secundário.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Outros fatores, além do ciclo de trabalho de cada chave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pt-BR" dirty="0" smtClean="0"/>
                  <a:t>), influenciam o ciclo de trabalho do conversor.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 rotWithShape="0">
                <a:blip r:embed="rId2"/>
                <a:stretch>
                  <a:fillRect l="-374" t="-1276" r="-1421" b="-12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558284"/>
            <a:ext cx="4375730" cy="15272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648" y="2620649"/>
            <a:ext cx="23762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/>
                </a:solidFill>
              </a:rPr>
              <a:t>Modelo de pequenos sinais do Buck</a:t>
            </a:r>
            <a:endParaRPr lang="pt-BR" sz="20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2195736" y="3068960"/>
            <a:ext cx="648072" cy="25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Ciclo de trabalho efetivo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40417"/>
            <a:ext cx="3644978" cy="40497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098202" y="3848100"/>
                <a:ext cx="1164293" cy="834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202" y="3848100"/>
                <a:ext cx="1164293" cy="8343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7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589567"/>
                <a:ext cx="8153400" cy="903329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 smtClean="0"/>
                  <a:t>Variação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pt-BR" sz="2800" dirty="0" smtClean="0"/>
                  <a:t> devido à variação de corrente no indutor de saída:</a:t>
                </a:r>
                <a:endParaRPr lang="pt-BR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589567"/>
                <a:ext cx="8153400" cy="903329"/>
              </a:xfrm>
              <a:blipFill rotWithShape="0">
                <a:blip r:embed="rId2"/>
                <a:stretch>
                  <a:fillRect l="-299" t="-7432" r="-299" b="-27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26841"/>
            <a:ext cx="3456384" cy="39705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724128" y="3873421"/>
                <a:ext cx="2072875" cy="1210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endParaRPr lang="pt-BR" i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/>
                              </m:ctrlPr>
                            </m:accPr>
                            <m:e>
                              <m:r>
                                <a:rPr lang="pt-BR" i="1"/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pt-BR" i="1"/>
                            <m:t>𝑖</m:t>
                          </m:r>
                        </m:sub>
                      </m:sSub>
                      <m:r>
                        <a:rPr lang="pt-BR" i="1"/>
                        <m:t>= −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𝑅</m:t>
                              </m:r>
                            </m:e>
                            <m:sub>
                              <m:r>
                                <a:rPr lang="pt-BR" i="1"/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pt-BR" i="1"/>
                            <m:t>𝑛</m:t>
                          </m:r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𝑉</m:t>
                              </m:r>
                            </m:e>
                            <m:sub>
                              <m:r>
                                <a:rPr lang="pt-BR" i="1"/>
                                <m:t>𝐼𝑁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/>
                              </m:ctrlPr>
                            </m:accPr>
                            <m:e>
                              <m:r>
                                <a:rPr lang="pt-BR" i="1"/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pt-BR" i="1"/>
                            <m:t>𝐿𝑜𝑢𝑡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873421"/>
                <a:ext cx="2072875" cy="12102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5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6"/>
            <a:ext cx="3456384" cy="41044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589567"/>
                <a:ext cx="8153400" cy="903329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 smtClean="0"/>
                  <a:t>Variação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pt-BR" sz="2800" dirty="0" smtClean="0"/>
                  <a:t> devido à variação da tensão de entrada:</a:t>
                </a:r>
                <a:endParaRPr lang="pt-BR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589567"/>
                <a:ext cx="8153400" cy="903329"/>
              </a:xfrm>
              <a:blipFill rotWithShape="0">
                <a:blip r:embed="rId3"/>
                <a:stretch>
                  <a:fillRect l="-299" t="-7432" b="-27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796136" y="3923992"/>
                <a:ext cx="2006318" cy="1242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endParaRPr lang="pt-BR" i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/>
                              </m:ctrlPr>
                            </m:accPr>
                            <m:e>
                              <m:r>
                                <a:rPr lang="pt-BR" i="1"/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pt-BR" i="1"/>
                            <m:t>𝑣</m:t>
                          </m:r>
                        </m:sub>
                      </m:sSub>
                      <m:r>
                        <a:rPr lang="pt-BR" i="1"/>
                        <m:t>= 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𝑅</m:t>
                              </m:r>
                            </m:e>
                            <m:sub>
                              <m:r>
                                <a:rPr lang="pt-BR" i="1"/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𝐼</m:t>
                              </m:r>
                            </m:e>
                            <m:sub>
                              <m:r>
                                <a:rPr lang="pt-BR" i="1"/>
                                <m:t>𝐿𝑜𝑢𝑡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pt-BR" i="1"/>
                              </m:ctrlPr>
                            </m:sSubSupPr>
                            <m:e>
                              <m:r>
                                <a:rPr lang="pt-BR" i="1"/>
                                <m:t>𝑉</m:t>
                              </m:r>
                            </m:e>
                            <m:sub>
                              <m:r>
                                <a:rPr lang="pt-BR" i="1"/>
                                <m:t>𝐼𝑁</m:t>
                              </m:r>
                            </m:sub>
                            <m:sup>
                              <m:r>
                                <a:rPr lang="pt-BR" i="1"/>
                                <m:t>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/>
                              </m:ctrlPr>
                            </m:accPr>
                            <m:e>
                              <m:r>
                                <a:rPr lang="pt-BR" i="1"/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pt-BR" i="1"/>
                            <m:t>𝐼𝑁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923992"/>
                <a:ext cx="2006318" cy="12422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0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0466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Sendo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400" i="1"/>
                            </m:ctrlPr>
                          </m:accPr>
                          <m:e>
                            <m:r>
                              <a:rPr lang="pt-BR" sz="2400" i="1"/>
                              <m:t>𝑑</m:t>
                            </m:r>
                          </m:e>
                        </m:acc>
                      </m:e>
                      <m:sub>
                        <m:r>
                          <a:rPr lang="pt-BR" sz="2400" i="1"/>
                          <m:t>𝑒𝑓𝑓</m:t>
                        </m:r>
                      </m:sub>
                    </m:sSub>
                    <m:r>
                      <a:rPr lang="pt-BR" sz="2400" i="1"/>
                      <m:t> = </m:t>
                    </m:r>
                    <m:acc>
                      <m:accPr>
                        <m:chr m:val="̂"/>
                        <m:ctrlPr>
                          <a:rPr lang="pt-BR" sz="2400" i="1"/>
                        </m:ctrlPr>
                      </m:accPr>
                      <m:e>
                        <m:r>
                          <a:rPr lang="pt-BR" sz="2400" i="1"/>
                          <m:t>𝑑</m:t>
                        </m:r>
                      </m:e>
                    </m:acc>
                    <m:r>
                      <a:rPr lang="pt-BR" sz="2400" i="1"/>
                      <m:t>+ </m:t>
                    </m:r>
                    <m:sSub>
                      <m:sSubPr>
                        <m:ctrlPr>
                          <a:rPr lang="pt-BR" sz="2400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400" i="1"/>
                            </m:ctrlPr>
                          </m:accPr>
                          <m:e>
                            <m:r>
                              <a:rPr lang="pt-BR" sz="2400" i="1"/>
                              <m:t>𝑑</m:t>
                            </m:r>
                          </m:e>
                        </m:acc>
                      </m:e>
                      <m:sub>
                        <m:r>
                          <a:rPr lang="pt-BR" sz="2400" i="1"/>
                          <m:t>𝑖</m:t>
                        </m:r>
                      </m:sub>
                    </m:sSub>
                    <m:r>
                      <a:rPr lang="pt-BR" sz="2400" i="1"/>
                      <m:t>+</m:t>
                    </m:r>
                    <m:sSub>
                      <m:sSubPr>
                        <m:ctrlPr>
                          <a:rPr lang="pt-BR" sz="2400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400" i="1"/>
                            </m:ctrlPr>
                          </m:accPr>
                          <m:e>
                            <m:r>
                              <a:rPr lang="pt-BR" sz="2400" i="1"/>
                              <m:t>𝑑</m:t>
                            </m:r>
                          </m:e>
                        </m:acc>
                      </m:e>
                      <m:sub>
                        <m:r>
                          <a:rPr lang="pt-BR" sz="2400" i="1"/>
                          <m:t>𝑣</m:t>
                        </m:r>
                      </m:sub>
                    </m:sSub>
                  </m:oMath>
                </a14:m>
                <a:r>
                  <a:rPr lang="pt-BR" dirty="0" smtClean="0"/>
                  <a:t>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04664"/>
              </a:xfrm>
              <a:blipFill rotWithShape="0">
                <a:blip r:embed="rId2"/>
                <a:stretch>
                  <a:fillRect l="-449" t="-12121"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b="24599"/>
          <a:stretch/>
        </p:blipFill>
        <p:spPr>
          <a:xfrm>
            <a:off x="2088567" y="2286000"/>
            <a:ext cx="5201562" cy="15841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12648" y="4063752"/>
                <a:ext cx="8153400" cy="2605608"/>
              </a:xfrm>
              <a:prstGeom prst="rect">
                <a:avLst/>
              </a:prstGeom>
            </p:spPr>
            <p:txBody>
              <a:bodyPr vert="horz">
                <a:normAutofit lnSpcReduction="1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400" dirty="0" smtClean="0"/>
                  <a:t>A partir do modelo, pode-se retirar as seguintes funções de transferência: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/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000" i="1"/>
                                  </m:ctrlPr>
                                </m:accPr>
                                <m:e>
                                  <m:r>
                                    <a:rPr lang="pt-BR" sz="2000" i="1"/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000" i="1"/>
                                <m:t>𝐿𝑜𝑢𝑡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pt-BR" sz="2000" i="1"/>
                              </m:ctrlPr>
                            </m:accPr>
                            <m:e>
                              <m:r>
                                <a:rPr lang="pt-BR" sz="2000" i="1"/>
                                <m:t>𝑑</m:t>
                              </m:r>
                            </m:e>
                          </m:acc>
                        </m:den>
                      </m:f>
                      <m:r>
                        <a:rPr lang="pt-BR" sz="2000" i="1"/>
                        <m:t>= </m:t>
                      </m:r>
                      <m:sSub>
                        <m:sSubPr>
                          <m:ctrlPr>
                            <a:rPr lang="pt-BR" sz="2000" i="1"/>
                          </m:ctrlPr>
                        </m:sSubPr>
                        <m:e>
                          <m:r>
                            <a:rPr lang="pt-BR" sz="2000" i="1"/>
                            <m:t>𝐻</m:t>
                          </m:r>
                        </m:e>
                        <m:sub>
                          <m:r>
                            <a:rPr lang="pt-BR" sz="2000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/>
                          </m:ctrlPr>
                        </m:dPr>
                        <m:e>
                          <m:r>
                            <a:rPr lang="pt-BR" sz="2000" i="1"/>
                            <m:t>𝑠</m:t>
                          </m:r>
                        </m:e>
                      </m:d>
                      <m:r>
                        <a:rPr lang="pt-BR" sz="2000" i="1"/>
                        <m:t>=</m:t>
                      </m:r>
                      <m:r>
                        <a:rPr lang="pt-BR" sz="2000" i="1"/>
                        <m:t>𝑛</m:t>
                      </m:r>
                      <m:sSub>
                        <m:sSubPr>
                          <m:ctrlPr>
                            <a:rPr lang="pt-BR" sz="2000" i="1"/>
                          </m:ctrlPr>
                        </m:sSubPr>
                        <m:e>
                          <m:r>
                            <a:rPr lang="pt-BR" sz="2000" i="1"/>
                            <m:t>𝑉</m:t>
                          </m:r>
                        </m:e>
                        <m:sub>
                          <m:r>
                            <a:rPr lang="pt-BR" sz="2000" i="1"/>
                            <m:t>𝐼𝑁</m:t>
                          </m:r>
                        </m:sub>
                      </m:sSub>
                      <m:f>
                        <m:fPr>
                          <m:ctrlPr>
                            <a:rPr lang="pt-BR" sz="2000" i="1"/>
                          </m:ctrlPr>
                        </m:fPr>
                        <m:num>
                          <m:r>
                            <a:rPr lang="pt-BR" sz="2000" i="1"/>
                            <m:t>𝑠</m:t>
                          </m:r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r>
                                <a:rPr lang="pt-BR" sz="2000" i="1"/>
                                <m:t>𝐶</m:t>
                              </m:r>
                            </m:e>
                            <m:sub>
                              <m:r>
                                <a:rPr lang="pt-BR" sz="2000" i="1"/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r>
                                <a:rPr lang="pt-BR" sz="2000" i="1"/>
                                <m:t>𝑅</m:t>
                              </m:r>
                            </m:e>
                            <m:sub>
                              <m:r>
                                <a:rPr lang="pt-BR" sz="2000" i="1"/>
                                <m:t>𝐿</m:t>
                              </m:r>
                            </m:sub>
                          </m:sSub>
                          <m:r>
                            <a:rPr lang="pt-BR" sz="2000" i="1"/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i="1"/>
                              </m:ctrlPr>
                            </m:sSupPr>
                            <m:e>
                              <m:r>
                                <a:rPr lang="pt-BR" sz="2000" i="1"/>
                                <m:t>𝑠</m:t>
                              </m:r>
                            </m:e>
                            <m:sup>
                              <m:r>
                                <a:rPr lang="pt-BR" sz="2000" i="1"/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r>
                                <a:rPr lang="pt-BR" sz="2000" i="1"/>
                                <m:t>𝐶</m:t>
                              </m:r>
                            </m:e>
                            <m:sub>
                              <m:r>
                                <a:rPr lang="pt-BR" sz="2000" i="1"/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r>
                                <a:rPr lang="pt-BR" sz="2000" i="1"/>
                                <m:t>𝐿</m:t>
                              </m:r>
                            </m:e>
                            <m:sub>
                              <m:r>
                                <a:rPr lang="pt-BR" sz="2000" i="1"/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r>
                                <a:rPr lang="pt-BR" sz="2000" i="1"/>
                                <m:t>𝑅</m:t>
                              </m:r>
                            </m:e>
                            <m:sub>
                              <m:r>
                                <a:rPr lang="pt-BR" sz="2000" i="1"/>
                                <m:t>𝐿</m:t>
                              </m:r>
                            </m:sub>
                          </m:sSub>
                          <m:r>
                            <a:rPr lang="pt-BR" sz="2000" i="1"/>
                            <m:t>+</m:t>
                          </m:r>
                          <m:r>
                            <a:rPr lang="pt-BR" sz="2000" i="1"/>
                            <m:t>𝑠</m:t>
                          </m:r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r>
                                <a:rPr lang="pt-BR" sz="2000" i="1"/>
                                <m:t>(</m:t>
                              </m:r>
                              <m:r>
                                <a:rPr lang="pt-BR" sz="2000" i="1"/>
                                <m:t>𝐿</m:t>
                              </m:r>
                            </m:e>
                            <m:sub>
                              <m:r>
                                <a:rPr lang="pt-BR" sz="2000" i="1"/>
                                <m:t>𝑜𝑢𝑡</m:t>
                              </m:r>
                            </m:sub>
                          </m:sSub>
                          <m:r>
                            <a:rPr lang="pt-BR" sz="2000" i="1"/>
                            <m:t>+ </m:t>
                          </m:r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r>
                                <a:rPr lang="pt-BR" sz="2000" i="1"/>
                                <m:t>𝐶</m:t>
                              </m:r>
                            </m:e>
                            <m:sub>
                              <m:r>
                                <a:rPr lang="pt-BR" sz="2000" i="1"/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r>
                                <a:rPr lang="pt-BR" sz="2000" i="1"/>
                                <m:t>𝑅</m:t>
                              </m:r>
                            </m:e>
                            <m:sub>
                              <m:r>
                                <a:rPr lang="pt-BR" sz="2000" i="1"/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r>
                                <a:rPr lang="pt-BR" sz="2000" i="1"/>
                                <m:t>𝑅</m:t>
                              </m:r>
                            </m:e>
                            <m:sub>
                              <m:r>
                                <a:rPr lang="pt-BR" sz="2000" i="1"/>
                                <m:t>𝐿</m:t>
                              </m:r>
                            </m:sub>
                          </m:sSub>
                          <m:r>
                            <a:rPr lang="pt-BR" sz="2000" i="1"/>
                            <m:t>)+ </m:t>
                          </m:r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r>
                                <a:rPr lang="pt-BR" sz="2000" i="1"/>
                                <m:t>𝑅</m:t>
                              </m:r>
                            </m:e>
                            <m:sub>
                              <m:r>
                                <a:rPr lang="pt-BR" sz="2000" i="1"/>
                                <m:t>𝐿</m:t>
                              </m:r>
                            </m:sub>
                          </m:sSub>
                          <m:r>
                            <a:rPr lang="pt-BR" sz="2000" i="1"/>
                            <m:t>+</m:t>
                          </m:r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r>
                                <a:rPr lang="pt-BR" sz="2000" i="1"/>
                                <m:t>𝑅</m:t>
                              </m:r>
                            </m:e>
                            <m:sub>
                              <m:r>
                                <a:rPr lang="pt-BR" sz="2000" i="1"/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pt-BR" sz="2000" dirty="0" smtClean="0"/>
                  <a:t/>
                </a:r>
                <a:br>
                  <a:rPr lang="pt-BR" sz="2000" dirty="0" smtClean="0"/>
                </a:br>
                <a:endParaRPr lang="pt-BR" sz="2000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/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000" i="1"/>
                                  </m:ctrlPr>
                                </m:accPr>
                                <m:e>
                                  <m:r>
                                    <a:rPr lang="pt-BR" sz="2000" i="1"/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000" i="1"/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000" i="1"/>
                                  </m:ctrlPr>
                                </m:accPr>
                                <m:e>
                                  <m:r>
                                    <a:rPr lang="pt-BR" sz="2000" i="1"/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000" i="1"/>
                                <m:t>𝐿𝑜𝑢𝑡</m:t>
                              </m:r>
                            </m:sub>
                          </m:sSub>
                        </m:den>
                      </m:f>
                      <m:r>
                        <a:rPr lang="pt-BR" sz="2000" i="1"/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 i="1"/>
                        <m:t>= </m:t>
                      </m:r>
                      <m:f>
                        <m:fPr>
                          <m:ctrlPr>
                            <a:rPr lang="pt-BR" sz="2000" i="1"/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r>
                                <a:rPr lang="pt-BR" sz="2000" i="1"/>
                                <m:t>𝑅</m:t>
                              </m:r>
                            </m:e>
                            <m:sub>
                              <m:r>
                                <a:rPr lang="pt-BR" sz="2000" i="1"/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sz="2000" i="1"/>
                            <m:t>𝑠</m:t>
                          </m:r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r>
                                <a:rPr lang="pt-BR" sz="2000" i="1"/>
                                <m:t>𝐶</m:t>
                              </m:r>
                            </m:e>
                            <m:sub>
                              <m:r>
                                <a:rPr lang="pt-BR" sz="2000" i="1"/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/>
                              </m:ctrlPr>
                            </m:sSubPr>
                            <m:e>
                              <m:r>
                                <a:rPr lang="pt-BR" sz="2000" i="1"/>
                                <m:t>𝑅</m:t>
                              </m:r>
                            </m:e>
                            <m:sub>
                              <m:r>
                                <a:rPr lang="pt-BR" sz="2000" i="1"/>
                                <m:t>𝐿</m:t>
                              </m:r>
                            </m:sub>
                          </m:sSub>
                          <m:r>
                            <a:rPr lang="pt-BR" sz="2000" i="1"/>
                            <m:t>+1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063752"/>
                <a:ext cx="8153400" cy="2605608"/>
              </a:xfrm>
              <a:prstGeom prst="rect">
                <a:avLst/>
              </a:prstGeom>
              <a:blipFill rotWithShape="0">
                <a:blip r:embed="rId4"/>
                <a:stretch>
                  <a:fillRect l="-150" t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8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Com as funções de transferência obtidas, pode-se definir a estratégia de controle a ser utilizada: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781688"/>
            <a:ext cx="8153400" cy="190176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6596" y="4912568"/>
            <a:ext cx="8153400" cy="11087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Por simplicidade, o controle será calculado para o domínio contínuo.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4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Lógica que transforma o valor calculado do controle em diferença de fase:</a:t>
            </a:r>
          </a:p>
          <a:p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4" y="2636912"/>
            <a:ext cx="6263608" cy="41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26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Cálculo do controle de corrente: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132856"/>
            <a:ext cx="4267009" cy="12878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304904" y="3654411"/>
                <a:ext cx="6768752" cy="755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)+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 smtClean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4" y="3654411"/>
                <a:ext cx="6768752" cy="7557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304904" y="4643863"/>
                <a:ext cx="6768752" cy="642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0,0024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+80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8,785×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+0,0002938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+ 4,953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4" y="4643863"/>
                <a:ext cx="6768752" cy="6420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1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Para o cálculo do controle, é necessária a função de transferência completa da malha: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829748" y="2635549"/>
                <a:ext cx="3493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48" y="2635549"/>
                <a:ext cx="349358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12647" y="3063010"/>
                <a:ext cx="8153400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𝑃𝑖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0,0024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+80</m:t>
                              </m:r>
                            </m:num>
                            <m:den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8,785×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+0,0002938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+ 4,953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7" y="3063010"/>
                <a:ext cx="8153400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616000" y="4212452"/>
            <a:ext cx="8153400" cy="52760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Para calcular as constantes, define-se duas condições:</a:t>
            </a:r>
            <a:endParaRPr lang="pt-B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839566" y="4767272"/>
                <a:ext cx="16973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66" y="4767272"/>
                <a:ext cx="169738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11560" y="5219908"/>
                <a:ext cx="8153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−180°=90°−180°= −90°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219908"/>
                <a:ext cx="815340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1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90080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 smtClean="0"/>
                  <a:t>Para esse caso a frequência de </a:t>
                </a:r>
                <a:r>
                  <a:rPr lang="pt-BR" sz="2800" i="1" dirty="0" smtClean="0"/>
                  <a:t>crossover </a:t>
                </a:r>
                <a:r>
                  <a:rPr lang="pt-BR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800" dirty="0" smtClean="0"/>
                  <a:t>)</a:t>
                </a:r>
                <a:r>
                  <a:rPr lang="pt-BR" sz="2800" i="1" dirty="0" smtClean="0"/>
                  <a:t> </a:t>
                </a:r>
                <a:r>
                  <a:rPr lang="pt-BR" sz="2800" dirty="0" smtClean="0"/>
                  <a:t>é de </a:t>
                </a:r>
                <a:br>
                  <a:rPr lang="pt-BR" sz="2800" dirty="0" smtClean="0"/>
                </a:br>
                <a:r>
                  <a:rPr lang="pt-BR" sz="2800" dirty="0" smtClean="0"/>
                  <a:t>290 krad/s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 smtClean="0"/>
                  <a:t>Resolvendo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𝐶𝐿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 smtClean="0"/>
                  <a:t> para as condições definidas anteriormente, tem-se que:</a:t>
                </a:r>
              </a:p>
              <a:p>
                <a:endParaRPr lang="pt-BR" sz="28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900808"/>
              </a:xfrm>
              <a:blipFill rotWithShape="0">
                <a:blip r:embed="rId2"/>
                <a:stretch>
                  <a:fillRect l="-374" t="-3537" b="-8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723197" y="3765461"/>
                <a:ext cx="1826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𝑃𝑖</m:t>
                          </m:r>
                        </m:sub>
                      </m:sSub>
                      <m:r>
                        <a:rPr lang="pt-BR" sz="2400" i="0">
                          <a:latin typeface="Cambria Math" panose="02040503050406030204" pitchFamily="18" charset="0"/>
                        </a:rPr>
                        <m:t>=3,488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97" y="3765461"/>
                <a:ext cx="182678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613391" y="4491579"/>
                <a:ext cx="2046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𝐼𝑖</m:t>
                          </m:r>
                        </m:sub>
                      </m:sSub>
                      <m:r>
                        <a:rPr lang="pt-BR" sz="2400" i="0">
                          <a:latin typeface="Cambria Math" panose="02040503050406030204" pitchFamily="18" charset="0"/>
                        </a:rPr>
                        <m:t>=234859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91" y="4491579"/>
                <a:ext cx="204639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2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Projeto de uma Unidade Retificadora completa em desenvolvimento na INOVAX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É candidato a um dos estágios da unidade</a:t>
            </a:r>
          </a:p>
          <a:p>
            <a:endParaRPr lang="pt-BR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3140969"/>
            <a:ext cx="8153400" cy="2814864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612648" y="6087616"/>
            <a:ext cx="8153400" cy="5817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Apresenta eficiência elevada</a:t>
            </a:r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52945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23" y="2132856"/>
            <a:ext cx="6679448" cy="20162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26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Cálculo do controle de tensão: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763688" y="4443403"/>
                <a:ext cx="2686569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443403"/>
                <a:ext cx="2686569" cy="7205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668015" y="4465813"/>
                <a:ext cx="2827056" cy="675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4,8</m:t>
                          </m:r>
                        </m:num>
                        <m:den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3×</m:t>
                          </m:r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15" y="4465813"/>
                <a:ext cx="2827056" cy="6756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177694" y="5458244"/>
                <a:ext cx="3272563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(0)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94" y="5458244"/>
                <a:ext cx="3272563" cy="7205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668015" y="5503064"/>
                <a:ext cx="2827056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76,8</m:t>
                          </m:r>
                        </m:num>
                        <m:den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3×</m:t>
                          </m:r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15" y="5503064"/>
                <a:ext cx="2827056" cy="6737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3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O cálculo seguirá os mesmos do anterior. Portanto é necessária a função de transferência completa da malha: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829748" y="2635549"/>
                <a:ext cx="2951514" cy="375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48" y="2635549"/>
                <a:ext cx="2951514" cy="375167"/>
              </a:xfrm>
              <a:prstGeom prst="rect">
                <a:avLst/>
              </a:prstGeom>
              <a:blipFill rotWithShape="0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616000" y="4212452"/>
            <a:ext cx="8153400" cy="52760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Para calcular as constantes, define-se duas condições:</a:t>
            </a:r>
            <a:endParaRPr lang="pt-B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839566" y="4767272"/>
                <a:ext cx="1705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66" y="4767272"/>
                <a:ext cx="170540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11560" y="5219908"/>
                <a:ext cx="8153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−180°=90°−180°= −90°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219908"/>
                <a:ext cx="81534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11560" y="3076846"/>
                <a:ext cx="8153400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𝑃𝑣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76,8</m:t>
                              </m:r>
                            </m:num>
                            <m:den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3×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076846"/>
                <a:ext cx="8153400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4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691435" y="4524286"/>
                <a:ext cx="18878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𝐼𝑣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=33708,8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435" y="4524286"/>
                <a:ext cx="1887824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738723" y="3796238"/>
                <a:ext cx="17932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𝑃𝑣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=0,9946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723" y="3796238"/>
                <a:ext cx="179324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90080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 smtClean="0"/>
                  <a:t>Para esse caso a frequência de </a:t>
                </a:r>
                <a:r>
                  <a:rPr lang="pt-BR" sz="2800" i="1" dirty="0" smtClean="0"/>
                  <a:t>crossover </a:t>
                </a:r>
                <a:r>
                  <a:rPr lang="pt-BR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800" dirty="0" smtClean="0"/>
                  <a:t>)</a:t>
                </a:r>
                <a:r>
                  <a:rPr lang="pt-BR" sz="2800" i="1" dirty="0" smtClean="0"/>
                  <a:t> </a:t>
                </a:r>
                <a:r>
                  <a:rPr lang="pt-BR" sz="2800" dirty="0" smtClean="0"/>
                  <a:t>é de </a:t>
                </a:r>
                <a:br>
                  <a:rPr lang="pt-BR" sz="2800" dirty="0" smtClean="0"/>
                </a:br>
                <a:r>
                  <a:rPr lang="pt-BR" sz="2800" dirty="0" smtClean="0"/>
                  <a:t>159 krad/s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 smtClean="0"/>
                  <a:t>Resolvendo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 smtClean="0"/>
                  <a:t> para as condições definidas anteriormente, tem-se que:</a:t>
                </a:r>
              </a:p>
              <a:p>
                <a:endParaRPr lang="pt-BR" sz="28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900808"/>
              </a:xfrm>
              <a:blipFill rotWithShape="0">
                <a:blip r:embed="rId4"/>
                <a:stretch>
                  <a:fillRect l="-374" t="-3537" b="-8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9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04856" cy="1673225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pt-BR" dirty="0" smtClean="0"/>
              <a:t>Simulações considerando componentes ideais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pt-BR" dirty="0" smtClean="0"/>
              <a:t>Simulações considerando erros do controlador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7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Circuito utilizado no PSCad para todas as simulações:</a:t>
            </a: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Resultados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708920"/>
            <a:ext cx="781750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61457"/>
            <a:ext cx="6174580" cy="32251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8" y="2161457"/>
            <a:ext cx="6174580" cy="3225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r>
              <a:rPr lang="pt-BR" sz="4000" dirty="0"/>
              <a:t>Simulações considerando componentes </a:t>
            </a:r>
            <a:r>
              <a:rPr lang="pt-BR" sz="4000" dirty="0" smtClean="0"/>
              <a:t>ideais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Partida Gradativa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2123728" y="2420889"/>
            <a:ext cx="4464496" cy="5040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2" y="3774041"/>
            <a:ext cx="4914286" cy="25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4355976" y="2924945"/>
            <a:ext cx="792088" cy="817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532943"/>
            <a:ext cx="4914286" cy="2561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915551"/>
            <a:ext cx="5000000" cy="2542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06" y="4293783"/>
            <a:ext cx="4904762" cy="25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r>
              <a:rPr lang="pt-BR" sz="4000" dirty="0"/>
              <a:t>Simulações considerando componentes </a:t>
            </a:r>
            <a:r>
              <a:rPr lang="pt-BR" sz="4000" dirty="0" smtClean="0"/>
              <a:t>ideais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Regulação Estática</a:t>
            </a:r>
            <a:endParaRPr lang="pt-BR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23911" y="2538605"/>
            <a:ext cx="1104073" cy="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73" y="3573016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Carga em 5% </a:t>
            </a:r>
            <a:br>
              <a:rPr lang="pt-BR" dirty="0" smtClean="0">
                <a:solidFill>
                  <a:schemeClr val="accent1"/>
                </a:solidFill>
              </a:rPr>
            </a:br>
            <a:r>
              <a:rPr lang="pt-BR" dirty="0" smtClean="0">
                <a:solidFill>
                  <a:schemeClr val="accent1"/>
                </a:solidFill>
              </a:rPr>
              <a:t>do valor nominal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5097" y="4942909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Carga em 3% </a:t>
            </a:r>
            <a:br>
              <a:rPr lang="pt-BR" dirty="0" smtClean="0">
                <a:solidFill>
                  <a:schemeClr val="accent1"/>
                </a:solidFill>
              </a:rPr>
            </a:br>
            <a:r>
              <a:rPr lang="pt-BR" dirty="0" smtClean="0">
                <a:solidFill>
                  <a:schemeClr val="accent1"/>
                </a:solidFill>
              </a:rPr>
              <a:t>do valor nominal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stCxn id="19" idx="3"/>
          </p:cNvCxnSpPr>
          <p:nvPr/>
        </p:nvCxnSpPr>
        <p:spPr>
          <a:xfrm flipV="1">
            <a:off x="3323911" y="3896181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</p:cNvCxnSpPr>
          <p:nvPr/>
        </p:nvCxnSpPr>
        <p:spPr>
          <a:xfrm flipV="1">
            <a:off x="3327235" y="5266074"/>
            <a:ext cx="1100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2544" y="2213246"/>
            <a:ext cx="17461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Carga em 100%</a:t>
            </a:r>
            <a:br>
              <a:rPr lang="pt-BR" dirty="0" smtClean="0">
                <a:solidFill>
                  <a:schemeClr val="accent1"/>
                </a:solidFill>
              </a:rPr>
            </a:br>
            <a:r>
              <a:rPr lang="pt-BR" dirty="0" smtClean="0">
                <a:solidFill>
                  <a:schemeClr val="accent1"/>
                </a:solidFill>
              </a:rPr>
              <a:t>do valor nominal</a:t>
            </a:r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9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556792"/>
            <a:ext cx="4980952" cy="251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938394"/>
            <a:ext cx="4904762" cy="2561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08" y="4348568"/>
            <a:ext cx="4952381" cy="25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r>
              <a:rPr lang="pt-BR" sz="4000" dirty="0"/>
              <a:t>Simulações considerando componentes </a:t>
            </a:r>
            <a:r>
              <a:rPr lang="pt-BR" sz="4000" dirty="0" smtClean="0"/>
              <a:t>ideais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Ripple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1621121" y="2204864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>
                <a:solidFill>
                  <a:schemeClr val="accent1"/>
                </a:solidFill>
              </a:rPr>
              <a:t>Carga em 5% </a:t>
            </a:r>
            <a:br>
              <a:rPr lang="pt-BR">
                <a:solidFill>
                  <a:schemeClr val="accent1"/>
                </a:solidFill>
              </a:rPr>
            </a:br>
            <a:r>
              <a:rPr lang="pt-BR">
                <a:solidFill>
                  <a:schemeClr val="accent1"/>
                </a:solidFill>
              </a:rPr>
              <a:t>do valor nominal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1773" y="3573016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Carga em 50% </a:t>
            </a:r>
            <a:br>
              <a:rPr lang="pt-BR" dirty="0" smtClean="0">
                <a:solidFill>
                  <a:schemeClr val="accent1"/>
                </a:solidFill>
              </a:rPr>
            </a:br>
            <a:r>
              <a:rPr lang="pt-BR" dirty="0" smtClean="0">
                <a:solidFill>
                  <a:schemeClr val="accent1"/>
                </a:solidFill>
              </a:rPr>
              <a:t>do valor nominal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93075" y="4942909"/>
            <a:ext cx="17461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Carga em 100%</a:t>
            </a:r>
            <a:br>
              <a:rPr lang="pt-BR" dirty="0" smtClean="0">
                <a:solidFill>
                  <a:schemeClr val="accent1"/>
                </a:solidFill>
              </a:rPr>
            </a:br>
            <a:r>
              <a:rPr lang="pt-BR" dirty="0" smtClean="0">
                <a:solidFill>
                  <a:schemeClr val="accent1"/>
                </a:solidFill>
              </a:rPr>
              <a:t>do valor nominal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stCxn id="19" idx="3"/>
          </p:cNvCxnSpPr>
          <p:nvPr/>
        </p:nvCxnSpPr>
        <p:spPr>
          <a:xfrm flipV="1">
            <a:off x="3323911" y="3896181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</p:cNvCxnSpPr>
          <p:nvPr/>
        </p:nvCxnSpPr>
        <p:spPr>
          <a:xfrm>
            <a:off x="3339258" y="5266075"/>
            <a:ext cx="108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43259" y="2540272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2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61457"/>
            <a:ext cx="6174580" cy="3164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r>
              <a:rPr lang="pt-BR" sz="4000" dirty="0"/>
              <a:t>Simulações considerando componentes </a:t>
            </a:r>
            <a:r>
              <a:rPr lang="pt-BR" sz="4000" dirty="0" smtClean="0"/>
              <a:t>ideais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1621" y="1600199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Eficiência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92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8" y="3140968"/>
            <a:ext cx="6116340" cy="3164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r>
              <a:rPr lang="pt-BR" sz="4000" dirty="0"/>
              <a:t>Simulações considerando componentes </a:t>
            </a:r>
            <a:r>
              <a:rPr lang="pt-BR" sz="4000" dirty="0" smtClean="0"/>
              <a:t>ideais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1621" y="1600199"/>
            <a:ext cx="8153400" cy="15407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Limitação de corrente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Carga de 3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/>
              <a:t>na </a:t>
            </a:r>
            <a:r>
              <a:rPr lang="pt-BR" dirty="0" smtClean="0"/>
              <a:t>saída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Tensão de saída em 54 V</a:t>
            </a:r>
            <a:endParaRPr lang="pt-BR" dirty="0"/>
          </a:p>
          <a:p>
            <a:pPr lvl="1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9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Características do Conversor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Dinâmica de Funcionamento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smtClean="0"/>
              <a:t>O Conversor em Ponte Completa com ZVS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521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Um microcontrolador pode causar vários efeitos indesejáveis na dinâmica do conversor, tais como: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Ocorrência de erros de leitura dos conversores A/D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O valor calculado do controle não é atualizado no circuito instantâneamente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Essas perturbações foram modeladas de acordo com o microcontrolador ARM TM4C1294NCPDT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Foi feito um algoritmo em C para simular essas perturbações</a:t>
            </a:r>
          </a:p>
        </p:txBody>
      </p:sp>
    </p:spTree>
    <p:extLst>
      <p:ext uri="{BB962C8B-B14F-4D97-AF65-F5344CB8AC3E}">
        <p14:creationId xmlns:p14="http://schemas.microsoft.com/office/powerpoint/2010/main" val="38278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Para um bom funcionamento, é necessário um ajuste das constantes dos controladores PI: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124744"/>
                  </p:ext>
                </p:extLst>
              </p:nvPr>
            </p:nvGraphicFramePr>
            <p:xfrm>
              <a:off x="2627784" y="2708920"/>
              <a:ext cx="4104456" cy="18722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71303"/>
                    <a:gridCol w="1494447"/>
                    <a:gridCol w="1438706"/>
                  </a:tblGrid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Parâmetros</a:t>
                          </a:r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Valor Antigo</a:t>
                          </a:r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Valor Ajustado</a:t>
                          </a:r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𝑃𝑖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3,488</m:t>
                                </m:r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2,1</m:t>
                                </m:r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𝐼𝑖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234859</m:t>
                                </m:r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23485,9</m:t>
                                </m:r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𝑃𝑣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0,9946</m:t>
                                </m:r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0,089</m:t>
                                </m:r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Iv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33708,8</m:t>
                                </m:r>
                              </m:oMath>
                            </m:oMathPara>
                          </a14:m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2579,71</m:t>
                                </m:r>
                              </m:oMath>
                            </m:oMathPara>
                          </a14:m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124744"/>
                  </p:ext>
                </p:extLst>
              </p:nvPr>
            </p:nvGraphicFramePr>
            <p:xfrm>
              <a:off x="2627784" y="2708920"/>
              <a:ext cx="4104456" cy="18722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71303"/>
                    <a:gridCol w="1494447"/>
                    <a:gridCol w="1438706"/>
                  </a:tblGrid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Parâmetros</a:t>
                          </a:r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Valor Antigo</a:t>
                          </a:r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Valor Ajustado</a:t>
                          </a:r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1" t="-103279" r="-252083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8455" t="-103279" r="-96748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86017" t="-103279" r="-847" b="-306557"/>
                          </a:stretch>
                        </a:blipFill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1" t="-200000" r="-252083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8455" t="-200000" r="-96748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86017" t="-200000" r="-847" b="-201613"/>
                          </a:stretch>
                        </a:blipFill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1" t="-304918" r="-25208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8455" t="-304918" r="-96748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86017" t="-304918" r="-847" b="-104918"/>
                          </a:stretch>
                        </a:blipFill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1" t="-398387" r="-2520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8455" t="-398387" r="-9674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86017" t="-398387" r="-847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612648" y="4653136"/>
            <a:ext cx="8153400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Esses ajustes das constantes são possíveis por causa da margem de fase de 90º imposta ao calcular as mesmas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80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61456"/>
            <a:ext cx="6219811" cy="31397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Partida Gradativa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2123728" y="2420889"/>
            <a:ext cx="4464496" cy="5040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4355976" y="2924945"/>
            <a:ext cx="792088" cy="817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2" y="3783173"/>
            <a:ext cx="4980952" cy="2514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71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48" y="1542365"/>
            <a:ext cx="4980952" cy="25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286" y="2923941"/>
            <a:ext cx="4990476" cy="25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286" y="4373763"/>
            <a:ext cx="5000000" cy="25142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Regulação Estática</a:t>
            </a:r>
            <a:endParaRPr lang="pt-BR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23911" y="2538605"/>
            <a:ext cx="1104073" cy="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73" y="3573016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Carga em 5% </a:t>
            </a:r>
            <a:br>
              <a:rPr lang="pt-BR" dirty="0" smtClean="0">
                <a:solidFill>
                  <a:schemeClr val="accent1"/>
                </a:solidFill>
              </a:rPr>
            </a:br>
            <a:r>
              <a:rPr lang="pt-BR" dirty="0" smtClean="0">
                <a:solidFill>
                  <a:schemeClr val="accent1"/>
                </a:solidFill>
              </a:rPr>
              <a:t>do valor nominal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5097" y="5013176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Carga em 3% </a:t>
            </a:r>
            <a:br>
              <a:rPr lang="pt-BR" dirty="0" smtClean="0">
                <a:solidFill>
                  <a:schemeClr val="accent1"/>
                </a:solidFill>
              </a:rPr>
            </a:br>
            <a:r>
              <a:rPr lang="pt-BR" dirty="0" smtClean="0">
                <a:solidFill>
                  <a:schemeClr val="accent1"/>
                </a:solidFill>
              </a:rPr>
              <a:t>do valor nominal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stCxn id="19" idx="3"/>
          </p:cNvCxnSpPr>
          <p:nvPr/>
        </p:nvCxnSpPr>
        <p:spPr>
          <a:xfrm flipV="1">
            <a:off x="3323911" y="3896181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</p:cNvCxnSpPr>
          <p:nvPr/>
        </p:nvCxnSpPr>
        <p:spPr>
          <a:xfrm flipV="1">
            <a:off x="3327235" y="5336341"/>
            <a:ext cx="1100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2544" y="2213246"/>
            <a:ext cx="17461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Carga em 100%</a:t>
            </a:r>
            <a:br>
              <a:rPr lang="pt-BR" dirty="0" smtClean="0">
                <a:solidFill>
                  <a:schemeClr val="accent1"/>
                </a:solidFill>
              </a:rPr>
            </a:br>
            <a:r>
              <a:rPr lang="pt-BR" dirty="0" smtClean="0">
                <a:solidFill>
                  <a:schemeClr val="accent1"/>
                </a:solidFill>
              </a:rPr>
              <a:t>do valor nominal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34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1" y="1586284"/>
            <a:ext cx="5047619" cy="256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57" y="2947918"/>
            <a:ext cx="5047619" cy="25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4316793"/>
            <a:ext cx="5047619" cy="25428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Ripple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1621121" y="2204864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>
                <a:solidFill>
                  <a:schemeClr val="accent1"/>
                </a:solidFill>
              </a:rPr>
              <a:t>Carga em 5% </a:t>
            </a:r>
            <a:br>
              <a:rPr lang="pt-BR">
                <a:solidFill>
                  <a:schemeClr val="accent1"/>
                </a:solidFill>
              </a:rPr>
            </a:br>
            <a:r>
              <a:rPr lang="pt-BR">
                <a:solidFill>
                  <a:schemeClr val="accent1"/>
                </a:solidFill>
              </a:rPr>
              <a:t>do valor nominal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1773" y="3573016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Carga em 50% </a:t>
            </a:r>
            <a:br>
              <a:rPr lang="pt-BR" dirty="0" smtClean="0">
                <a:solidFill>
                  <a:schemeClr val="accent1"/>
                </a:solidFill>
              </a:rPr>
            </a:br>
            <a:r>
              <a:rPr lang="pt-BR" dirty="0" smtClean="0">
                <a:solidFill>
                  <a:schemeClr val="accent1"/>
                </a:solidFill>
              </a:rPr>
              <a:t>do valor nominal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93075" y="4942909"/>
            <a:ext cx="17461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Carga em 100%</a:t>
            </a:r>
            <a:br>
              <a:rPr lang="pt-BR" dirty="0" smtClean="0">
                <a:solidFill>
                  <a:schemeClr val="accent1"/>
                </a:solidFill>
              </a:rPr>
            </a:br>
            <a:r>
              <a:rPr lang="pt-BR" dirty="0" smtClean="0">
                <a:solidFill>
                  <a:schemeClr val="accent1"/>
                </a:solidFill>
              </a:rPr>
              <a:t>do valor nominal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stCxn id="19" idx="3"/>
          </p:cNvCxnSpPr>
          <p:nvPr/>
        </p:nvCxnSpPr>
        <p:spPr>
          <a:xfrm flipV="1">
            <a:off x="3323911" y="3896181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</p:cNvCxnSpPr>
          <p:nvPr/>
        </p:nvCxnSpPr>
        <p:spPr>
          <a:xfrm>
            <a:off x="3339258" y="5266075"/>
            <a:ext cx="108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43259" y="2540272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9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61457"/>
            <a:ext cx="6328061" cy="31640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1621" y="1600199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Eficiência</a:t>
            </a:r>
            <a:endParaRPr lang="pt-BR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9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8" y="3140968"/>
            <a:ext cx="6232180" cy="31640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1621" y="1600199"/>
            <a:ext cx="8153400" cy="15407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Limitação de corrente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Carga de 3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/>
              <a:t>na </a:t>
            </a:r>
            <a:r>
              <a:rPr lang="pt-BR" dirty="0" smtClean="0"/>
              <a:t>saída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Tensão de saída em 54 V</a:t>
            </a:r>
            <a:endParaRPr lang="pt-BR" dirty="0"/>
          </a:p>
          <a:p>
            <a:pPr lvl="1"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077072"/>
            <a:ext cx="4990476" cy="25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051720" y="4941168"/>
            <a:ext cx="50405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55776" y="4581128"/>
            <a:ext cx="1512168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8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Circuitos Auxiliares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Seleção dos componentes reais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Simulação considerando componentes reais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Montagem do Circuito Físico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2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Montagem do Circuito Físico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São necessários circuitos auxiliares para, por exemplo, leitura das variáveis de estado e controle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O microcontrolador só lê valores entre 0 e 3,3 V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O microcontrolador não fornece corrente suficiente para acionamento das chaves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É preciso selecionar os componentes reais, de modo que eles possuam poucas perdas, a fim de não afetar o requisito de eficiência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Serão dimensionados os elementos magnéticos de acordo com a aplicação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21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Auxiliares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Leitura de Corrente no Indutor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 smtClean="0"/>
              <a:t>Utilização de um resistor </a:t>
            </a:r>
            <a:r>
              <a:rPr lang="pt-BR" sz="2400" i="1" dirty="0" smtClean="0"/>
              <a:t>shunt </a:t>
            </a:r>
            <a:r>
              <a:rPr lang="pt-BR" sz="2400" dirty="0" smtClean="0"/>
              <a:t>de 0,002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pt-BR" sz="2400" i="1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57" y="2636912"/>
            <a:ext cx="2914286" cy="165714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5300" y="4294055"/>
            <a:ext cx="8153400" cy="525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pt-BR" sz="2400" dirty="0" smtClean="0"/>
              <a:t>Leitura através de um amplificador diferencial</a:t>
            </a:r>
            <a:endParaRPr lang="pt-BR" i="1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4819290"/>
            <a:ext cx="5887272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Conversor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904456"/>
            <a:ext cx="8153400" cy="28369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Chaveamento sob tensão nula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pt-BR" dirty="0" smtClean="0"/>
              <a:t> ZVS (</a:t>
            </a:r>
            <a:r>
              <a:rPr lang="pt-BR" i="1" dirty="0" smtClean="0"/>
              <a:t>zero-voltage-switching</a:t>
            </a:r>
            <a:r>
              <a:rPr lang="pt-BR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Ciclo de trabalho constante nas chaves, causando menos perdas durante o chaveamento.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6" y="1681187"/>
            <a:ext cx="7681583" cy="22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Leitura de Corrente no Indutor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Tensão lida no </a:t>
            </a:r>
            <a:r>
              <a:rPr lang="pt-BR" i="1" dirty="0" smtClean="0"/>
              <a:t>shunt</a:t>
            </a: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Auxiliares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62" y="2780928"/>
            <a:ext cx="6428571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78" y="2779108"/>
            <a:ext cx="6431975" cy="34399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Leitura de Corrente no Indutor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Tensão na saída do amplificador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Auxiliares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Auxiliares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608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Leitura de Tensão de saída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 smtClean="0"/>
              <a:t>Utilização de um divisor resistivo para abaixar a tensão a ser lida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Leitura através de um amplificador </a:t>
            </a:r>
            <a:r>
              <a:rPr lang="pt-BR" sz="2400" dirty="0" smtClean="0"/>
              <a:t>diferencial de ganho unitário, apenas para compatibilizar as referências</a:t>
            </a:r>
            <a:endParaRPr lang="pt-BR" sz="2400" i="1" dirty="0"/>
          </a:p>
          <a:p>
            <a:pPr lvl="1">
              <a:buFont typeface="Wingdings" panose="05000000000000000000" pitchFamily="2" charset="2"/>
              <a:buChar char="q"/>
            </a:pPr>
            <a:endParaRPr lang="pt-BR" sz="2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" y="4294055"/>
            <a:ext cx="8153400" cy="525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1" y="4005064"/>
            <a:ext cx="4754897" cy="20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Leitura de Tensão de </a:t>
            </a:r>
            <a:r>
              <a:rPr lang="pt-BR" dirty="0" smtClean="0"/>
              <a:t>saída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Tensão lida no divisor resistivo</a:t>
            </a:r>
            <a:endParaRPr lang="pt-BR" dirty="0"/>
          </a:p>
          <a:p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Auxiliares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62" y="2708920"/>
            <a:ext cx="6428571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0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24" y="2708919"/>
            <a:ext cx="6428571" cy="34380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Leitura de Tensão de </a:t>
            </a:r>
            <a:r>
              <a:rPr lang="pt-BR" dirty="0" smtClean="0"/>
              <a:t>saída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Tensão </a:t>
            </a:r>
            <a:r>
              <a:rPr lang="pt-BR" dirty="0"/>
              <a:t>na saída do amplificador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BR" dirty="0"/>
          </a:p>
          <a:p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Auxiliares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7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21602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Driver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 smtClean="0"/>
              <a:t>É necessário para que a corrente necessária para ativação das chaves seja fornecida por uma fonte auxiliar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 smtClean="0"/>
              <a:t>Foi utilizado o CI UCC27714 da Texas Instruments em uma aplicação típica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BR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Auxiliares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57" y="3645024"/>
            <a:ext cx="741758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dos componentes reais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É recomendável selecionar os componentes reais para se ter uma aproximação melhor do valor de eficiência obtido via simulação.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Foi selecionado o MOSFET </a:t>
            </a:r>
            <a:r>
              <a:rPr lang="pt-BR" dirty="0"/>
              <a:t>IPP50R190CEXKSA1 da Infineon </a:t>
            </a:r>
            <a:r>
              <a:rPr lang="pt-BR" dirty="0" smtClean="0"/>
              <a:t>Technologies. Ele possui uma resistência Rdson </a:t>
            </a:r>
            <a:r>
              <a:rPr lang="pt-BR" dirty="0"/>
              <a:t>de </a:t>
            </a:r>
            <a:r>
              <a:rPr lang="pt-BR" dirty="0" smtClean="0"/>
              <a:t>aproximadamente 0,19 </a:t>
            </a:r>
            <a:r>
              <a:rPr lang="el-GR" dirty="0"/>
              <a:t>Ω</a:t>
            </a:r>
            <a:r>
              <a:rPr lang="el-GR" dirty="0" smtClean="0"/>
              <a:t>.</a:t>
            </a: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Já o diodo foi selecionado o BYV415W-600P. Ele possui uma tensão de condução típica de 1,1 V para uma corrente de 15 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77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Resumo do projeto dos elementos magnéticos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Indutor de saída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pt-BR" dirty="0" smtClean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pt-BR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dos componentes reais</a:t>
            </a:r>
            <a:endParaRPr lang="pt-BR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39224"/>
              </p:ext>
            </p:extLst>
          </p:nvPr>
        </p:nvGraphicFramePr>
        <p:xfrm>
          <a:off x="1979712" y="3068960"/>
          <a:ext cx="5400600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2547752"/>
                <a:gridCol w="2852848"/>
              </a:tblGrid>
              <a:tr h="374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Parâmetro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292,83 uH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Núcleo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NEE-30/15/7-400-IP12R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Numero de espiras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Fio de cobre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x AWG25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0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Resumo do projeto dos elementos magnéticos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Transformador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pt-BR" dirty="0" smtClean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pt-BR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dos componentes reais</a:t>
            </a:r>
            <a:endParaRPr lang="pt-BR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33997"/>
              </p:ext>
            </p:extLst>
          </p:nvPr>
        </p:nvGraphicFramePr>
        <p:xfrm>
          <a:off x="1979712" y="3068960"/>
          <a:ext cx="5400600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2547752"/>
                <a:gridCol w="2852848"/>
              </a:tblGrid>
              <a:tr h="374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Parâmetro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Relação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espiras 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0.2045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Núcleo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NEE-20/10/5-1300-IP12E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Numero de espiras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Primario = 10, Secundário = 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Fio de cobre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x AWG25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8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Resumo do projeto dos elementos magnéticos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Indutor Parasita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𝐿𝐾</m:t>
                        </m:r>
                      </m:sub>
                    </m:sSub>
                  </m:oMath>
                </a14:m>
                <a:r>
                  <a:rPr lang="pt-BR" dirty="0" smtClean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pt-BR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dos componentes reais</a:t>
            </a:r>
            <a:endParaRPr lang="pt-BR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96760"/>
              </p:ext>
            </p:extLst>
          </p:nvPr>
        </p:nvGraphicFramePr>
        <p:xfrm>
          <a:off x="1979712" y="3068960"/>
          <a:ext cx="5400600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2547752"/>
                <a:gridCol w="2852848"/>
              </a:tblGrid>
              <a:tr h="374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Parâmetro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4,03 uH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Núcleo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NEE-8/4/4-450-IP6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Numero de espiras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Fio de cobre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x AWG25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4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Baixa interferência eletromagnética e de rádio frequência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Máxima tensão sobre as chaves é igual ao máximo valor de entrada do conversor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Máxima corrente nas chaves é igual à máxima corrente de saída espelhada para o primário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Relação direta entre corrente de saída e ciclo de trabalho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Conversor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0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Simulação considerando componentes </a:t>
            </a:r>
            <a:r>
              <a:rPr lang="pt-BR" dirty="0" smtClean="0"/>
              <a:t>reais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Para essa simulação, foram consideradas as perdas nos componentes.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88" y="2643997"/>
            <a:ext cx="6829841" cy="34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Simulação considerando componentes </a:t>
            </a:r>
            <a:r>
              <a:rPr lang="pt-BR" dirty="0" smtClean="0"/>
              <a:t>reais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eficiência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741490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Com todas as simulações realizadas, observou-se que tanto as equações de projeto, quanto o modelo de pequenos sinais são válidos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O modelo de pequenos sinais e as equações são genéricos, ou seja, podem ser utilizados para quaisquer especificações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Mostrou-se que são necessários ajustes nas constantes de controle calculadas para tornar o controle mais robusto</a:t>
            </a:r>
          </a:p>
        </p:txBody>
      </p:sp>
    </p:spTree>
    <p:extLst>
      <p:ext uri="{BB962C8B-B14F-4D97-AF65-F5344CB8AC3E}">
        <p14:creationId xmlns:p14="http://schemas.microsoft.com/office/powerpoint/2010/main" val="36371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Mesmo com a simulação de perturbações no controle, o conversor atendeu a todos os requisitos testados</a:t>
            </a:r>
            <a:r>
              <a:rPr lang="pt-BR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Foram apresentados circuitos auxiliares, necessários para uma implementação física do conversor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Componentes semicondutores reais foram selecionados e os elementos magnéticos foram dimensionados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Mesmo considerando a perda em tais componentes, o conversor apresentou uma alta eficiência</a:t>
            </a:r>
          </a:p>
        </p:txBody>
      </p:sp>
    </p:spTree>
    <p:extLst>
      <p:ext uri="{BB962C8B-B14F-4D97-AF65-F5344CB8AC3E}">
        <p14:creationId xmlns:p14="http://schemas.microsoft.com/office/powerpoint/2010/main" val="220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Ao final desse trabalho, pode-se concluir que temos um conversor em ponte completa com ZVS e controle por desvio de fase funcional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As próximas etapas desse projeto seriam realizar o projeto de mais alguns circuitos auxiliares, tais como fontes auxiliares e circuitos de polarização do microcontrolador, e, por fim, desenhar a placa de circuito impresso.</a:t>
            </a:r>
          </a:p>
        </p:txBody>
      </p:sp>
    </p:spTree>
    <p:extLst>
      <p:ext uri="{BB962C8B-B14F-4D97-AF65-F5344CB8AC3E}">
        <p14:creationId xmlns:p14="http://schemas.microsoft.com/office/powerpoint/2010/main" val="19301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Muito obrigado!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Pode ser dividido em 6 etapas de operação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Para </a:t>
            </a:r>
            <a:r>
              <a:rPr lang="pt-BR" dirty="0" smtClean="0"/>
              <a:t>a dinâmica de funcionamento, são considerados que: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o</a:t>
            </a:r>
            <a:r>
              <a:rPr lang="pt-BR" dirty="0" smtClean="0"/>
              <a:t>s dispositivos semicondutores e o transformador são ideais;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a tensão de entrada é constante;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i</a:t>
            </a:r>
            <a:r>
              <a:rPr lang="pt-BR" dirty="0" smtClean="0"/>
              <a:t>ndutores e </a:t>
            </a:r>
            <a:r>
              <a:rPr lang="pt-BR" dirty="0" smtClean="0"/>
              <a:t>capacitores </a:t>
            </a:r>
            <a:r>
              <a:rPr lang="pt-BR" dirty="0" smtClean="0"/>
              <a:t>não possuem resistência interna.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0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Sinal de comando das chaves</a:t>
            </a:r>
          </a:p>
          <a:p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124667"/>
            <a:ext cx="5295238" cy="454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(textbook design)</Template>
  <TotalTime>0</TotalTime>
  <Words>1636</Words>
  <Application>Microsoft Office PowerPoint</Application>
  <PresentationFormat>On-screen Show (4:3)</PresentationFormat>
  <Paragraphs>366</Paragraphs>
  <Slides>76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Calibri</vt:lpstr>
      <vt:lpstr>Cambria Math</vt:lpstr>
      <vt:lpstr>Times New Roman</vt:lpstr>
      <vt:lpstr>Tw Cen MT</vt:lpstr>
      <vt:lpstr>Wingdings</vt:lpstr>
      <vt:lpstr>Wingdings 2</vt:lpstr>
      <vt:lpstr>Student presentation</vt:lpstr>
      <vt:lpstr>CONVERSOR CC/CC EM PONTE COMPLETA COM ZVS E CONTROLE POR DESVIO DE FASE</vt:lpstr>
      <vt:lpstr>AGENDA</vt:lpstr>
      <vt:lpstr>Motivação</vt:lpstr>
      <vt:lpstr>Motivação</vt:lpstr>
      <vt:lpstr>O Conversor em Ponte Completa com ZVS</vt:lpstr>
      <vt:lpstr>Características do Conversor</vt:lpstr>
      <vt:lpstr>Características do Conversor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Projeto do Conversor</vt:lpstr>
      <vt:lpstr>Especificações</vt:lpstr>
      <vt:lpstr>Especificações</vt:lpstr>
      <vt:lpstr>Especificações</vt:lpstr>
      <vt:lpstr>Cálculo dos Componentes</vt:lpstr>
      <vt:lpstr>Cálculo dos Componentes</vt:lpstr>
      <vt:lpstr>Controle do conversor</vt:lpstr>
      <vt:lpstr>Modelo de Pequenos Sinais</vt:lpstr>
      <vt:lpstr>Modelo de Pequenos Sinais</vt:lpstr>
      <vt:lpstr>Modelo de Pequenos Sinais</vt:lpstr>
      <vt:lpstr>Modelo de Pequenos Sinais</vt:lpstr>
      <vt:lpstr>Modelo de Pequenos Sinais</vt:lpstr>
      <vt:lpstr>Modelo de Pequenos Sinais</vt:lpstr>
      <vt:lpstr>Estratégia de Controle</vt:lpstr>
      <vt:lpstr>Estratégia de Controle</vt:lpstr>
      <vt:lpstr>Estratégia de Controle</vt:lpstr>
      <vt:lpstr>Estratégia de Controle</vt:lpstr>
      <vt:lpstr>Estratégia de Controle</vt:lpstr>
      <vt:lpstr>Estratégia de Controle</vt:lpstr>
      <vt:lpstr>Estratégia de Controle</vt:lpstr>
      <vt:lpstr>Estratégia de Controle</vt:lpstr>
      <vt:lpstr>Resultados</vt:lpstr>
      <vt:lpstr>Resultados</vt:lpstr>
      <vt:lpstr>Simulações considerando componentes ideais</vt:lpstr>
      <vt:lpstr>Simulações considerando componentes ideais</vt:lpstr>
      <vt:lpstr>Simulações considerando componentes ideais</vt:lpstr>
      <vt:lpstr>Simulações considerando componentes ideais</vt:lpstr>
      <vt:lpstr>Simulações considerando componentes ideais</vt:lpstr>
      <vt:lpstr>Simulações considerando erros do controlador</vt:lpstr>
      <vt:lpstr>Simulações considerando erros do controlador</vt:lpstr>
      <vt:lpstr>Simulações considerando erros do controlador</vt:lpstr>
      <vt:lpstr>Simulações considerando erros do controlador</vt:lpstr>
      <vt:lpstr>Simulações considerando erros do controlador</vt:lpstr>
      <vt:lpstr>Simulações considerando erros do controlador</vt:lpstr>
      <vt:lpstr>Simulações considerando erros do controlador</vt:lpstr>
      <vt:lpstr>Montagem do Circuito Físico</vt:lpstr>
      <vt:lpstr>Montagem do Circuito Físico</vt:lpstr>
      <vt:lpstr>Circuitos Auxiliares</vt:lpstr>
      <vt:lpstr>Circuitos Auxiliares</vt:lpstr>
      <vt:lpstr>Circuitos Auxiliares</vt:lpstr>
      <vt:lpstr>Circuitos Auxiliares</vt:lpstr>
      <vt:lpstr>Circuitos Auxiliares</vt:lpstr>
      <vt:lpstr>Circuitos Auxiliares</vt:lpstr>
      <vt:lpstr>Circuitos Auxiliares</vt:lpstr>
      <vt:lpstr>Seleção dos componentes reais</vt:lpstr>
      <vt:lpstr>Seleção dos componentes reais</vt:lpstr>
      <vt:lpstr>Seleção dos componentes reais</vt:lpstr>
      <vt:lpstr>Seleção dos componentes reais</vt:lpstr>
      <vt:lpstr>Simulação considerando componentes reais</vt:lpstr>
      <vt:lpstr>Simulação considerando componentes reais</vt:lpstr>
      <vt:lpstr>Conclusão</vt:lpstr>
      <vt:lpstr>Conclusão</vt:lpstr>
      <vt:lpstr>Conclusão</vt:lpstr>
      <vt:lpstr>Conclusão</vt:lpstr>
      <vt:lpstr>Muito 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2016-09-19T00:10:56Z</dcterms:created>
  <dcterms:modified xsi:type="dcterms:W3CDTF">2016-09-21T02:22:24Z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