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27" r:id="rId2"/>
    <p:sldId id="345" r:id="rId3"/>
    <p:sldId id="344" r:id="rId4"/>
    <p:sldId id="429" r:id="rId5"/>
    <p:sldId id="430" r:id="rId6"/>
    <p:sldId id="426" r:id="rId7"/>
    <p:sldId id="431" r:id="rId8"/>
    <p:sldId id="463" r:id="rId9"/>
    <p:sldId id="464" r:id="rId10"/>
    <p:sldId id="465" r:id="rId11"/>
    <p:sldId id="466" r:id="rId12"/>
    <p:sldId id="467" r:id="rId13"/>
    <p:sldId id="448" r:id="rId14"/>
    <p:sldId id="474" r:id="rId15"/>
    <p:sldId id="418" r:id="rId16"/>
    <p:sldId id="419" r:id="rId17"/>
    <p:sldId id="420" r:id="rId18"/>
    <p:sldId id="421" r:id="rId19"/>
    <p:sldId id="422" r:id="rId20"/>
    <p:sldId id="369" r:id="rId21"/>
  </p:sldIdLst>
  <p:sldSz cx="9144000" cy="6858000" type="letter"/>
  <p:notesSz cx="6729413" cy="98663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bandlow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  <a:srgbClr val="002164"/>
    <a:srgbClr val="002368"/>
    <a:srgbClr val="C0C0C0"/>
    <a:srgbClr val="DCE0E8"/>
    <a:srgbClr val="FFFF00"/>
    <a:srgbClr val="1DB204"/>
    <a:srgbClr val="0BAB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9" autoAdjust="0"/>
    <p:restoredTop sz="81441" autoAdjust="0"/>
  </p:normalViewPr>
  <p:slideViewPr>
    <p:cSldViewPr snapToObjects="1">
      <p:cViewPr varScale="1">
        <p:scale>
          <a:sx n="69" d="100"/>
          <a:sy n="69" d="100"/>
        </p:scale>
        <p:origin x="-342" y="-102"/>
      </p:cViewPr>
      <p:guideLst>
        <p:guide orient="horz" pos="38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1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2118" y="-96"/>
      </p:cViewPr>
      <p:guideLst>
        <p:guide orient="horz" pos="3107"/>
        <p:guide pos="21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2917826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9525"/>
            <a:ext cx="2917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94825"/>
            <a:ext cx="2917826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394825"/>
            <a:ext cx="2917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fld id="{6409AEF3-868B-42DB-AFE3-16D6E67EEA18}" type="slidenum">
              <a:rPr lang="zh-CN" altLang="en-US"/>
              <a:pPr/>
              <a:t>‹Nr.›</a:t>
            </a:fld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984500" y="9364663"/>
            <a:ext cx="758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58825">
              <a:lnSpc>
                <a:spcPct val="90000"/>
              </a:lnSpc>
              <a:spcBef>
                <a:spcPct val="0"/>
              </a:spcBef>
            </a:pPr>
            <a:r>
              <a:rPr lang="en-US" altLang="zh-CN" sz="1200"/>
              <a:t>Seite </a:t>
            </a:r>
            <a:fld id="{6F89064E-0D39-4958-8E91-469648E409EE}" type="slidenum">
              <a:rPr lang="en-US" altLang="zh-CN" sz="1200"/>
              <a:pPr algn="ctr" defTabSz="758825">
                <a:lnSpc>
                  <a:spcPct val="90000"/>
                </a:lnSpc>
                <a:spcBef>
                  <a:spcPct val="0"/>
                </a:spcBef>
              </a:pPr>
              <a:t>‹Nr.›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endParaRPr lang="de-DE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endParaRPr lang="de-DE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endParaRPr lang="de-DE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fld id="{031E71C2-430C-44C1-937C-0E9DE1F3577E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8425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2450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0" dirty="0" smtClean="0"/>
              <a:t>In integrated optic it is often</a:t>
            </a:r>
            <a:r>
              <a:rPr lang="en-US" altLang="zh-CN" baseline="0" noProof="0" dirty="0" smtClean="0"/>
              <a:t> to </a:t>
            </a:r>
            <a:r>
              <a:rPr lang="en-US" altLang="zh-CN" noProof="0" dirty="0" smtClean="0"/>
              <a:t>project light from optical</a:t>
            </a:r>
            <a:r>
              <a:rPr lang="en-US" altLang="zh-CN" baseline="0" noProof="0" dirty="0" smtClean="0"/>
              <a:t> fi</a:t>
            </a:r>
            <a:r>
              <a:rPr lang="en-US" altLang="zh-CN" noProof="0" dirty="0" smtClean="0"/>
              <a:t>bers to photonic waveguides (so called Fiber-to-Chip).</a:t>
            </a:r>
          </a:p>
          <a:p>
            <a:r>
              <a:rPr lang="en-US" altLang="zh-CN" noProof="0" dirty="0" smtClean="0"/>
              <a:t>As the signal source optical fibers have usually a larger end face</a:t>
            </a:r>
            <a:r>
              <a:rPr lang="en-US" altLang="zh-CN" baseline="0" noProof="0" dirty="0" smtClean="0"/>
              <a:t> t</a:t>
            </a:r>
            <a:r>
              <a:rPr lang="en-US" altLang="zh-CN" noProof="0" dirty="0" smtClean="0"/>
              <a:t>han that of waveguides and the direct coupling from</a:t>
            </a:r>
            <a:r>
              <a:rPr lang="en-US" altLang="zh-CN" baseline="0" noProof="0" dirty="0" smtClean="0"/>
              <a:t> fi</a:t>
            </a:r>
            <a:r>
              <a:rPr lang="en-US" altLang="zh-CN" noProof="0" dirty="0" smtClean="0"/>
              <a:t>bers to waveguides cause</a:t>
            </a:r>
            <a:r>
              <a:rPr lang="en-US" altLang="zh-CN" baseline="0" noProof="0" dirty="0" smtClean="0"/>
              <a:t> a</a:t>
            </a:r>
            <a:r>
              <a:rPr lang="en-US" altLang="zh-CN" noProof="0" dirty="0" smtClean="0"/>
              <a:t> very low coupling efficiency.</a:t>
            </a:r>
          </a:p>
          <a:p>
            <a:r>
              <a:rPr lang="de-DE" altLang="zh-CN" noProof="0" dirty="0" smtClean="0"/>
              <a:t>So </a:t>
            </a:r>
            <a:r>
              <a:rPr lang="de-DE" altLang="zh-CN" noProof="0" dirty="0" err="1" smtClean="0"/>
              <a:t>tapered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and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lensed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fibers</a:t>
            </a:r>
            <a:r>
              <a:rPr lang="de-DE" altLang="zh-CN" baseline="0" noProof="0" dirty="0" smtClean="0"/>
              <a:t> (</a:t>
            </a:r>
            <a:r>
              <a:rPr lang="de-DE" altLang="zh-CN" noProof="0" dirty="0" smtClean="0"/>
              <a:t>TLF</a:t>
            </a:r>
            <a:r>
              <a:rPr lang="de-DE" altLang="zh-CN" baseline="0" noProof="0" dirty="0" smtClean="0"/>
              <a:t>) </a:t>
            </a:r>
            <a:r>
              <a:rPr lang="de-DE" altLang="zh-CN" baseline="0" noProof="0" dirty="0" err="1" smtClean="0"/>
              <a:t>are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applied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to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replace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regualar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fibers</a:t>
            </a:r>
            <a:r>
              <a:rPr lang="de-DE" altLang="zh-CN" baseline="0" noProof="0" dirty="0" smtClean="0"/>
              <a:t>. Through TLF </a:t>
            </a:r>
            <a:r>
              <a:rPr lang="de-DE" altLang="zh-CN" baseline="0" noProof="0" dirty="0" err="1" smtClean="0"/>
              <a:t>light</a:t>
            </a:r>
            <a:r>
              <a:rPr lang="de-DE" altLang="zh-CN" baseline="0" noProof="0" dirty="0" smtClean="0"/>
              <a:t> power </a:t>
            </a:r>
            <a:r>
              <a:rPr lang="de-DE" altLang="zh-CN" baseline="0" noProof="0" dirty="0" err="1" smtClean="0"/>
              <a:t>is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confined</a:t>
            </a:r>
            <a:r>
              <a:rPr lang="de-DE" altLang="zh-CN" baseline="0" noProof="0" dirty="0" smtClean="0"/>
              <a:t> in </a:t>
            </a:r>
            <a:r>
              <a:rPr lang="de-DE" altLang="zh-CN" baseline="0" noProof="0" dirty="0" err="1" smtClean="0"/>
              <a:t>small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range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adapting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to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waveguide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dimensions</a:t>
            </a:r>
            <a:r>
              <a:rPr lang="de-DE" altLang="zh-CN" baseline="0" noProof="0" smtClean="0"/>
              <a:t>.</a:t>
            </a:r>
            <a:endParaRPr lang="en-US" altLang="zh-CN" noProof="0" dirty="0" smtClean="0"/>
          </a:p>
          <a:p>
            <a:endParaRPr lang="en-US" altLang="zh-CN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71C2-430C-44C1-937C-0E9DE1F3577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altLang="zh-CN" smtClean="0"/>
              <a:t>Weiterhin möcht ich noch auf Perfrmance-Optimierung von CUDA-Prgramm eingehen. Es gibt einig Möglichkeit verwenden kann.</a:t>
            </a:r>
          </a:p>
          <a:p>
            <a:r>
              <a:rPr lang="de-DE" altLang="zh-CN" smtClean="0"/>
              <a:t>1.Drei-Ech´k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23922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de-DE" sz="2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846263" y="1520825"/>
            <a:ext cx="70500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/>
          <a:lstStyle/>
          <a:p>
            <a:pPr algn="ctr" defTabSz="862013">
              <a:buFont typeface="Wingdings" pitchFamily="2" charset="2"/>
              <a:buNone/>
            </a:pPr>
            <a:endParaRPr lang="de-DE" sz="150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1825"/>
            <a:ext cx="4038600" cy="1146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</p:pic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7200" y="34925"/>
            <a:ext cx="1066800" cy="7000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</p:pic>
      <p:sp>
        <p:nvSpPr>
          <p:cNvPr id="1853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3988" cy="1470025"/>
          </a:xfrm>
        </p:spPr>
        <p:txBody>
          <a:bodyPr/>
          <a:lstStyle>
            <a:lvl1pPr algn="ctr">
              <a:defRPr sz="3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8535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36663" y="3962400"/>
            <a:ext cx="6672262" cy="439738"/>
          </a:xfrm>
          <a:ln algn="ctr"/>
        </p:spPr>
        <p:txBody>
          <a:bodyPr lIns="86822" tIns="43411" rIns="86822" bIns="43411" anchor="b"/>
          <a:lstStyle>
            <a:lvl1pPr marL="0" indent="0" algn="ctr">
              <a:spcBef>
                <a:spcPct val="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97675" y="39688"/>
            <a:ext cx="2251075" cy="64277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" y="39688"/>
            <a:ext cx="6604000" cy="64277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688"/>
            <a:ext cx="7527925" cy="695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1275" y="965200"/>
            <a:ext cx="4427538" cy="55022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1213" y="965200"/>
            <a:ext cx="4427537" cy="55022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688"/>
            <a:ext cx="7527925" cy="695325"/>
          </a:xfrm>
        </p:spPr>
        <p:txBody>
          <a:bodyPr/>
          <a:lstStyle/>
          <a:p>
            <a:r>
              <a:rPr lang="de-DE" altLang="zh-CN" smtClean="0"/>
              <a:t>Titelmasterformat durch Klicken bearbeiten</a:t>
            </a:r>
            <a:endParaRPr lang="zh-CN" alt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1275" y="965200"/>
            <a:ext cx="4427538" cy="5502275"/>
          </a:xfrm>
        </p:spPr>
        <p:txBody>
          <a:bodyPr/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  <a:endParaRPr lang="zh-CN" alt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21213" y="965200"/>
            <a:ext cx="4427537" cy="2674938"/>
          </a:xfrm>
        </p:spPr>
        <p:txBody>
          <a:bodyPr/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  <a:endParaRPr lang="zh-CN" alt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21213" y="3792538"/>
            <a:ext cx="4427537" cy="2674937"/>
          </a:xfrm>
        </p:spPr>
        <p:txBody>
          <a:bodyPr/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688"/>
            <a:ext cx="7527925" cy="695325"/>
          </a:xfrm>
        </p:spPr>
        <p:txBody>
          <a:bodyPr/>
          <a:lstStyle/>
          <a:p>
            <a:r>
              <a:rPr lang="de-DE" altLang="zh-CN" smtClean="0"/>
              <a:t>Titelmasterformat durch Klicken bearbeiten</a:t>
            </a:r>
            <a:endParaRPr lang="zh-CN" alt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1275" y="965200"/>
            <a:ext cx="9007475" cy="55022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275" y="965200"/>
            <a:ext cx="4427538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1213" y="965200"/>
            <a:ext cx="4427537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0" y="0"/>
            <a:ext cx="9144000" cy="7905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23922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de-DE" sz="200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9688"/>
            <a:ext cx="75279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822" tIns="43411" rIns="86822" bIns="434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1082675" y="1644650"/>
            <a:ext cx="79295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>
            <a:spAutoFit/>
          </a:bodyPr>
          <a:lstStyle/>
          <a:p>
            <a:pPr defTabSz="862013">
              <a:buFont typeface="Wingdings" pitchFamily="2" charset="2"/>
              <a:buNone/>
            </a:pPr>
            <a:endParaRPr lang="de-DE" sz="230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846263" y="1520825"/>
            <a:ext cx="70500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/>
          <a:lstStyle/>
          <a:p>
            <a:pPr algn="ctr" defTabSz="862013">
              <a:buFont typeface="Wingdings" pitchFamily="2" charset="2"/>
              <a:buNone/>
            </a:pPr>
            <a:endParaRPr lang="de-DE" sz="150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" y="965200"/>
            <a:ext cx="9007475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23" tIns="43112" rIns="86223" bIns="43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0" y="6467475"/>
            <a:ext cx="527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3112" rIns="0" bIns="43112"/>
          <a:lstStyle/>
          <a:p>
            <a:pPr algn="ctr" defTabSz="862013" eaLnBrk="1" hangingPunct="1"/>
            <a:fld id="{469F885A-1D31-4C73-8420-45D3AD531D79}" type="slidenum">
              <a:rPr lang="de-DE" sz="1500">
                <a:solidFill>
                  <a:srgbClr val="EAEAEA"/>
                </a:solidFill>
              </a:rPr>
              <a:pPr algn="ctr" defTabSz="862013" eaLnBrk="1" hangingPunct="1"/>
              <a:t>‹Nr.›</a:t>
            </a:fld>
            <a:endParaRPr lang="de-DE" sz="1500">
              <a:solidFill>
                <a:srgbClr val="EAEAEA"/>
              </a:solidFill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41275" y="47625"/>
          <a:ext cx="528638" cy="693738"/>
        </p:xfrm>
        <a:graphic>
          <a:graphicData uri="http://schemas.openxmlformats.org/presentationml/2006/ole">
            <p:oleObj spid="_x0000_s1026" name="CorelPhotoPaint.Image.11" r:id="rId17" imgW="2095238" imgH="2758095" progId="">
              <p:embed/>
            </p:oleObj>
          </a:graphicData>
        </a:graphic>
      </p:graphicFrame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0" y="6559550"/>
            <a:ext cx="9144000" cy="29845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/>
          <a:lstStyle/>
          <a:p>
            <a:pPr defTabSz="862013" eaLnBrk="1" hangingPunct="1">
              <a:tabLst>
                <a:tab pos="8521700" algn="r"/>
                <a:tab pos="8966200" algn="r"/>
              </a:tabLst>
            </a:pPr>
            <a:r>
              <a:rPr lang="de-DE" sz="1400">
                <a:solidFill>
                  <a:srgbClr val="EAEAEA"/>
                </a:solidFill>
              </a:rPr>
              <a:t>	Univ. Paderborn, FG Theoretische Elektrotechnik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8696325" y="6604000"/>
            <a:ext cx="412750" cy="22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lIns="54000" rIns="54000" anchor="ctr" anchorCtr="1"/>
          <a:lstStyle/>
          <a:p>
            <a:pPr algn="r" defTabSz="758825"/>
            <a:fld id="{41965491-7A76-44A3-B3EA-8B25513FE680}" type="slidenum">
              <a:rPr lang="de-DE" sz="1200">
                <a:solidFill>
                  <a:schemeClr val="accent2"/>
                </a:solidFill>
              </a:rPr>
              <a:pPr algn="r" defTabSz="758825"/>
              <a:t>‹Nr.›</a:t>
            </a:fld>
            <a:endParaRPr lang="de-DE" sz="120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  <p:sldLayoutId id="2147483725" r:id="rId13"/>
    <p:sldLayoutId id="2147483726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22263" indent="-322263" algn="l" defTabSz="86201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01675" indent="-269875" algn="l" defTabSz="8620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77913" indent="-215900" algn="l" defTabSz="86201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09713" indent="-215900" algn="l" defTabSz="8620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39925" indent="-214313" algn="l" defTabSz="8620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3971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543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115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687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de/exec/obidos/search-handle-url?_encoding=UTF8&amp;search-type=ss&amp;index=books-de&amp;field-author=Robert%20Sedgewick" TargetMode="External"/><Relationship Id="rId2" Type="http://schemas.openxmlformats.org/officeDocument/2006/relationships/hyperlink" Target="http://de.wikipedia.org/wiki/Gau%C3%9Fsches_Eliminationsverfahr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887405"/>
            <a:ext cx="8928100" cy="1470025"/>
          </a:xfrm>
        </p:spPr>
        <p:txBody>
          <a:bodyPr/>
          <a:lstStyle/>
          <a:p>
            <a:pPr eaLnBrk="1" hangingPunct="1"/>
            <a:r>
              <a:rPr lang="de-DE" sz="3200" dirty="0" smtClean="0">
                <a:solidFill>
                  <a:srgbClr val="D40A27"/>
                </a:solidFill>
              </a:rPr>
              <a:t>Simulation </a:t>
            </a:r>
            <a:r>
              <a:rPr lang="de-DE" sz="3200" dirty="0" err="1" smtClean="0">
                <a:solidFill>
                  <a:srgbClr val="D40A27"/>
                </a:solidFill>
              </a:rPr>
              <a:t>and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optimization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of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the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coupling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efficiency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from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single-mode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fibers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to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photonic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waveguides</a:t>
            </a:r>
            <a:endParaRPr lang="de-DE" sz="3200" dirty="0" smtClean="0">
              <a:solidFill>
                <a:srgbClr val="D40A27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4363" y="4005263"/>
            <a:ext cx="5257800" cy="1411287"/>
          </a:xfrm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de-DE" dirty="0" smtClean="0"/>
          </a:p>
          <a:p>
            <a:pPr eaLnBrk="1" hangingPunct="1">
              <a:buFontTx/>
              <a:buNone/>
            </a:pPr>
            <a:r>
              <a:rPr lang="de-DE" dirty="0" err="1" smtClean="0"/>
              <a:t>Buyu</a:t>
            </a:r>
            <a:r>
              <a:rPr lang="de-DE" dirty="0" smtClean="0"/>
              <a:t> Xiao</a:t>
            </a:r>
          </a:p>
          <a:p>
            <a:pPr eaLnBrk="1" hangingPunct="1">
              <a:buFontTx/>
              <a:buNone/>
            </a:pPr>
            <a:endParaRPr lang="de-DE" dirty="0" smtClean="0"/>
          </a:p>
          <a:p>
            <a:pPr eaLnBrk="1" hangingPunct="1">
              <a:buFontTx/>
              <a:buNone/>
            </a:pPr>
            <a:r>
              <a:rPr lang="de-DE" dirty="0" err="1" smtClean="0"/>
              <a:t>Examinors</a:t>
            </a:r>
            <a:r>
              <a:rPr lang="de-DE" dirty="0" smtClean="0"/>
              <a:t>: </a:t>
            </a:r>
            <a:r>
              <a:rPr lang="de-DE" dirty="0" err="1" smtClean="0"/>
              <a:t>Prof.Dr.-Ing</a:t>
            </a:r>
            <a:r>
              <a:rPr lang="de-DE" dirty="0" smtClean="0"/>
              <a:t>. Rolf </a:t>
            </a:r>
            <a:r>
              <a:rPr lang="de-DE" dirty="0" err="1" smtClean="0"/>
              <a:t>Schuhlmann</a:t>
            </a:r>
            <a:endParaRPr lang="de-DE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Kontrollfluss im Selbstest-Modus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928688"/>
            <a:ext cx="4879975" cy="5108575"/>
          </a:xfrm>
        </p:spPr>
        <p:txBody>
          <a:bodyPr/>
          <a:lstStyle/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 (1...s)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de-DE" altLang="zh-CN" sz="2000" b="0" smtClean="0">
              <a:solidFill>
                <a:srgbClr val="0BAB1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while( </a:t>
            </a:r>
            <a:r>
              <a:rPr lang="de-DE" altLang="zh-CN" sz="22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norm(r) </a:t>
            </a:r>
            <a:r>
              <a:rPr lang="zh-CN" altLang="de-DE" sz="22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＜ </a:t>
            </a:r>
            <a:r>
              <a:rPr lang="de-DE" altLang="zh-CN" sz="22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tolr  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for (1...s)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de-DE" altLang="zh-CN" sz="2000" b="0" smtClean="0">
              <a:solidFill>
                <a:srgbClr val="0BAB1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Löse(s,s);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de-DE" altLang="zh-CN" sz="2000" b="0" smtClean="0">
              <a:solidFill>
                <a:srgbClr val="0BAB1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de-DE" altLang="zh-CN" sz="200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 = x + delta;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r = rest(A,x,b); 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end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end;</a:t>
            </a:r>
            <a:endParaRPr lang="en-US" altLang="zh-CN" sz="2000" b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Struktur für die Testbarkeit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785813" y="1357313"/>
          <a:ext cx="7419975" cy="3843338"/>
        </p:xfrm>
        <a:graphic>
          <a:graphicData uri="http://schemas.openxmlformats.org/drawingml/2006/table">
            <a:tbl>
              <a:tblPr/>
              <a:tblGrid>
                <a:gridCol w="3709987"/>
                <a:gridCol w="3709988"/>
              </a:tblGrid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Codeteil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IDR(s)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„Template“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D"/>
                    </a:solidFill>
                  </a:tcPr>
                </a:tc>
              </a:tr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Operationen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„Command“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Testbarkeit im IDR(s)-Durchlauf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23908" name="Rectangle 4" descr="宽上对角线"/>
          <p:cNvSpPr>
            <a:spLocks noChangeArrowheads="1"/>
          </p:cNvSpPr>
          <p:nvPr/>
        </p:nvSpPr>
        <p:spPr bwMode="auto">
          <a:xfrm>
            <a:off x="1331913" y="1555750"/>
            <a:ext cx="2592387" cy="504825"/>
          </a:xfrm>
          <a:prstGeom prst="rect">
            <a:avLst/>
          </a:prstGeom>
          <a:pattFill prst="wdUpDiag">
            <a:fgClr>
              <a:srgbClr val="1DB204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495425" y="155575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dotmul_Kernel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23911" name="Rectangle 7" descr="宽上对角线"/>
          <p:cNvSpPr>
            <a:spLocks noChangeArrowheads="1"/>
          </p:cNvSpPr>
          <p:nvPr/>
        </p:nvSpPr>
        <p:spPr bwMode="auto">
          <a:xfrm>
            <a:off x="1331913" y="2924175"/>
            <a:ext cx="2592387" cy="504825"/>
          </a:xfrm>
          <a:prstGeom prst="rect">
            <a:avLst/>
          </a:prstGeom>
          <a:pattFill prst="wdUpDiag">
            <a:fgClr>
              <a:srgbClr val="FFFF00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1763713" y="2924175"/>
            <a:ext cx="1724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dotmul_cu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23913" name="Rectangle 9" descr="宽上对角线"/>
          <p:cNvSpPr>
            <a:spLocks noChangeArrowheads="1"/>
          </p:cNvSpPr>
          <p:nvPr/>
        </p:nvSpPr>
        <p:spPr bwMode="auto">
          <a:xfrm>
            <a:off x="5724525" y="1555750"/>
            <a:ext cx="2592388" cy="504825"/>
          </a:xfrm>
          <a:prstGeom prst="rect">
            <a:avLst/>
          </a:prstGeom>
          <a:pattFill prst="wdUpDiag">
            <a:fgClr>
              <a:srgbClr val="1DB204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888038" y="1555750"/>
            <a:ext cx="23701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Matmul_Kernel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23915" name="Rectangle 11" descr="宽上对角线"/>
          <p:cNvSpPr>
            <a:spLocks noChangeArrowheads="1"/>
          </p:cNvSpPr>
          <p:nvPr/>
        </p:nvSpPr>
        <p:spPr bwMode="auto">
          <a:xfrm>
            <a:off x="5724525" y="2924175"/>
            <a:ext cx="2592388" cy="504825"/>
          </a:xfrm>
          <a:prstGeom prst="rect">
            <a:avLst/>
          </a:prstGeom>
          <a:pattFill prst="wdUpDiag">
            <a:fgClr>
              <a:srgbClr val="FFFF00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6013450" y="2924175"/>
            <a:ext cx="208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matmul_CPU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217099" name="Rectangle 13"/>
          <p:cNvSpPr>
            <a:spLocks noChangeArrowheads="1"/>
          </p:cNvSpPr>
          <p:nvPr/>
        </p:nvSpPr>
        <p:spPr bwMode="auto">
          <a:xfrm>
            <a:off x="900113" y="1052513"/>
            <a:ext cx="3455987" cy="28797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7100" name="Rectangle 14"/>
          <p:cNvSpPr>
            <a:spLocks noChangeArrowheads="1"/>
          </p:cNvSpPr>
          <p:nvPr/>
        </p:nvSpPr>
        <p:spPr bwMode="auto">
          <a:xfrm>
            <a:off x="5364163" y="1052513"/>
            <a:ext cx="3455987" cy="28797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7101" name="Line 22"/>
          <p:cNvSpPr>
            <a:spLocks noChangeShapeType="1"/>
          </p:cNvSpPr>
          <p:nvPr/>
        </p:nvSpPr>
        <p:spPr bwMode="auto">
          <a:xfrm>
            <a:off x="323850" y="5429250"/>
            <a:ext cx="8720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7102" name="Text Box 23"/>
          <p:cNvSpPr txBox="1">
            <a:spLocks noChangeArrowheads="1"/>
          </p:cNvSpPr>
          <p:nvPr/>
        </p:nvSpPr>
        <p:spPr bwMode="auto">
          <a:xfrm>
            <a:off x="2352675" y="5605463"/>
            <a:ext cx="40068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>
                <a:ea typeface="宋体" pitchFamily="2" charset="-122"/>
              </a:rPr>
              <a:t>IDR(s)-Kontrollfluß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>
            <a:off x="323850" y="1773238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323850" y="1773238"/>
            <a:ext cx="0" cy="316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323850" y="494188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949325" y="4675188"/>
            <a:ext cx="167481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operation()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1350963" y="4217988"/>
            <a:ext cx="16891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selbsttest()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641350" y="450850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>
            <a:off x="641350" y="31416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>
            <a:off x="641350" y="3141663"/>
            <a:ext cx="709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9" name="Line 35"/>
          <p:cNvSpPr>
            <a:spLocks noChangeShapeType="1"/>
          </p:cNvSpPr>
          <p:nvPr/>
        </p:nvSpPr>
        <p:spPr bwMode="auto">
          <a:xfrm>
            <a:off x="4738688" y="1879600"/>
            <a:ext cx="1008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>
            <a:off x="4738688" y="1879600"/>
            <a:ext cx="0" cy="316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>
            <a:off x="4738688" y="504825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5364163" y="4781550"/>
            <a:ext cx="1674812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operation()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5765800" y="4324350"/>
            <a:ext cx="16891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selbsttest()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>
            <a:off x="5056188" y="461486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5056188" y="3248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>
            <a:off x="5056188" y="3248025"/>
            <a:ext cx="709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7119" name="Line 112"/>
          <p:cNvSpPr>
            <a:spLocks noChangeShapeType="1"/>
          </p:cNvSpPr>
          <p:nvPr/>
        </p:nvSpPr>
        <p:spPr bwMode="auto">
          <a:xfrm>
            <a:off x="6715125" y="5929313"/>
            <a:ext cx="185737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7120" name="Line 112"/>
          <p:cNvSpPr>
            <a:spLocks noChangeShapeType="1"/>
          </p:cNvSpPr>
          <p:nvPr/>
        </p:nvSpPr>
        <p:spPr bwMode="auto">
          <a:xfrm>
            <a:off x="328613" y="5929313"/>
            <a:ext cx="20240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217121" name="Gerade Verbindung mit Pfeil 33"/>
          <p:cNvCxnSpPr>
            <a:cxnSpLocks noChangeShapeType="1"/>
          </p:cNvCxnSpPr>
          <p:nvPr/>
        </p:nvCxnSpPr>
        <p:spPr bwMode="auto">
          <a:xfrm>
            <a:off x="1495425" y="2286000"/>
            <a:ext cx="504825" cy="357188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1763713" y="2060575"/>
            <a:ext cx="0" cy="86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013450" y="2060575"/>
            <a:ext cx="0" cy="86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10" grpId="0"/>
      <p:bldP spid="123911" grpId="0" animBg="1"/>
      <p:bldP spid="123912" grpId="0"/>
      <p:bldP spid="123913" grpId="0" animBg="1"/>
      <p:bldP spid="123914" grpId="0"/>
      <p:bldP spid="123915" grpId="0" animBg="1"/>
      <p:bldP spid="123916" grpId="0"/>
      <p:bldP spid="123928" grpId="0" animBg="1"/>
      <p:bldP spid="123929" grpId="0" animBg="1"/>
      <p:bldP spid="123930" grpId="0" animBg="1"/>
      <p:bldP spid="123931" grpId="0"/>
      <p:bldP spid="123932" grpId="0"/>
      <p:bldP spid="123935" grpId="0" animBg="1"/>
      <p:bldP spid="123936" grpId="0" animBg="1"/>
      <p:bldP spid="123937" grpId="0" animBg="1"/>
      <p:bldP spid="123939" grpId="0" animBg="1"/>
      <p:bldP spid="123940" grpId="0" animBg="1"/>
      <p:bldP spid="123941" grpId="0" animBg="1"/>
      <p:bldP spid="123942" grpId="0"/>
      <p:bldP spid="123943" grpId="0"/>
      <p:bldP spid="123944" grpId="0" animBg="1"/>
      <p:bldP spid="123945" grpId="0" animBg="1"/>
      <p:bldP spid="123946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solidFill>
                  <a:srgbClr val="C61829"/>
                </a:solidFill>
                <a:ea typeface="宋体" pitchFamily="2" charset="-122"/>
              </a:rPr>
              <a:t>Übersicht</a:t>
            </a:r>
            <a:endParaRPr lang="en-US" altLang="zh-CN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06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Motivation und Zielsetzung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Einleitung CUDA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Sparse Matrix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IDR(s) Integration</a:t>
            </a: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Zusammenfassung und Ausblick</a:t>
            </a:r>
            <a:endParaRPr lang="en-US" altLang="zh-CN" sz="320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Zusammenfassung und Ausblick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65150" y="1484313"/>
            <a:ext cx="7967663" cy="3725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800">
                <a:ea typeface="宋体" pitchFamily="2" charset="-122"/>
              </a:rPr>
              <a:t> Bislang in </a:t>
            </a:r>
            <a:r>
              <a:rPr lang="de-DE" altLang="zh-CN" sz="2800">
                <a:latin typeface="Courier New" pitchFamily="49" charset="0"/>
                <a:ea typeface="宋体" pitchFamily="2" charset="-122"/>
              </a:rPr>
              <a:t>float</a:t>
            </a:r>
            <a:r>
              <a:rPr lang="de-DE" altLang="zh-CN" sz="2800">
                <a:ea typeface="宋体" pitchFamily="2" charset="-122"/>
              </a:rPr>
              <a:t> gemessen, </a:t>
            </a:r>
          </a:p>
          <a:p>
            <a:pPr defTabSz="758825"/>
            <a:r>
              <a:rPr lang="de-DE" altLang="zh-CN" sz="2800">
                <a:latin typeface="Courier New" pitchFamily="49" charset="0"/>
                <a:ea typeface="宋体" pitchFamily="2" charset="-122"/>
              </a:rPr>
              <a:t>double</a:t>
            </a:r>
            <a:r>
              <a:rPr lang="de-DE" altLang="zh-CN" sz="2800">
                <a:ea typeface="宋体" pitchFamily="2" charset="-122"/>
              </a:rPr>
              <a:t> Fehler wurde heute mittag gefunden.</a:t>
            </a:r>
          </a:p>
          <a:p>
            <a:pPr defTabSz="758825">
              <a:buFont typeface="Wingdings" pitchFamily="2" charset="2"/>
              <a:buChar char="l"/>
            </a:pPr>
            <a:r>
              <a:rPr lang="de-DE" altLang="zh-CN" sz="2800">
                <a:ea typeface="宋体" pitchFamily="2" charset="-122"/>
              </a:rPr>
              <a:t> Performanceverbesserungen</a:t>
            </a:r>
          </a:p>
          <a:p>
            <a:pPr defTabSz="758825"/>
            <a:r>
              <a:rPr lang="de-DE" altLang="zh-CN" sz="2800">
                <a:ea typeface="宋体" pitchFamily="2" charset="-122"/>
              </a:rPr>
              <a:t>durch adaptive Kernelwahl möglich, </a:t>
            </a:r>
          </a:p>
          <a:p>
            <a:pPr defTabSz="758825"/>
            <a:r>
              <a:rPr lang="de-DE" altLang="zh-CN" sz="2800">
                <a:ea typeface="宋体" pitchFamily="2" charset="-122"/>
              </a:rPr>
              <a:t>aber noch nicht eingebaut.</a:t>
            </a:r>
          </a:p>
          <a:p>
            <a:pPr defTabSz="758825">
              <a:buFont typeface="Wingdings" pitchFamily="2" charset="2"/>
              <a:buChar char="l"/>
            </a:pPr>
            <a:r>
              <a:rPr lang="de-DE" altLang="zh-CN" sz="2800">
                <a:ea typeface="宋体" pitchFamily="2" charset="-122"/>
              </a:rPr>
              <a:t> Problemgrößen für N &lt; 2.000.000 handhabbar.</a:t>
            </a: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925" y="2608263"/>
            <a:ext cx="9007475" cy="1816100"/>
          </a:xfrm>
        </p:spPr>
        <p:txBody>
          <a:bodyPr/>
          <a:lstStyle/>
          <a:p>
            <a:pPr algn="ctr">
              <a:buFontTx/>
              <a:buNone/>
            </a:pPr>
            <a:r>
              <a:rPr lang="de-DE" altLang="zh-CN" sz="4000" i="1" smtClean="0">
                <a:ea typeface="宋体" pitchFamily="2" charset="-122"/>
              </a:rPr>
              <a:t>Vielen Dank </a:t>
            </a:r>
          </a:p>
          <a:p>
            <a:pPr algn="ctr">
              <a:buFontTx/>
              <a:buNone/>
            </a:pPr>
            <a:r>
              <a:rPr lang="de-DE" altLang="zh-CN" sz="4000" i="1" smtClean="0">
                <a:ea typeface="宋体" pitchFamily="2" charset="-122"/>
              </a:rPr>
              <a:t>für Ihre Aufmerksamkeit</a:t>
            </a:r>
            <a:endParaRPr lang="en-US" altLang="zh-CN" sz="4000" i="1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Matrizenmultiplikation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ph sz="half" idx="1"/>
          </p:nvPr>
        </p:nvGraphicFramePr>
        <p:xfrm>
          <a:off x="4967288" y="912813"/>
          <a:ext cx="439737" cy="1182688"/>
        </p:xfrm>
        <a:graphic>
          <a:graphicData uri="http://schemas.openxmlformats.org/drawingml/2006/table">
            <a:tbl>
              <a:tblPr/>
              <a:tblGrid>
                <a:gridCol w="439737"/>
              </a:tblGrid>
              <a:tr h="1182688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393" name="Group 9"/>
          <p:cNvGraphicFramePr>
            <a:graphicFrameLocks noGrp="1"/>
          </p:cNvGraphicFramePr>
          <p:nvPr/>
        </p:nvGraphicFramePr>
        <p:xfrm>
          <a:off x="812800" y="2824163"/>
          <a:ext cx="1476375" cy="3169920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1146175" y="2366963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A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144414" name="Group 30"/>
          <p:cNvGraphicFramePr>
            <a:graphicFrameLocks noGrp="1"/>
          </p:cNvGraphicFramePr>
          <p:nvPr/>
        </p:nvGraphicFramePr>
        <p:xfrm>
          <a:off x="7405688" y="2843213"/>
          <a:ext cx="495300" cy="3169920"/>
        </p:xfrm>
        <a:graphic>
          <a:graphicData uri="http://schemas.openxmlformats.org/drawingml/2006/table">
            <a:tbl>
              <a:tblPr/>
              <a:tblGrid>
                <a:gridCol w="49530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34" name="Text Box 50"/>
          <p:cNvSpPr txBox="1">
            <a:spLocks noChangeArrowheads="1"/>
          </p:cNvSpPr>
          <p:nvPr/>
        </p:nvSpPr>
        <p:spPr bwMode="auto">
          <a:xfrm>
            <a:off x="7405688" y="2044700"/>
            <a:ext cx="404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C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44435" name="Rectangle 51"/>
          <p:cNvSpPr>
            <a:spLocks noChangeArrowheads="1"/>
          </p:cNvSpPr>
          <p:nvPr/>
        </p:nvSpPr>
        <p:spPr bwMode="auto">
          <a:xfrm>
            <a:off x="3529013" y="2957513"/>
            <a:ext cx="2222500" cy="26924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36" name="Line 52"/>
          <p:cNvSpPr>
            <a:spLocks noChangeShapeType="1"/>
          </p:cNvSpPr>
          <p:nvPr/>
        </p:nvSpPr>
        <p:spPr bwMode="auto">
          <a:xfrm>
            <a:off x="2463800" y="3060700"/>
            <a:ext cx="792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37" name="Line 53"/>
          <p:cNvSpPr>
            <a:spLocks noChangeShapeType="1"/>
          </p:cNvSpPr>
          <p:nvPr/>
        </p:nvSpPr>
        <p:spPr bwMode="auto">
          <a:xfrm>
            <a:off x="5194300" y="2147888"/>
            <a:ext cx="0" cy="703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38" name="Rectangle 54"/>
          <p:cNvSpPr>
            <a:spLocks noChangeArrowheads="1"/>
          </p:cNvSpPr>
          <p:nvPr/>
        </p:nvSpPr>
        <p:spPr bwMode="auto">
          <a:xfrm>
            <a:off x="3516313" y="2957513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1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39" name="Line 55"/>
          <p:cNvSpPr>
            <a:spLocks noChangeShapeType="1"/>
          </p:cNvSpPr>
          <p:nvPr/>
        </p:nvSpPr>
        <p:spPr bwMode="auto">
          <a:xfrm>
            <a:off x="6316663" y="3028950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40" name="Rectangle 56"/>
          <p:cNvSpPr>
            <a:spLocks noChangeArrowheads="1"/>
          </p:cNvSpPr>
          <p:nvPr/>
        </p:nvSpPr>
        <p:spPr bwMode="auto">
          <a:xfrm>
            <a:off x="3529013" y="3455988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a1</a:t>
            </a:r>
            <a:endParaRPr lang="en-US" altLang="zh-CN" sz="2000">
              <a:ea typeface="宋体" pitchFamily="2" charset="-122"/>
            </a:endParaRPr>
          </a:p>
        </p:txBody>
      </p:sp>
      <p:graphicFrame>
        <p:nvGraphicFramePr>
          <p:cNvPr id="144441" name="Group 57"/>
          <p:cNvGraphicFramePr>
            <a:graphicFrameLocks noGrp="1"/>
          </p:cNvGraphicFramePr>
          <p:nvPr>
            <p:ph sz="half" idx="2"/>
          </p:nvPr>
        </p:nvGraphicFramePr>
        <p:xfrm>
          <a:off x="4868863" y="3352800"/>
          <a:ext cx="527050" cy="1185863"/>
        </p:xfrm>
        <a:graphic>
          <a:graphicData uri="http://schemas.openxmlformats.org/drawingml/2006/table">
            <a:tbl>
              <a:tblPr/>
              <a:tblGrid>
                <a:gridCol w="527050"/>
              </a:tblGrid>
              <a:tr h="1185863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44447" name="Rectangle 63"/>
          <p:cNvSpPr>
            <a:spLocks noChangeArrowheads="1"/>
          </p:cNvSpPr>
          <p:nvPr/>
        </p:nvSpPr>
        <p:spPr bwMode="auto">
          <a:xfrm>
            <a:off x="7405688" y="2843213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c1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48" name="Rectangle 64"/>
          <p:cNvSpPr>
            <a:spLocks noChangeArrowheads="1"/>
          </p:cNvSpPr>
          <p:nvPr/>
        </p:nvSpPr>
        <p:spPr bwMode="auto">
          <a:xfrm>
            <a:off x="3516313" y="2962275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2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3516313" y="3444875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a2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0" name="Rectangle 66"/>
          <p:cNvSpPr>
            <a:spLocks noChangeArrowheads="1"/>
          </p:cNvSpPr>
          <p:nvPr/>
        </p:nvSpPr>
        <p:spPr bwMode="auto">
          <a:xfrm>
            <a:off x="4876800" y="3352800"/>
            <a:ext cx="419100" cy="118268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1400">
              <a:ea typeface="宋体" pitchFamily="2" charset="-122"/>
            </a:endParaRPr>
          </a:p>
        </p:txBody>
      </p:sp>
      <p:sp>
        <p:nvSpPr>
          <p:cNvPr id="144451" name="Line 67"/>
          <p:cNvSpPr>
            <a:spLocks noChangeShapeType="1"/>
          </p:cNvSpPr>
          <p:nvPr/>
        </p:nvSpPr>
        <p:spPr bwMode="auto">
          <a:xfrm>
            <a:off x="6316663" y="3530600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52" name="Rectangle 68"/>
          <p:cNvSpPr>
            <a:spLocks noChangeArrowheads="1"/>
          </p:cNvSpPr>
          <p:nvPr/>
        </p:nvSpPr>
        <p:spPr bwMode="auto">
          <a:xfrm>
            <a:off x="7405688" y="3235325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c2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3" name="Rectangle 69"/>
          <p:cNvSpPr>
            <a:spLocks noChangeArrowheads="1"/>
          </p:cNvSpPr>
          <p:nvPr/>
        </p:nvSpPr>
        <p:spPr bwMode="auto">
          <a:xfrm>
            <a:off x="3505200" y="2962275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3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54" name="Rectangle 70"/>
          <p:cNvSpPr>
            <a:spLocks noChangeArrowheads="1"/>
          </p:cNvSpPr>
          <p:nvPr/>
        </p:nvSpPr>
        <p:spPr bwMode="auto">
          <a:xfrm>
            <a:off x="3505200" y="3295650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a3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5" name="Rectangle 71"/>
          <p:cNvSpPr>
            <a:spLocks noChangeArrowheads="1"/>
          </p:cNvSpPr>
          <p:nvPr/>
        </p:nvSpPr>
        <p:spPr bwMode="auto">
          <a:xfrm>
            <a:off x="4840288" y="3295650"/>
            <a:ext cx="419100" cy="118268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1400">
              <a:ea typeface="宋体" pitchFamily="2" charset="-122"/>
            </a:endParaRPr>
          </a:p>
        </p:txBody>
      </p:sp>
      <p:sp>
        <p:nvSpPr>
          <p:cNvPr id="144456" name="Line 72"/>
          <p:cNvSpPr>
            <a:spLocks noChangeShapeType="1"/>
          </p:cNvSpPr>
          <p:nvPr/>
        </p:nvSpPr>
        <p:spPr bwMode="auto">
          <a:xfrm>
            <a:off x="6316663" y="3879850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57" name="Rectangle 73"/>
          <p:cNvSpPr>
            <a:spLocks noChangeArrowheads="1"/>
          </p:cNvSpPr>
          <p:nvPr/>
        </p:nvSpPr>
        <p:spPr bwMode="auto">
          <a:xfrm>
            <a:off x="7405688" y="3644900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c3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8" name="Rectangle 74"/>
          <p:cNvSpPr>
            <a:spLocks noChangeArrowheads="1"/>
          </p:cNvSpPr>
          <p:nvPr/>
        </p:nvSpPr>
        <p:spPr bwMode="auto">
          <a:xfrm>
            <a:off x="3497263" y="2962275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n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59" name="Rectangle 75"/>
          <p:cNvSpPr>
            <a:spLocks noChangeArrowheads="1"/>
          </p:cNvSpPr>
          <p:nvPr/>
        </p:nvSpPr>
        <p:spPr bwMode="auto">
          <a:xfrm>
            <a:off x="3495675" y="3498850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an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0" name="Rectangle 76"/>
          <p:cNvSpPr>
            <a:spLocks noChangeArrowheads="1"/>
          </p:cNvSpPr>
          <p:nvPr/>
        </p:nvSpPr>
        <p:spPr bwMode="auto">
          <a:xfrm>
            <a:off x="4840288" y="3432175"/>
            <a:ext cx="419100" cy="118268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1400">
              <a:ea typeface="宋体" pitchFamily="2" charset="-122"/>
            </a:endParaRPr>
          </a:p>
        </p:txBody>
      </p:sp>
      <p:sp>
        <p:nvSpPr>
          <p:cNvPr id="144461" name="Line 77"/>
          <p:cNvSpPr>
            <a:spLocks noChangeShapeType="1"/>
          </p:cNvSpPr>
          <p:nvPr/>
        </p:nvSpPr>
        <p:spPr bwMode="auto">
          <a:xfrm>
            <a:off x="6316663" y="4243388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2" name="Line 78"/>
          <p:cNvSpPr>
            <a:spLocks noChangeShapeType="1"/>
          </p:cNvSpPr>
          <p:nvPr/>
        </p:nvSpPr>
        <p:spPr bwMode="auto">
          <a:xfrm>
            <a:off x="6302375" y="4624388"/>
            <a:ext cx="792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3" name="Line 79"/>
          <p:cNvSpPr>
            <a:spLocks noChangeShapeType="1"/>
          </p:cNvSpPr>
          <p:nvPr/>
        </p:nvSpPr>
        <p:spPr bwMode="auto">
          <a:xfrm>
            <a:off x="6330950" y="4995863"/>
            <a:ext cx="792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4" name="Line 80"/>
          <p:cNvSpPr>
            <a:spLocks noChangeShapeType="1"/>
          </p:cNvSpPr>
          <p:nvPr/>
        </p:nvSpPr>
        <p:spPr bwMode="auto">
          <a:xfrm>
            <a:off x="6316663" y="5826125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5" name="Line 81"/>
          <p:cNvSpPr>
            <a:spLocks noChangeShapeType="1"/>
          </p:cNvSpPr>
          <p:nvPr/>
        </p:nvSpPr>
        <p:spPr bwMode="auto">
          <a:xfrm>
            <a:off x="6316663" y="5419725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7405688" y="4054475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c4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7" name="Rectangle 83"/>
          <p:cNvSpPr>
            <a:spLocks noChangeArrowheads="1"/>
          </p:cNvSpPr>
          <p:nvPr/>
        </p:nvSpPr>
        <p:spPr bwMode="auto">
          <a:xfrm>
            <a:off x="7405688" y="4413250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c5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8" name="Rectangle 84"/>
          <p:cNvSpPr>
            <a:spLocks noChangeArrowheads="1"/>
          </p:cNvSpPr>
          <p:nvPr/>
        </p:nvSpPr>
        <p:spPr bwMode="auto">
          <a:xfrm>
            <a:off x="7405688" y="4792663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c6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9" name="Rectangle 85"/>
          <p:cNvSpPr>
            <a:spLocks noChangeArrowheads="1"/>
          </p:cNvSpPr>
          <p:nvPr/>
        </p:nvSpPr>
        <p:spPr bwMode="auto">
          <a:xfrm>
            <a:off x="7405688" y="5195888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c7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70" name="Rectangle 86"/>
          <p:cNvSpPr>
            <a:spLocks noChangeArrowheads="1"/>
          </p:cNvSpPr>
          <p:nvPr/>
        </p:nvSpPr>
        <p:spPr bwMode="auto">
          <a:xfrm>
            <a:off x="7405688" y="5602288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c8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38" grpId="0" animBg="1"/>
      <p:bldP spid="144439" grpId="0" animBg="1"/>
      <p:bldP spid="144440" grpId="0" animBg="1"/>
      <p:bldP spid="144447" grpId="0" animBg="1"/>
      <p:bldP spid="144448" grpId="0" animBg="1"/>
      <p:bldP spid="144449" grpId="0" animBg="1"/>
      <p:bldP spid="144450" grpId="0" animBg="1"/>
      <p:bldP spid="144451" grpId="0" animBg="1"/>
      <p:bldP spid="144452" grpId="0" animBg="1"/>
      <p:bldP spid="144453" grpId="0" animBg="1"/>
      <p:bldP spid="144454" grpId="0" animBg="1"/>
      <p:bldP spid="144455" grpId="0" animBg="1"/>
      <p:bldP spid="144456" grpId="0" animBg="1"/>
      <p:bldP spid="144457" grpId="0" animBg="1"/>
      <p:bldP spid="144458" grpId="0" animBg="1"/>
      <p:bldP spid="144459" grpId="0" animBg="1"/>
      <p:bldP spid="144460" grpId="0" animBg="1"/>
      <p:bldP spid="144461" grpId="0" animBg="1"/>
      <p:bldP spid="144462" grpId="0" animBg="1"/>
      <p:bldP spid="144463" grpId="0" animBg="1"/>
      <p:bldP spid="144464" grpId="0" animBg="1"/>
      <p:bldP spid="144465" grpId="0" animBg="1"/>
      <p:bldP spid="144466" grpId="0" animBg="1"/>
      <p:bldP spid="144467" grpId="0" animBg="1"/>
      <p:bldP spid="144468" grpId="0" animBg="1"/>
      <p:bldP spid="144469" grpId="0" animBg="1"/>
      <p:bldP spid="1444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Dreieckförmige Summation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268413" y="1397000"/>
          <a:ext cx="7643812" cy="603250"/>
        </p:xfrm>
        <a:graphic>
          <a:graphicData uri="http://schemas.openxmlformats.org/drawingml/2006/table">
            <a:tbl>
              <a:tblPr/>
              <a:tblGrid>
                <a:gridCol w="955675"/>
                <a:gridCol w="955675"/>
                <a:gridCol w="955675"/>
                <a:gridCol w="955675"/>
                <a:gridCol w="892175"/>
                <a:gridCol w="1017587"/>
                <a:gridCol w="955675"/>
                <a:gridCol w="95567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 bwMode="auto">
          <a:xfrm>
            <a:off x="1992313" y="2079625"/>
            <a:ext cx="455612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25" name="Plus 24"/>
          <p:cNvSpPr/>
          <p:nvPr/>
        </p:nvSpPr>
        <p:spPr bwMode="auto">
          <a:xfrm>
            <a:off x="3890963" y="2079625"/>
            <a:ext cx="457200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28" name="Plus 27"/>
          <p:cNvSpPr/>
          <p:nvPr/>
        </p:nvSpPr>
        <p:spPr bwMode="auto">
          <a:xfrm>
            <a:off x="5762625" y="2079625"/>
            <a:ext cx="457200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31" name="Plus 30"/>
          <p:cNvSpPr/>
          <p:nvPr/>
        </p:nvSpPr>
        <p:spPr bwMode="auto">
          <a:xfrm>
            <a:off x="7769225" y="2079625"/>
            <a:ext cx="455613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graphicFrame>
        <p:nvGraphicFramePr>
          <p:cNvPr id="33" name="Tabelle 32"/>
          <p:cNvGraphicFramePr>
            <a:graphicFrameLocks noGrp="1"/>
          </p:cNvGraphicFramePr>
          <p:nvPr/>
        </p:nvGraphicFramePr>
        <p:xfrm>
          <a:off x="1268413" y="2928938"/>
          <a:ext cx="7643812" cy="603250"/>
        </p:xfrm>
        <a:graphic>
          <a:graphicData uri="http://schemas.openxmlformats.org/drawingml/2006/table">
            <a:tbl>
              <a:tblPr/>
              <a:tblGrid>
                <a:gridCol w="955675"/>
                <a:gridCol w="955675"/>
                <a:gridCol w="955675"/>
                <a:gridCol w="955675"/>
                <a:gridCol w="892175"/>
                <a:gridCol w="1017587"/>
                <a:gridCol w="955675"/>
                <a:gridCol w="95567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" name="Plus 35"/>
          <p:cNvSpPr/>
          <p:nvPr/>
        </p:nvSpPr>
        <p:spPr bwMode="auto">
          <a:xfrm>
            <a:off x="2670175" y="3609975"/>
            <a:ext cx="455613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48" name="Plus 47"/>
          <p:cNvSpPr/>
          <p:nvPr/>
        </p:nvSpPr>
        <p:spPr bwMode="auto">
          <a:xfrm>
            <a:off x="6650038" y="3595688"/>
            <a:ext cx="455612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graphicFrame>
        <p:nvGraphicFramePr>
          <p:cNvPr id="145457" name="Group 49"/>
          <p:cNvGraphicFramePr>
            <a:graphicFrameLocks noGrp="1"/>
          </p:cNvGraphicFramePr>
          <p:nvPr/>
        </p:nvGraphicFramePr>
        <p:xfrm>
          <a:off x="1304925" y="4437063"/>
          <a:ext cx="7643813" cy="595313"/>
        </p:xfrm>
        <a:graphic>
          <a:graphicData uri="http://schemas.openxmlformats.org/drawingml/2006/table">
            <a:tbl>
              <a:tblPr/>
              <a:tblGrid>
                <a:gridCol w="955675"/>
                <a:gridCol w="955675"/>
                <a:gridCol w="955675"/>
                <a:gridCol w="955675"/>
                <a:gridCol w="892175"/>
                <a:gridCol w="1017588"/>
                <a:gridCol w="955675"/>
                <a:gridCol w="955675"/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 bwMode="auto">
          <a:xfrm>
            <a:off x="3733800" y="5189538"/>
            <a:ext cx="457200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145478" name="AutoShape 70"/>
          <p:cNvSpPr>
            <a:spLocks noChangeArrowheads="1"/>
          </p:cNvSpPr>
          <p:nvPr/>
        </p:nvSpPr>
        <p:spPr bwMode="auto">
          <a:xfrm rot="10800000">
            <a:off x="1992313" y="3573463"/>
            <a:ext cx="1911350" cy="576262"/>
          </a:xfrm>
          <a:custGeom>
            <a:avLst/>
            <a:gdLst>
              <a:gd name="G0" fmla="+- -503776 0 0"/>
              <a:gd name="G1" fmla="+- 11517839 0 0"/>
              <a:gd name="G2" fmla="+- -503776 0 11517839"/>
              <a:gd name="G3" fmla="+- 10800 0 0"/>
              <a:gd name="G4" fmla="+- 0 0 -50377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14 0 0"/>
              <a:gd name="G9" fmla="+- 0 0 11517839"/>
              <a:gd name="G10" fmla="+- 8814 0 2700"/>
              <a:gd name="G11" fmla="cos G10 -503776"/>
              <a:gd name="G12" fmla="sin G10 -503776"/>
              <a:gd name="G13" fmla="cos 13500 -503776"/>
              <a:gd name="G14" fmla="sin 13500 -503776"/>
              <a:gd name="G15" fmla="+- G11 10800 0"/>
              <a:gd name="G16" fmla="+- G12 10800 0"/>
              <a:gd name="G17" fmla="+- G13 10800 0"/>
              <a:gd name="G18" fmla="+- G14 10800 0"/>
              <a:gd name="G19" fmla="*/ 8814 1 2"/>
              <a:gd name="G20" fmla="+- G19 5400 0"/>
              <a:gd name="G21" fmla="cos G20 -503776"/>
              <a:gd name="G22" fmla="sin G20 -503776"/>
              <a:gd name="G23" fmla="+- G21 10800 0"/>
              <a:gd name="G24" fmla="+- G12 G23 G22"/>
              <a:gd name="G25" fmla="+- G22 G23 G11"/>
              <a:gd name="G26" fmla="cos 10800 -503776"/>
              <a:gd name="G27" fmla="sin 10800 -503776"/>
              <a:gd name="G28" fmla="cos 8814 -503776"/>
              <a:gd name="G29" fmla="sin 8814 -50377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517839"/>
              <a:gd name="G36" fmla="sin G34 11517839"/>
              <a:gd name="G37" fmla="+/ 11517839 -50377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14 G39"/>
              <a:gd name="G43" fmla="sin 881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76 w 21600"/>
              <a:gd name="T5" fmla="*/ 58 h 21600"/>
              <a:gd name="T6" fmla="*/ 1019 w 21600"/>
              <a:gd name="T7" fmla="*/ 11527 h 21600"/>
              <a:gd name="T8" fmla="*/ 9883 w 21600"/>
              <a:gd name="T9" fmla="*/ 2033 h 21600"/>
              <a:gd name="T10" fmla="*/ 24178 w 21600"/>
              <a:gd name="T11" fmla="*/ 8994 h 21600"/>
              <a:gd name="T12" fmla="*/ 21012 w 21600"/>
              <a:gd name="T13" fmla="*/ 13147 h 21600"/>
              <a:gd name="T14" fmla="*/ 16859 w 21600"/>
              <a:gd name="T15" fmla="*/ 99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34" y="9621"/>
                </a:moveTo>
                <a:cubicBezTo>
                  <a:pt x="18944" y="5248"/>
                  <a:pt x="15212" y="1986"/>
                  <a:pt x="10800" y="1986"/>
                </a:cubicBezTo>
                <a:cubicBezTo>
                  <a:pt x="5932" y="1986"/>
                  <a:pt x="1986" y="5932"/>
                  <a:pt x="1986" y="10800"/>
                </a:cubicBezTo>
                <a:cubicBezTo>
                  <a:pt x="1985" y="11018"/>
                  <a:pt x="1994" y="11236"/>
                  <a:pt x="2010" y="11453"/>
                </a:cubicBezTo>
                <a:lnTo>
                  <a:pt x="29" y="11600"/>
                </a:lnTo>
                <a:cubicBezTo>
                  <a:pt x="9" y="11334"/>
                  <a:pt x="0" y="11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206" y="-1"/>
                  <a:pt x="20779" y="3997"/>
                  <a:pt x="21502" y="9355"/>
                </a:cubicBezTo>
                <a:lnTo>
                  <a:pt x="24178" y="8994"/>
                </a:lnTo>
                <a:lnTo>
                  <a:pt x="21012" y="13147"/>
                </a:lnTo>
                <a:lnTo>
                  <a:pt x="16859" y="9982"/>
                </a:lnTo>
                <a:lnTo>
                  <a:pt x="19534" y="9621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79" name="AutoShape 71"/>
          <p:cNvSpPr>
            <a:spLocks noChangeArrowheads="1"/>
          </p:cNvSpPr>
          <p:nvPr/>
        </p:nvSpPr>
        <p:spPr bwMode="auto">
          <a:xfrm rot="10800000">
            <a:off x="1814513" y="2157413"/>
            <a:ext cx="760412" cy="576262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0" name="AutoShape 72"/>
          <p:cNvSpPr>
            <a:spLocks noChangeArrowheads="1"/>
          </p:cNvSpPr>
          <p:nvPr/>
        </p:nvSpPr>
        <p:spPr bwMode="auto">
          <a:xfrm rot="10800000">
            <a:off x="2462213" y="4941888"/>
            <a:ext cx="3098800" cy="852487"/>
          </a:xfrm>
          <a:custGeom>
            <a:avLst/>
            <a:gdLst>
              <a:gd name="G0" fmla="+- -1098014 0 0"/>
              <a:gd name="G1" fmla="+- 11517839 0 0"/>
              <a:gd name="G2" fmla="+- -1098014 0 11517839"/>
              <a:gd name="G3" fmla="+- 10800 0 0"/>
              <a:gd name="G4" fmla="+- 0 0 -109801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63 0 0"/>
              <a:gd name="G9" fmla="+- 0 0 11517839"/>
              <a:gd name="G10" fmla="+- 8863 0 2700"/>
              <a:gd name="G11" fmla="cos G10 -1098014"/>
              <a:gd name="G12" fmla="sin G10 -1098014"/>
              <a:gd name="G13" fmla="cos 13500 -1098014"/>
              <a:gd name="G14" fmla="sin 13500 -1098014"/>
              <a:gd name="G15" fmla="+- G11 10800 0"/>
              <a:gd name="G16" fmla="+- G12 10800 0"/>
              <a:gd name="G17" fmla="+- G13 10800 0"/>
              <a:gd name="G18" fmla="+- G14 10800 0"/>
              <a:gd name="G19" fmla="*/ 8863 1 2"/>
              <a:gd name="G20" fmla="+- G19 5400 0"/>
              <a:gd name="G21" fmla="cos G20 -1098014"/>
              <a:gd name="G22" fmla="sin G20 -1098014"/>
              <a:gd name="G23" fmla="+- G21 10800 0"/>
              <a:gd name="G24" fmla="+- G12 G23 G22"/>
              <a:gd name="G25" fmla="+- G22 G23 G11"/>
              <a:gd name="G26" fmla="cos 10800 -1098014"/>
              <a:gd name="G27" fmla="sin 10800 -1098014"/>
              <a:gd name="G28" fmla="cos 8863 -1098014"/>
              <a:gd name="G29" fmla="sin 8863 -109801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517839"/>
              <a:gd name="G36" fmla="sin G34 11517839"/>
              <a:gd name="G37" fmla="+/ 11517839 -109801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63 G39"/>
              <a:gd name="G43" fmla="sin 886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831 w 21600"/>
              <a:gd name="T5" fmla="*/ 180 h 21600"/>
              <a:gd name="T6" fmla="*/ 995 w 21600"/>
              <a:gd name="T7" fmla="*/ 11528 h 21600"/>
              <a:gd name="T8" fmla="*/ 9184 w 21600"/>
              <a:gd name="T9" fmla="*/ 2085 h 21600"/>
              <a:gd name="T10" fmla="*/ 23726 w 21600"/>
              <a:gd name="T11" fmla="*/ 6908 h 21600"/>
              <a:gd name="T12" fmla="*/ 21272 w 21600"/>
              <a:gd name="T13" fmla="*/ 11478 h 21600"/>
              <a:gd name="T14" fmla="*/ 16701 w 21600"/>
              <a:gd name="T15" fmla="*/ 902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286" y="8245"/>
                </a:moveTo>
                <a:cubicBezTo>
                  <a:pt x="18159" y="4500"/>
                  <a:pt x="14710" y="1937"/>
                  <a:pt x="10800" y="1937"/>
                </a:cubicBezTo>
                <a:cubicBezTo>
                  <a:pt x="5905" y="1937"/>
                  <a:pt x="1937" y="5905"/>
                  <a:pt x="1937" y="10800"/>
                </a:cubicBezTo>
                <a:cubicBezTo>
                  <a:pt x="1936" y="11019"/>
                  <a:pt x="1945" y="11238"/>
                  <a:pt x="1961" y="11457"/>
                </a:cubicBezTo>
                <a:lnTo>
                  <a:pt x="29" y="11600"/>
                </a:lnTo>
                <a:cubicBezTo>
                  <a:pt x="9" y="11334"/>
                  <a:pt x="0" y="11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565" y="-1"/>
                  <a:pt x="19767" y="3123"/>
                  <a:pt x="21141" y="7686"/>
                </a:cubicBezTo>
                <a:lnTo>
                  <a:pt x="23726" y="6908"/>
                </a:lnTo>
                <a:lnTo>
                  <a:pt x="21272" y="11478"/>
                </a:lnTo>
                <a:lnTo>
                  <a:pt x="16701" y="9023"/>
                </a:lnTo>
                <a:lnTo>
                  <a:pt x="19286" y="8245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1" name="AutoShape 73"/>
          <p:cNvSpPr>
            <a:spLocks noChangeArrowheads="1"/>
          </p:cNvSpPr>
          <p:nvPr/>
        </p:nvSpPr>
        <p:spPr bwMode="auto">
          <a:xfrm rot="10800000">
            <a:off x="5857875" y="3573463"/>
            <a:ext cx="1911350" cy="576262"/>
          </a:xfrm>
          <a:custGeom>
            <a:avLst/>
            <a:gdLst>
              <a:gd name="G0" fmla="+- -503776 0 0"/>
              <a:gd name="G1" fmla="+- 11517839 0 0"/>
              <a:gd name="G2" fmla="+- -503776 0 11517839"/>
              <a:gd name="G3" fmla="+- 10800 0 0"/>
              <a:gd name="G4" fmla="+- 0 0 -50377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14 0 0"/>
              <a:gd name="G9" fmla="+- 0 0 11517839"/>
              <a:gd name="G10" fmla="+- 8814 0 2700"/>
              <a:gd name="G11" fmla="cos G10 -503776"/>
              <a:gd name="G12" fmla="sin G10 -503776"/>
              <a:gd name="G13" fmla="cos 13500 -503776"/>
              <a:gd name="G14" fmla="sin 13500 -503776"/>
              <a:gd name="G15" fmla="+- G11 10800 0"/>
              <a:gd name="G16" fmla="+- G12 10800 0"/>
              <a:gd name="G17" fmla="+- G13 10800 0"/>
              <a:gd name="G18" fmla="+- G14 10800 0"/>
              <a:gd name="G19" fmla="*/ 8814 1 2"/>
              <a:gd name="G20" fmla="+- G19 5400 0"/>
              <a:gd name="G21" fmla="cos G20 -503776"/>
              <a:gd name="G22" fmla="sin G20 -503776"/>
              <a:gd name="G23" fmla="+- G21 10800 0"/>
              <a:gd name="G24" fmla="+- G12 G23 G22"/>
              <a:gd name="G25" fmla="+- G22 G23 G11"/>
              <a:gd name="G26" fmla="cos 10800 -503776"/>
              <a:gd name="G27" fmla="sin 10800 -503776"/>
              <a:gd name="G28" fmla="cos 8814 -503776"/>
              <a:gd name="G29" fmla="sin 8814 -50377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517839"/>
              <a:gd name="G36" fmla="sin G34 11517839"/>
              <a:gd name="G37" fmla="+/ 11517839 -50377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14 G39"/>
              <a:gd name="G43" fmla="sin 881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76 w 21600"/>
              <a:gd name="T5" fmla="*/ 58 h 21600"/>
              <a:gd name="T6" fmla="*/ 1019 w 21600"/>
              <a:gd name="T7" fmla="*/ 11527 h 21600"/>
              <a:gd name="T8" fmla="*/ 9883 w 21600"/>
              <a:gd name="T9" fmla="*/ 2033 h 21600"/>
              <a:gd name="T10" fmla="*/ 24178 w 21600"/>
              <a:gd name="T11" fmla="*/ 8994 h 21600"/>
              <a:gd name="T12" fmla="*/ 21012 w 21600"/>
              <a:gd name="T13" fmla="*/ 13147 h 21600"/>
              <a:gd name="T14" fmla="*/ 16859 w 21600"/>
              <a:gd name="T15" fmla="*/ 99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34" y="9621"/>
                </a:moveTo>
                <a:cubicBezTo>
                  <a:pt x="18944" y="5248"/>
                  <a:pt x="15212" y="1986"/>
                  <a:pt x="10800" y="1986"/>
                </a:cubicBezTo>
                <a:cubicBezTo>
                  <a:pt x="5932" y="1986"/>
                  <a:pt x="1986" y="5932"/>
                  <a:pt x="1986" y="10800"/>
                </a:cubicBezTo>
                <a:cubicBezTo>
                  <a:pt x="1985" y="11018"/>
                  <a:pt x="1994" y="11236"/>
                  <a:pt x="2010" y="11453"/>
                </a:cubicBezTo>
                <a:lnTo>
                  <a:pt x="29" y="11600"/>
                </a:lnTo>
                <a:cubicBezTo>
                  <a:pt x="9" y="11334"/>
                  <a:pt x="0" y="11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206" y="-1"/>
                  <a:pt x="20779" y="3997"/>
                  <a:pt x="21502" y="9355"/>
                </a:cubicBezTo>
                <a:lnTo>
                  <a:pt x="24178" y="8994"/>
                </a:lnTo>
                <a:lnTo>
                  <a:pt x="21012" y="13147"/>
                </a:lnTo>
                <a:lnTo>
                  <a:pt x="16859" y="9982"/>
                </a:lnTo>
                <a:lnTo>
                  <a:pt x="19534" y="9621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2" name="AutoShape 74"/>
          <p:cNvSpPr>
            <a:spLocks noChangeArrowheads="1"/>
          </p:cNvSpPr>
          <p:nvPr/>
        </p:nvSpPr>
        <p:spPr bwMode="auto">
          <a:xfrm rot="10800000">
            <a:off x="3733800" y="2157413"/>
            <a:ext cx="760413" cy="576262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3" name="AutoShape 75"/>
          <p:cNvSpPr>
            <a:spLocks noChangeArrowheads="1"/>
          </p:cNvSpPr>
          <p:nvPr/>
        </p:nvSpPr>
        <p:spPr bwMode="auto">
          <a:xfrm rot="10800000">
            <a:off x="5616575" y="2146300"/>
            <a:ext cx="760413" cy="576263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4" name="AutoShape 76"/>
          <p:cNvSpPr>
            <a:spLocks noChangeArrowheads="1"/>
          </p:cNvSpPr>
          <p:nvPr/>
        </p:nvSpPr>
        <p:spPr bwMode="auto">
          <a:xfrm rot="10800000">
            <a:off x="7623175" y="2124075"/>
            <a:ext cx="760413" cy="576263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5" name="AutoShape 77"/>
          <p:cNvSpPr>
            <a:spLocks noChangeArrowheads="1"/>
          </p:cNvSpPr>
          <p:nvPr/>
        </p:nvSpPr>
        <p:spPr bwMode="auto">
          <a:xfrm>
            <a:off x="869950" y="1143000"/>
            <a:ext cx="246063" cy="4291013"/>
          </a:xfrm>
          <a:prstGeom prst="downArrow">
            <a:avLst>
              <a:gd name="adj1" fmla="val 50000"/>
              <a:gd name="adj2" fmla="val 435967"/>
            </a:avLst>
          </a:prstGeom>
          <a:solidFill>
            <a:srgbClr val="99CC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6" name="Text Box 78"/>
          <p:cNvSpPr txBox="1">
            <a:spLocks noChangeArrowheads="1"/>
          </p:cNvSpPr>
          <p:nvPr/>
        </p:nvSpPr>
        <p:spPr bwMode="auto">
          <a:xfrm rot="10800000">
            <a:off x="200025" y="1800225"/>
            <a:ext cx="549275" cy="256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Iterationsschritte</a:t>
            </a:r>
            <a:endParaRPr lang="en-US" altLang="zh-CN" sz="2400" b="1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Dreiecksummation</a:t>
            </a:r>
          </a:p>
        </p:txBody>
      </p:sp>
      <p:sp>
        <p:nvSpPr>
          <p:cNvPr id="146435" name="Inhaltsplatzhalter 2"/>
          <p:cNvSpPr>
            <a:spLocks noGrp="1"/>
          </p:cNvSpPr>
          <p:nvPr>
            <p:ph idx="4294967295"/>
          </p:nvPr>
        </p:nvSpPr>
        <p:spPr>
          <a:xfrm>
            <a:off x="357188" y="965200"/>
            <a:ext cx="8691562" cy="5502275"/>
          </a:xfrm>
        </p:spPr>
        <p:txBody>
          <a:bodyPr/>
          <a:lstStyle/>
          <a:p>
            <a:pPr>
              <a:buFontTx/>
              <a:buNone/>
            </a:pPr>
            <a:r>
              <a:rPr lang="de-DE" sz="18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BLOCK_EXP 9</a:t>
            </a:r>
          </a:p>
          <a:p>
            <a:pPr>
              <a:buFontTx/>
              <a:buNone/>
            </a:pPr>
            <a:r>
              <a:rPr lang="de-DE" sz="18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DEF_BLOCKSIZE 1 &lt;&lt; BLOCK_EXP</a:t>
            </a:r>
          </a:p>
          <a:p>
            <a:pPr>
              <a:buFontTx/>
              <a:buNone/>
            </a:pPr>
            <a:endParaRPr lang="de-DE" sz="1800" b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sz="18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 offset = 1;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 short i = 1; i &lt; </a:t>
            </a:r>
            <a:r>
              <a:rPr lang="de-D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BLOCK_EXP</a:t>
            </a: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i++ ) {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short old = offset;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offset &lt;&lt;= 1;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 </a:t>
            </a:r>
            <a:r>
              <a:rPr lang="de-D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 % offset == 0 </a:t>
            </a: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Vs[threadIdx.x] += Vs[ threadIdx.x + old ];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__syncthreads();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 </a:t>
            </a:r>
            <a:r>
              <a:rPr lang="de-D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 == 0 </a:t>
            </a: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out[0] = Vs[0] + Vs[offset];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de-DE" sz="1800" b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Dreiecksummation</a:t>
            </a:r>
          </a:p>
        </p:txBody>
      </p:sp>
      <p:sp>
        <p:nvSpPr>
          <p:cNvPr id="147459" name="Inhaltsplatzhalter 2"/>
          <p:cNvSpPr>
            <a:spLocks noGrp="1"/>
          </p:cNvSpPr>
          <p:nvPr>
            <p:ph idx="4294967295"/>
          </p:nvPr>
        </p:nvSpPr>
        <p:spPr>
          <a:xfrm>
            <a:off x="41275" y="1268413"/>
            <a:ext cx="9007475" cy="2463800"/>
          </a:xfrm>
        </p:spPr>
        <p:txBody>
          <a:bodyPr/>
          <a:lstStyle/>
          <a:p>
            <a:r>
              <a:rPr lang="de-DE" smtClean="0"/>
              <a:t>Erwartetes Ergebnis,</a:t>
            </a:r>
            <a:br>
              <a:rPr lang="de-DE" smtClean="0"/>
            </a:br>
            <a:r>
              <a:rPr lang="de-DE" smtClean="0"/>
              <a:t>bei einer Reduktion von 512 Iterationen auf 8 Iterationen Erwartung: Beschleunigung um ca. Faktor 50 ...</a:t>
            </a:r>
          </a:p>
          <a:p>
            <a:pPr>
              <a:buFontTx/>
              <a:buNone/>
            </a:pPr>
            <a:endParaRPr lang="de-DE" smtClean="0"/>
          </a:p>
          <a:p>
            <a:r>
              <a:rPr lang="de-DE" smtClean="0"/>
              <a:t>Gemessenes Ergebnis: Beschleunigung „ nur“ um Faktor 5 (in Bezug auf rein iterative Summierung auf der GPU)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>
                <a:solidFill>
                  <a:srgbClr val="C61829"/>
                </a:solidFill>
                <a:ea typeface="宋体" pitchFamily="2" charset="-122"/>
              </a:rPr>
              <a:t>Overview</a:t>
            </a:r>
            <a:endParaRPr lang="en-US" altLang="zh-CN" dirty="0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Ø"/>
            </a:pPr>
            <a:r>
              <a:rPr lang="de-DE" altLang="zh-CN" sz="3200" dirty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Motivation and Objective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Project Introduction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en-US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Optimization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Conclusion and </a:t>
            </a:r>
            <a:r>
              <a:rPr lang="en-US" altLang="zh-CN" dirty="0" smtClean="0">
                <a:solidFill>
                  <a:srgbClr val="C61829"/>
                </a:solidFill>
                <a:ea typeface="宋体" pitchFamily="2" charset="-122"/>
              </a:rPr>
              <a:t>Outlook</a:t>
            </a:r>
            <a:endParaRPr lang="en-US" altLang="zh-CN" sz="3200" dirty="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Literatur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" y="836613"/>
            <a:ext cx="9007475" cy="568801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NVIDIA CUDA BestPracticesGuide 2.3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NVIDIA CUDA PrommingGuide 2.3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CudaReferenceManual.pdf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White Paper “Accelerateing MATLAB with CUDA Using MEX Files”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Gaußsches Eliminationsverfahren</a:t>
            </a:r>
          </a:p>
          <a:p>
            <a:pPr marL="812800" lvl="1" indent="-381000">
              <a:buFontTx/>
              <a:buNone/>
            </a:pPr>
            <a:r>
              <a:rPr lang="en-US" altLang="zh-CN" sz="1800" b="1" smtClean="0">
                <a:ea typeface="宋体" pitchFamily="2" charset="-122"/>
                <a:hlinkClick r:id="rId2"/>
              </a:rPr>
              <a:t>http://de.wikipedia.org/wiki/Gau%C3%9Fsches_Eliminationsverfahren</a:t>
            </a:r>
            <a:endParaRPr lang="de-DE" altLang="zh-CN" sz="1800" b="1" smtClean="0">
              <a:ea typeface="宋体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Peter sonneveld, Martin B. Van Gijzen, “IDR(s):A Family of simple and fast algorithms for solving large nosysmmetric systems of linear equations”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  <a:hlinkClick r:id="rId3"/>
              </a:rPr>
              <a:t>Robert Sedgewick</a:t>
            </a: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,” Algorithmen in C .”, Pearson Studium , ISBN-10: 3827371821 </a:t>
            </a:r>
          </a:p>
          <a:p>
            <a:pPr marL="457200" indent="-457200">
              <a:buFontTx/>
              <a:buAutoNum type="arabicPeriod"/>
            </a:pPr>
            <a:r>
              <a:rPr lang="de-DE" altLang="zh-CN" sz="1800" b="0" smtClean="0">
                <a:solidFill>
                  <a:schemeClr val="tx1"/>
                </a:solidFill>
                <a:ea typeface="宋体" pitchFamily="2" charset="-122"/>
              </a:rPr>
              <a:t>Donald E. Knuth, The Art of Computer Programming 1-3, Addison-Wesley Longman, ISBN-10: 0201485417</a:t>
            </a:r>
          </a:p>
          <a:p>
            <a:pPr marL="457200" indent="-457200">
              <a:buFontTx/>
              <a:buAutoNum type="arabicPeriod"/>
            </a:pPr>
            <a:r>
              <a:rPr lang="de-DE" altLang="zh-CN" sz="1800" b="0" smtClean="0">
                <a:solidFill>
                  <a:schemeClr val="tx1"/>
                </a:solidFill>
                <a:ea typeface="宋体" pitchFamily="2" charset="-122"/>
              </a:rPr>
              <a:t>David A. Patterson, John L. Hennessy, Computer Organization &amp; Design: The Hardware/Sofware Interface; Morgan Kaufmann; ISBN-10: 155860491X</a:t>
            </a:r>
          </a:p>
          <a:p>
            <a:pPr marL="457200" indent="-457200">
              <a:buFontTx/>
              <a:buAutoNum type="arabicPeriod"/>
            </a:pPr>
            <a:r>
              <a:rPr lang="de-DE" altLang="zh-CN" sz="1800" b="0" smtClean="0">
                <a:solidFill>
                  <a:schemeClr val="tx1"/>
                </a:solidFill>
                <a:ea typeface="宋体" pitchFamily="2" charset="-122"/>
              </a:rPr>
              <a:t>Brian W. Kernighan, Dennis Ritchie; The C Programming Language; Prentice Hall International; ISBN-10:0131103628</a:t>
            </a:r>
          </a:p>
          <a:p>
            <a:pPr marL="457200" indent="-457200">
              <a:buFontTx/>
              <a:buAutoNum type="arabicPeriod"/>
            </a:pPr>
            <a:endParaRPr lang="en-US" altLang="zh-CN" sz="1800" b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61829"/>
                </a:solidFill>
                <a:ea typeface="宋体" pitchFamily="2" charset="-122"/>
              </a:rPr>
              <a:t>Motivation and Objective</a:t>
            </a:r>
            <a:endParaRPr lang="zh-CN" altLang="en-US" dirty="0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4925" y="1565275"/>
            <a:ext cx="9001125" cy="45550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000" dirty="0">
                <a:ea typeface="宋体" pitchFamily="2" charset="-122"/>
              </a:rPr>
              <a:t> Motivation:</a:t>
            </a:r>
          </a:p>
          <a:p>
            <a:pPr lvl="1" defTabSz="758825">
              <a:buFontTx/>
              <a:buChar char="•"/>
            </a:pPr>
            <a:r>
              <a:rPr lang="de-DE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Fiber-to-Chip?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Coupling</a:t>
            </a:r>
            <a:r>
              <a:rPr lang="en-US" altLang="zh-CN" sz="2000" dirty="0" smtClean="0">
                <a:ea typeface="宋体" pitchFamily="2" charset="-122"/>
              </a:rPr>
              <a:t> problems.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 Tapered </a:t>
            </a:r>
            <a:r>
              <a:rPr lang="en-US" altLang="zh-CN" sz="2000" dirty="0" err="1" smtClean="0">
                <a:ea typeface="宋体" pitchFamily="2" charset="-122"/>
              </a:rPr>
              <a:t>lensed</a:t>
            </a:r>
            <a:r>
              <a:rPr lang="en-US" altLang="zh-CN" sz="2000" dirty="0" smtClean="0">
                <a:ea typeface="宋体" pitchFamily="2" charset="-122"/>
              </a:rPr>
              <a:t> Fiber.</a:t>
            </a:r>
          </a:p>
          <a:p>
            <a:pPr lvl="1" defTabSz="758825">
              <a:buFontTx/>
              <a:buChar char="•"/>
            </a:pPr>
            <a:endParaRPr lang="de-DE" altLang="zh-CN" sz="2000" dirty="0" smtClean="0">
              <a:ea typeface="宋体" pitchFamily="2" charset="-122"/>
            </a:endParaRPr>
          </a:p>
          <a:p>
            <a:pPr lvl="1" defTabSz="758825">
              <a:buFontTx/>
              <a:buChar char="•"/>
            </a:pPr>
            <a:endParaRPr lang="de-DE" altLang="zh-CN" sz="2000" dirty="0" smtClean="0">
              <a:ea typeface="宋体" pitchFamily="2" charset="-122"/>
            </a:endParaRPr>
          </a:p>
          <a:p>
            <a:pPr lvl="1" defTabSz="758825">
              <a:buFontTx/>
              <a:buChar char="•"/>
            </a:pPr>
            <a:endParaRPr lang="en-US" altLang="zh-CN" sz="2000" dirty="0" smtClean="0">
              <a:ea typeface="宋体" pitchFamily="2" charset="-122"/>
            </a:endParaRPr>
          </a:p>
          <a:p>
            <a:pPr defTabSz="758825">
              <a:buFont typeface="Wingdings" pitchFamily="2" charset="2"/>
              <a:buChar char="l"/>
            </a:pPr>
            <a:r>
              <a:rPr lang="en-US" altLang="zh-CN" sz="2000" dirty="0" smtClean="0">
                <a:ea typeface="宋体" pitchFamily="2" charset="-122"/>
              </a:rPr>
              <a:t> Objective: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Analyzing different techniques to affect coupling efficiency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Improving coupling efficiency.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03213" y="908050"/>
            <a:ext cx="257474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/>
            <a:r>
              <a:rPr lang="de-DE" altLang="zh-CN" sz="3200" dirty="0" smtClean="0">
                <a:ea typeface="宋体" pitchFamily="2" charset="-122"/>
              </a:rPr>
              <a:t>Fiber-</a:t>
            </a:r>
            <a:r>
              <a:rPr lang="de-DE" altLang="zh-CN" sz="3200" dirty="0" err="1" smtClean="0">
                <a:ea typeface="宋体" pitchFamily="2" charset="-122"/>
              </a:rPr>
              <a:t>to</a:t>
            </a:r>
            <a:r>
              <a:rPr lang="de-DE" altLang="zh-CN" sz="3200" dirty="0" smtClean="0">
                <a:ea typeface="宋体" pitchFamily="2" charset="-122"/>
              </a:rPr>
              <a:t>-Chip</a:t>
            </a:r>
            <a:endParaRPr lang="en-US" altLang="zh-CN" sz="3200" dirty="0">
              <a:ea typeface="宋体" pitchFamily="2" charset="-122"/>
            </a:endParaRPr>
          </a:p>
        </p:txBody>
      </p:sp>
      <p:pic>
        <p:nvPicPr>
          <p:cNvPr id="5" name="Grafik 4" descr="big_fiber_to_chip.PNG"/>
          <p:cNvPicPr>
            <a:picLocks noGrp="1" noChangeAspect="1"/>
          </p:cNvPicPr>
          <p:nvPr isPhoto="1"/>
        </p:nvPicPr>
        <p:blipFill>
          <a:blip r:embed="rId3">
            <a:lum/>
          </a:blip>
          <a:stretch>
            <a:fillRect/>
          </a:stretch>
        </p:blipFill>
        <p:spPr>
          <a:xfrm>
            <a:off x="5286348" y="1492825"/>
            <a:ext cx="3071866" cy="119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taper_fiber_to_chip.PNG"/>
          <p:cNvPicPr>
            <a:picLocks noGrp="1" noChangeAspect="1"/>
          </p:cNvPicPr>
          <p:nvPr isPhoto="1"/>
        </p:nvPicPr>
        <p:blipFill>
          <a:blip r:embed="rId4">
            <a:lum/>
          </a:blip>
          <a:stretch>
            <a:fillRect/>
          </a:stretch>
        </p:blipFill>
        <p:spPr>
          <a:xfrm>
            <a:off x="5272126" y="2859345"/>
            <a:ext cx="3143240" cy="128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light_course.PNG"/>
          <p:cNvPicPr>
            <a:picLocks noGrp="1" noChangeAspect="1"/>
          </p:cNvPicPr>
          <p:nvPr isPhoto="1"/>
        </p:nvPicPr>
        <p:blipFill>
          <a:blip r:embed="rId5">
            <a:lum/>
          </a:blip>
          <a:stretch>
            <a:fillRect/>
          </a:stretch>
        </p:blipFill>
        <p:spPr>
          <a:xfrm>
            <a:off x="5300666" y="2685765"/>
            <a:ext cx="3057548" cy="30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solidFill>
                  <a:srgbClr val="C61829"/>
                </a:solidFill>
                <a:ea typeface="宋体" pitchFamily="2" charset="-122"/>
              </a:rPr>
              <a:t>Übersicht</a:t>
            </a:r>
            <a:endParaRPr lang="en-US" altLang="zh-CN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 M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otivation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and Objective</a:t>
            </a:r>
            <a:endParaRPr lang="de-DE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de-DE" altLang="zh-CN" sz="3200" smtClean="0">
                <a:solidFill>
                  <a:srgbClr val="C61829"/>
                </a:solidFill>
                <a:ea typeface="宋体" pitchFamily="2" charset="-122"/>
              </a:rPr>
              <a:t>Pr</a:t>
            </a:r>
            <a:r>
              <a:rPr lang="en-US" altLang="zh-CN" sz="3200" smtClean="0">
                <a:solidFill>
                  <a:srgbClr val="C61829"/>
                </a:solidFill>
                <a:ea typeface="宋体" pitchFamily="2" charset="-122"/>
              </a:rPr>
              <a:t>oject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Introduction</a:t>
            </a:r>
            <a:endParaRPr lang="de-DE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en-US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Optimization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Conclusion and Outlook</a:t>
            </a:r>
            <a:endParaRPr lang="en-US" altLang="zh-CN" sz="3200" dirty="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solidFill>
                  <a:srgbClr val="C61829"/>
                </a:solidFill>
                <a:ea typeface="宋体" pitchFamily="2" charset="-122"/>
              </a:rPr>
              <a:t>Übersicht</a:t>
            </a:r>
            <a:endParaRPr lang="en-US" altLang="zh-CN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Motivation und Zielsetzung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Einleitung CUDA</a:t>
            </a: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Sparse Matrix</a:t>
            </a: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IDR(s) Integration</a:t>
            </a: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Zusammenfassung und </a:t>
            </a:r>
            <a:r>
              <a:rPr lang="de-DE" altLang="zh-CN">
                <a:solidFill>
                  <a:srgbClr val="C61829"/>
                </a:solidFill>
                <a:ea typeface="宋体" pitchFamily="2" charset="-122"/>
              </a:rPr>
              <a:t>Ausblick</a:t>
            </a:r>
            <a:endParaRPr lang="en-US" altLang="zh-CN" sz="320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Optimierung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108075"/>
            <a:ext cx="4891088" cy="808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altLang="zh-CN" sz="3200" smtClean="0">
                <a:solidFill>
                  <a:schemeClr val="tx1"/>
                </a:solidFill>
                <a:ea typeface="宋体" pitchFamily="2" charset="-122"/>
              </a:rPr>
              <a:t> Mögliche Strategie: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90513" y="1989138"/>
            <a:ext cx="4024312" cy="1004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400" b="1">
                <a:ea typeface="宋体" pitchFamily="2" charset="-122"/>
              </a:rPr>
              <a:t> Dreiecks-Summierung</a:t>
            </a:r>
          </a:p>
          <a:p>
            <a:pPr defTabSz="758825">
              <a:buFont typeface="Wingdings" pitchFamily="2" charset="2"/>
              <a:buNone/>
            </a:pPr>
            <a:r>
              <a:rPr lang="de-DE" altLang="zh-CN" sz="2400" b="1">
                <a:ea typeface="宋体" pitchFamily="2" charset="-122"/>
              </a:rPr>
              <a:t>   (Summierung in Parallel)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23850" y="4635500"/>
            <a:ext cx="6159500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400" b="1">
                <a:ea typeface="宋体" pitchFamily="2" charset="-122"/>
              </a:rPr>
              <a:t> Shared Memory </a:t>
            </a:r>
          </a:p>
          <a:p>
            <a:pPr defTabSz="758825">
              <a:buFont typeface="Wingdings" pitchFamily="2" charset="2"/>
              <a:buNone/>
            </a:pPr>
            <a:r>
              <a:rPr lang="de-DE" altLang="zh-CN" sz="2400" b="1">
                <a:ea typeface="宋体" pitchFamily="2" charset="-122"/>
              </a:rPr>
              <a:t>   (</a:t>
            </a:r>
            <a:r>
              <a:rPr lang="en-US" altLang="zh-CN" sz="2400" b="1">
                <a:ea typeface="宋体" pitchFamily="2" charset="-122"/>
              </a:rPr>
              <a:t>geringere Latenz als globales Memory)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323850" y="3284538"/>
            <a:ext cx="5741988" cy="1004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400" b="1">
                <a:ea typeface="宋体" pitchFamily="2" charset="-122"/>
              </a:rPr>
              <a:t> Minimierung leer laufender Threads</a:t>
            </a:r>
            <a:r>
              <a:rPr lang="en-US" altLang="zh-CN" sz="2400" b="1">
                <a:ea typeface="宋体" pitchFamily="2" charset="-122"/>
              </a:rPr>
              <a:t> </a:t>
            </a:r>
          </a:p>
          <a:p>
            <a:pPr defTabSz="758825"/>
            <a:r>
              <a:rPr lang="en-US" altLang="zh-CN" sz="2400" b="1">
                <a:ea typeface="宋体" pitchFamily="2" charset="-122"/>
              </a:rPr>
              <a:t>   (32 Threads pro Warp)</a:t>
            </a:r>
            <a:endParaRPr lang="zh-CN" altLang="en-US" sz="2400" b="1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1" grpId="0"/>
      <p:bldP spid="1546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solidFill>
                  <a:srgbClr val="C61829"/>
                </a:solidFill>
                <a:ea typeface="宋体" pitchFamily="2" charset="-122"/>
              </a:rPr>
              <a:t>Übersicht</a:t>
            </a:r>
            <a:endParaRPr lang="en-US" altLang="zh-CN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Motivation und Zielsetzung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Einleitung CUDA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Sparse Matrix</a:t>
            </a: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IDR(s) Integration</a:t>
            </a: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Zusammenfassung und </a:t>
            </a:r>
            <a:r>
              <a:rPr lang="de-DE" altLang="zh-CN">
                <a:solidFill>
                  <a:srgbClr val="C61829"/>
                </a:solidFill>
                <a:ea typeface="宋体" pitchFamily="2" charset="-122"/>
              </a:rPr>
              <a:t>Ausblick</a:t>
            </a:r>
            <a:endParaRPr lang="en-US" altLang="zh-CN" sz="320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Zeitverhalten</a:t>
            </a:r>
          </a:p>
        </p:txBody>
      </p:sp>
      <p:sp>
        <p:nvSpPr>
          <p:cNvPr id="212995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mtClean="0"/>
              <a:t>Im Bereich N &lt; 5000 im Sekundenbereich (0s bis 2s) (langsamer als Matlab)</a:t>
            </a:r>
            <a:br>
              <a:rPr lang="de-DE" smtClean="0"/>
            </a:br>
            <a:endParaRPr lang="de-DE" smtClean="0"/>
          </a:p>
          <a:p>
            <a:r>
              <a:rPr lang="de-DE" smtClean="0"/>
              <a:t>Im Bereich 5000 &lt; N &lt; 1500000 läuft IDR(s)_cuda,  aber ohne hinreichende precision (double) momentan nicht sinnvoll meßbar.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 Herausforderung Testbarkeit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755650" y="1341438"/>
            <a:ext cx="7631113" cy="1727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5780088" y="1701800"/>
            <a:ext cx="1455737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56325" y="2278063"/>
            <a:ext cx="763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 b="1">
                <a:ea typeface="宋体" pitchFamily="2" charset="-122"/>
              </a:rPr>
              <a:t>RAM</a:t>
            </a:r>
            <a:endParaRPr lang="en-US" altLang="zh-CN" sz="2000" b="1">
              <a:ea typeface="宋体" pitchFamily="2" charset="-122"/>
            </a:endParaRPr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755650" y="3644900"/>
            <a:ext cx="7631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23" name="AutoShape 7"/>
          <p:cNvSpPr>
            <a:spLocks noChangeArrowheads="1"/>
          </p:cNvSpPr>
          <p:nvPr/>
        </p:nvSpPr>
        <p:spPr bwMode="auto">
          <a:xfrm>
            <a:off x="6364288" y="2817813"/>
            <a:ext cx="649287" cy="1511300"/>
          </a:xfrm>
          <a:prstGeom prst="upDownArrow">
            <a:avLst>
              <a:gd name="adj1" fmla="val 50000"/>
              <a:gd name="adj2" fmla="val 46553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4838700" y="3176588"/>
            <a:ext cx="1173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 b="1">
                <a:ea typeface="宋体" pitchFamily="2" charset="-122"/>
              </a:rPr>
              <a:t>PCI-Bus</a:t>
            </a:r>
            <a:endParaRPr lang="en-US" altLang="zh-CN" sz="2000" b="1">
              <a:ea typeface="宋体" pitchFamily="2" charset="-122"/>
            </a:endParaRP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55650" y="4219575"/>
            <a:ext cx="7631113" cy="18732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42988" y="4724400"/>
            <a:ext cx="1368425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flipV="1">
            <a:off x="1979613" y="1865313"/>
            <a:ext cx="3754437" cy="2859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447675" y="3663950"/>
            <a:ext cx="116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 u="sng">
                <a:ea typeface="宋体" pitchFamily="2" charset="-122"/>
              </a:rPr>
              <a:t>Device</a:t>
            </a:r>
            <a:endParaRPr lang="en-US" altLang="zh-CN" sz="2400" b="1" u="sng">
              <a:ea typeface="宋体" pitchFamily="2" charset="-122"/>
            </a:endParaRP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395288" y="836613"/>
            <a:ext cx="862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 u="sng">
                <a:ea typeface="宋体" pitchFamily="2" charset="-122"/>
              </a:rPr>
              <a:t>Host</a:t>
            </a:r>
            <a:endParaRPr lang="en-US" altLang="zh-CN" sz="2400" b="1" u="sng">
              <a:ea typeface="宋体" pitchFamily="2" charset="-122"/>
            </a:endParaRPr>
          </a:p>
        </p:txBody>
      </p:sp>
      <p:sp>
        <p:nvSpPr>
          <p:cNvPr id="214030" name="Text Box 14"/>
          <p:cNvSpPr txBox="1">
            <a:spLocks noChangeArrowheads="1"/>
          </p:cNvSpPr>
          <p:nvPr/>
        </p:nvSpPr>
        <p:spPr bwMode="auto">
          <a:xfrm>
            <a:off x="827088" y="1408113"/>
            <a:ext cx="828675" cy="457200"/>
          </a:xfrm>
          <a:prstGeom prst="rect">
            <a:avLst/>
          </a:prstGeom>
          <a:solidFill>
            <a:srgbClr val="DCE0E8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CPU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900113" y="4591050"/>
            <a:ext cx="3095625" cy="129698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1979613" y="5386388"/>
            <a:ext cx="20653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 b="1">
                <a:ea typeface="宋体" pitchFamily="2" charset="-122"/>
              </a:rPr>
              <a:t>Device Memory</a:t>
            </a:r>
            <a:endParaRPr lang="en-US" altLang="zh-CN" sz="2000" b="1">
              <a:ea typeface="宋体" pitchFamily="2" charset="-122"/>
            </a:endParaRPr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7256463" y="4365625"/>
            <a:ext cx="844550" cy="457200"/>
          </a:xfrm>
          <a:prstGeom prst="rect">
            <a:avLst/>
          </a:prstGeom>
          <a:solidFill>
            <a:srgbClr val="DCE0E8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GPU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5219700" y="4368800"/>
            <a:ext cx="858838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5276850" y="4452938"/>
            <a:ext cx="735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6154738" y="4365625"/>
            <a:ext cx="858837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6211888" y="4449763"/>
            <a:ext cx="735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5219700" y="5024438"/>
            <a:ext cx="858838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9" name="Text Box 23"/>
          <p:cNvSpPr txBox="1">
            <a:spLocks noChangeArrowheads="1"/>
          </p:cNvSpPr>
          <p:nvPr/>
        </p:nvSpPr>
        <p:spPr bwMode="auto">
          <a:xfrm>
            <a:off x="5276850" y="5108575"/>
            <a:ext cx="735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6154738" y="5024438"/>
            <a:ext cx="858837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6211888" y="5108575"/>
            <a:ext cx="735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 rot="-2165685">
            <a:off x="3600450" y="2093913"/>
            <a:ext cx="194310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1800">
                <a:ea typeface="宋体" pitchFamily="2" charset="-122"/>
              </a:rPr>
              <a:t>CudaMemCopy()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214043" name="Rectangle 27"/>
          <p:cNvSpPr>
            <a:spLocks noChangeArrowheads="1"/>
          </p:cNvSpPr>
          <p:nvPr/>
        </p:nvSpPr>
        <p:spPr bwMode="auto">
          <a:xfrm>
            <a:off x="5651500" y="1549400"/>
            <a:ext cx="2520950" cy="129698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T-Folien_2006-10-20">
  <a:themeElements>
    <a:clrScheme name="">
      <a:dk1>
        <a:srgbClr val="000000"/>
      </a:dk1>
      <a:lt1>
        <a:srgbClr val="FFFFFF"/>
      </a:lt1>
      <a:dk2>
        <a:srgbClr val="B32640"/>
      </a:dk2>
      <a:lt2>
        <a:srgbClr val="969696"/>
      </a:lt2>
      <a:accent1>
        <a:srgbClr val="FFFFCD"/>
      </a:accent1>
      <a:accent2>
        <a:srgbClr val="003394"/>
      </a:accent2>
      <a:accent3>
        <a:srgbClr val="FFFFFF"/>
      </a:accent3>
      <a:accent4>
        <a:srgbClr val="000000"/>
      </a:accent4>
      <a:accent5>
        <a:srgbClr val="FFFFE3"/>
      </a:accent5>
      <a:accent6>
        <a:srgbClr val="002D86"/>
      </a:accent6>
      <a:hlink>
        <a:srgbClr val="239370"/>
      </a:hlink>
      <a:folHlink>
        <a:srgbClr val="4DB8B3"/>
      </a:folHlink>
    </a:clrScheme>
    <a:fontScheme name="TEMF-neue Farb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7588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7588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F-neue Farb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F-neue Farb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8">
        <a:dk1>
          <a:srgbClr val="FFFFFF"/>
        </a:dk1>
        <a:lt1>
          <a:srgbClr val="FFFF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9">
        <a:dk1>
          <a:srgbClr val="003300"/>
        </a:dk1>
        <a:lt1>
          <a:srgbClr val="F8F8F8"/>
        </a:lt1>
        <a:dk2>
          <a:srgbClr val="CC3300"/>
        </a:dk2>
        <a:lt2>
          <a:srgbClr val="B2B2B2"/>
        </a:lt2>
        <a:accent1>
          <a:srgbClr val="FF9900"/>
        </a:accent1>
        <a:accent2>
          <a:srgbClr val="000099"/>
        </a:accent2>
        <a:accent3>
          <a:srgbClr val="FBFBFB"/>
        </a:accent3>
        <a:accent4>
          <a:srgbClr val="002A00"/>
        </a:accent4>
        <a:accent5>
          <a:srgbClr val="FFCAAA"/>
        </a:accent5>
        <a:accent6>
          <a:srgbClr val="0000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0">
        <a:dk1>
          <a:srgbClr val="003300"/>
        </a:dk1>
        <a:lt1>
          <a:srgbClr val="F8F8F8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00A4"/>
        </a:accent2>
        <a:accent3>
          <a:srgbClr val="FBFBFB"/>
        </a:accent3>
        <a:accent4>
          <a:srgbClr val="002A00"/>
        </a:accent4>
        <a:accent5>
          <a:srgbClr val="FFFFE3"/>
        </a:accent5>
        <a:accent6>
          <a:srgbClr val="000094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1">
        <a:dk1>
          <a:srgbClr val="9EADCF"/>
        </a:dk1>
        <a:lt1>
          <a:srgbClr val="E6E8ED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00A4"/>
        </a:accent2>
        <a:accent3>
          <a:srgbClr val="F0F2F4"/>
        </a:accent3>
        <a:accent4>
          <a:srgbClr val="8693B0"/>
        </a:accent4>
        <a:accent5>
          <a:srgbClr val="FFFFE3"/>
        </a:accent5>
        <a:accent6>
          <a:srgbClr val="000094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2">
        <a:dk1>
          <a:srgbClr val="003300"/>
        </a:dk1>
        <a:lt1>
          <a:srgbClr val="FFFFFF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00A4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0094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3">
        <a:dk1>
          <a:srgbClr val="003300"/>
        </a:dk1>
        <a:lt1>
          <a:srgbClr val="FFFFFF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4">
        <a:dk1>
          <a:srgbClr val="003300"/>
        </a:dk1>
        <a:lt1>
          <a:srgbClr val="FFFFFF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FF9900"/>
        </a:hlink>
        <a:folHlink>
          <a:srgbClr val="42A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5">
        <a:dk1>
          <a:srgbClr val="003300"/>
        </a:dk1>
        <a:lt1>
          <a:srgbClr val="FFFFFF"/>
        </a:lt1>
        <a:dk2>
          <a:srgbClr val="B32640"/>
        </a:dk2>
        <a:lt2>
          <a:srgbClr val="05CFDF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FF9900"/>
        </a:hlink>
        <a:folHlink>
          <a:srgbClr val="42A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6">
        <a:dk1>
          <a:srgbClr val="003300"/>
        </a:dk1>
        <a:lt1>
          <a:srgbClr val="FFFFFF"/>
        </a:lt1>
        <a:dk2>
          <a:srgbClr val="B32640"/>
        </a:dk2>
        <a:lt2>
          <a:srgbClr val="E6E8ED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EDC600"/>
        </a:hlink>
        <a:folHlink>
          <a:srgbClr val="4DB8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TET-Folien_2006-10-20</Template>
  <TotalTime>0</TotalTime>
  <Words>757</Words>
  <Application>Microsoft PowerPoint</Application>
  <PresentationFormat>Letter (8,5x11 Zoll)</PresentationFormat>
  <Paragraphs>224</Paragraphs>
  <Slides>20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TET-Folien_2006-10-20</vt:lpstr>
      <vt:lpstr>CorelPhotoPaint.Image.11</vt:lpstr>
      <vt:lpstr>Simulation and optimization of the coupling efficiency from single-mode fibers to photonic waveguides</vt:lpstr>
      <vt:lpstr>Overview</vt:lpstr>
      <vt:lpstr>Motivation and Objective</vt:lpstr>
      <vt:lpstr>Übersicht</vt:lpstr>
      <vt:lpstr>Übersicht</vt:lpstr>
      <vt:lpstr>Optimierung</vt:lpstr>
      <vt:lpstr>Übersicht</vt:lpstr>
      <vt:lpstr>Zeitverhalten</vt:lpstr>
      <vt:lpstr> Herausforderung Testbarkeit</vt:lpstr>
      <vt:lpstr>Kontrollfluss im Selbstest-Modus</vt:lpstr>
      <vt:lpstr>Struktur für die Testbarkeit</vt:lpstr>
      <vt:lpstr>Testbarkeit im IDR(s)-Durchlauf</vt:lpstr>
      <vt:lpstr>Übersicht</vt:lpstr>
      <vt:lpstr>Zusammenfassung und Ausblick</vt:lpstr>
      <vt:lpstr>Folie 14</vt:lpstr>
      <vt:lpstr>Matrizenmultiplikation</vt:lpstr>
      <vt:lpstr>Dreieckförmige Summation</vt:lpstr>
      <vt:lpstr>Dreiecksummation</vt:lpstr>
      <vt:lpstr>Dreiecksummation</vt:lpstr>
      <vt:lpstr>Literatur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Wissenschaftliches Programmieren mit CUDA</dc:title>
  <dc:creator> </dc:creator>
  <cp:lastModifiedBy>leo</cp:lastModifiedBy>
  <cp:revision>176</cp:revision>
  <cp:lastPrinted>1996-10-20T16:43:32Z</cp:lastPrinted>
  <dcterms:created xsi:type="dcterms:W3CDTF">2008-12-08T16:08:08Z</dcterms:created>
  <dcterms:modified xsi:type="dcterms:W3CDTF">2011-04-06T16:36:28Z</dcterms:modified>
</cp:coreProperties>
</file>