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51" r:id="rId1"/>
  </p:sldMasterIdLst>
  <p:notesMasterIdLst>
    <p:notesMasterId r:id="rId26"/>
  </p:notesMasterIdLst>
  <p:handoutMasterIdLst>
    <p:handoutMasterId r:id="rId27"/>
  </p:handoutMasterIdLst>
  <p:sldIdLst>
    <p:sldId id="327" r:id="rId2"/>
    <p:sldId id="345" r:id="rId3"/>
    <p:sldId id="344" r:id="rId4"/>
    <p:sldId id="429" r:id="rId5"/>
    <p:sldId id="475" r:id="rId6"/>
    <p:sldId id="476" r:id="rId7"/>
    <p:sldId id="430" r:id="rId8"/>
    <p:sldId id="477" r:id="rId9"/>
    <p:sldId id="478" r:id="rId10"/>
    <p:sldId id="479" r:id="rId11"/>
    <p:sldId id="431" r:id="rId12"/>
    <p:sldId id="480" r:id="rId13"/>
    <p:sldId id="482" r:id="rId14"/>
    <p:sldId id="481" r:id="rId15"/>
    <p:sldId id="483" r:id="rId16"/>
    <p:sldId id="484" r:id="rId17"/>
    <p:sldId id="486" r:id="rId18"/>
    <p:sldId id="485" r:id="rId19"/>
    <p:sldId id="487" r:id="rId20"/>
    <p:sldId id="448" r:id="rId21"/>
    <p:sldId id="488" r:id="rId22"/>
    <p:sldId id="474" r:id="rId23"/>
    <p:sldId id="418" r:id="rId24"/>
    <p:sldId id="369" r:id="rId25"/>
  </p:sldIdLst>
  <p:sldSz cx="9144000" cy="6858000" type="letter"/>
  <p:notesSz cx="6729413" cy="9866313"/>
  <p:defaultTextStyle>
    <a:defPPr>
      <a:defRPr lang="en-US"/>
    </a:defPPr>
    <a:lvl1pPr algn="l" rtl="0" eaLnBrk="0" fontAlgn="base" hangingPunct="0">
      <a:spcBef>
        <a:spcPct val="50000"/>
      </a:spcBef>
      <a:spcAft>
        <a:spcPct val="0"/>
      </a:spcAft>
      <a:defRPr sz="3600" kern="1200">
        <a:solidFill>
          <a:schemeClr val="tx1"/>
        </a:solidFill>
        <a:latin typeface="Arial" charset="0"/>
        <a:ea typeface="+mn-ea"/>
        <a:cs typeface="+mn-cs"/>
      </a:defRPr>
    </a:lvl1pPr>
    <a:lvl2pPr marL="457200" algn="l" rtl="0" eaLnBrk="0" fontAlgn="base" hangingPunct="0">
      <a:spcBef>
        <a:spcPct val="50000"/>
      </a:spcBef>
      <a:spcAft>
        <a:spcPct val="0"/>
      </a:spcAft>
      <a:defRPr sz="3600" kern="1200">
        <a:solidFill>
          <a:schemeClr val="tx1"/>
        </a:solidFill>
        <a:latin typeface="Arial" charset="0"/>
        <a:ea typeface="+mn-ea"/>
        <a:cs typeface="+mn-cs"/>
      </a:defRPr>
    </a:lvl2pPr>
    <a:lvl3pPr marL="914400" algn="l" rtl="0" eaLnBrk="0" fontAlgn="base" hangingPunct="0">
      <a:spcBef>
        <a:spcPct val="50000"/>
      </a:spcBef>
      <a:spcAft>
        <a:spcPct val="0"/>
      </a:spcAft>
      <a:defRPr sz="3600" kern="1200">
        <a:solidFill>
          <a:schemeClr val="tx1"/>
        </a:solidFill>
        <a:latin typeface="Arial" charset="0"/>
        <a:ea typeface="+mn-ea"/>
        <a:cs typeface="+mn-cs"/>
      </a:defRPr>
    </a:lvl3pPr>
    <a:lvl4pPr marL="1371600" algn="l" rtl="0" eaLnBrk="0" fontAlgn="base" hangingPunct="0">
      <a:spcBef>
        <a:spcPct val="50000"/>
      </a:spcBef>
      <a:spcAft>
        <a:spcPct val="0"/>
      </a:spcAft>
      <a:defRPr sz="3600" kern="1200">
        <a:solidFill>
          <a:schemeClr val="tx1"/>
        </a:solidFill>
        <a:latin typeface="Arial" charset="0"/>
        <a:ea typeface="+mn-ea"/>
        <a:cs typeface="+mn-cs"/>
      </a:defRPr>
    </a:lvl4pPr>
    <a:lvl5pPr marL="1828800" algn="l" rtl="0" eaLnBrk="0" fontAlgn="base" hangingPunct="0">
      <a:spcBef>
        <a:spcPct val="50000"/>
      </a:spcBef>
      <a:spcAft>
        <a:spcPct val="0"/>
      </a:spcAft>
      <a:defRPr sz="3600" kern="1200">
        <a:solidFill>
          <a:schemeClr val="tx1"/>
        </a:solidFill>
        <a:latin typeface="Arial" charset="0"/>
        <a:ea typeface="+mn-ea"/>
        <a:cs typeface="+mn-cs"/>
      </a:defRPr>
    </a:lvl5pPr>
    <a:lvl6pPr marL="2286000" algn="l" defTabSz="914400" rtl="0" eaLnBrk="1" latinLnBrk="0" hangingPunct="1">
      <a:defRPr sz="3600" kern="1200">
        <a:solidFill>
          <a:schemeClr val="tx1"/>
        </a:solidFill>
        <a:latin typeface="Arial" charset="0"/>
        <a:ea typeface="+mn-ea"/>
        <a:cs typeface="+mn-cs"/>
      </a:defRPr>
    </a:lvl6pPr>
    <a:lvl7pPr marL="2743200" algn="l" defTabSz="914400" rtl="0" eaLnBrk="1" latinLnBrk="0" hangingPunct="1">
      <a:defRPr sz="3600" kern="1200">
        <a:solidFill>
          <a:schemeClr val="tx1"/>
        </a:solidFill>
        <a:latin typeface="Arial" charset="0"/>
        <a:ea typeface="+mn-ea"/>
        <a:cs typeface="+mn-cs"/>
      </a:defRPr>
    </a:lvl7pPr>
    <a:lvl8pPr marL="3200400" algn="l" defTabSz="914400" rtl="0" eaLnBrk="1" latinLnBrk="0" hangingPunct="1">
      <a:defRPr sz="3600" kern="1200">
        <a:solidFill>
          <a:schemeClr val="tx1"/>
        </a:solidFill>
        <a:latin typeface="Arial" charset="0"/>
        <a:ea typeface="+mn-ea"/>
        <a:cs typeface="+mn-cs"/>
      </a:defRPr>
    </a:lvl8pPr>
    <a:lvl9pPr marL="3657600" algn="l" defTabSz="914400" rtl="0" eaLnBrk="1" latinLnBrk="0" hangingPunct="1">
      <a:defRPr sz="36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bandlow"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FFFF"/>
    <a:srgbClr val="002164"/>
    <a:srgbClr val="002368"/>
    <a:srgbClr val="C0C0C0"/>
    <a:srgbClr val="DCE0E8"/>
    <a:srgbClr val="FFFF00"/>
    <a:srgbClr val="1DB204"/>
    <a:srgbClr val="0BAB1E"/>
  </p:clrMru>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796" autoAdjust="0"/>
    <p:restoredTop sz="74053" autoAdjust="0"/>
  </p:normalViewPr>
  <p:slideViewPr>
    <p:cSldViewPr snapToObjects="1">
      <p:cViewPr varScale="1">
        <p:scale>
          <a:sx n="69" d="100"/>
          <a:sy n="69" d="100"/>
        </p:scale>
        <p:origin x="-366" y="-102"/>
      </p:cViewPr>
      <p:guideLst>
        <p:guide orient="horz" pos="383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75" d="100"/>
          <a:sy n="75" d="100"/>
        </p:scale>
        <p:origin x="-2118" y="-96"/>
      </p:cViewPr>
      <p:guideLst>
        <p:guide orient="horz" pos="3107"/>
        <p:guide pos="211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588" y="9525"/>
            <a:ext cx="2917826"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58825">
              <a:lnSpc>
                <a:spcPct val="90000"/>
              </a:lnSpc>
              <a:spcBef>
                <a:spcPct val="0"/>
              </a:spcBef>
              <a:defRPr sz="1000" i="1"/>
            </a:lvl1pPr>
          </a:lstStyle>
          <a:p>
            <a:endParaRPr lang="de-DE"/>
          </a:p>
        </p:txBody>
      </p:sp>
      <p:sp>
        <p:nvSpPr>
          <p:cNvPr id="3075" name="Rectangle 3"/>
          <p:cNvSpPr>
            <a:spLocks noGrp="1" noChangeArrowheads="1"/>
          </p:cNvSpPr>
          <p:nvPr>
            <p:ph type="dt" sz="quarter" idx="1"/>
          </p:nvPr>
        </p:nvSpPr>
        <p:spPr bwMode="auto">
          <a:xfrm>
            <a:off x="3811588" y="9525"/>
            <a:ext cx="2917825"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58825">
              <a:lnSpc>
                <a:spcPct val="90000"/>
              </a:lnSpc>
              <a:spcBef>
                <a:spcPct val="0"/>
              </a:spcBef>
              <a:defRPr sz="1000" i="1"/>
            </a:lvl1pPr>
          </a:lstStyle>
          <a:p>
            <a:endParaRPr lang="de-DE"/>
          </a:p>
        </p:txBody>
      </p:sp>
      <p:sp>
        <p:nvSpPr>
          <p:cNvPr id="3076" name="Rectangle 4"/>
          <p:cNvSpPr>
            <a:spLocks noGrp="1" noChangeArrowheads="1"/>
          </p:cNvSpPr>
          <p:nvPr>
            <p:ph type="ftr" sz="quarter" idx="2"/>
          </p:nvPr>
        </p:nvSpPr>
        <p:spPr bwMode="auto">
          <a:xfrm>
            <a:off x="-1588" y="9394825"/>
            <a:ext cx="2917826"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58825">
              <a:lnSpc>
                <a:spcPct val="90000"/>
              </a:lnSpc>
              <a:spcBef>
                <a:spcPct val="0"/>
              </a:spcBef>
              <a:defRPr sz="1000" i="1"/>
            </a:lvl1pPr>
          </a:lstStyle>
          <a:p>
            <a:endParaRPr lang="de-DE"/>
          </a:p>
        </p:txBody>
      </p:sp>
      <p:sp>
        <p:nvSpPr>
          <p:cNvPr id="3077" name="Rectangle 5"/>
          <p:cNvSpPr>
            <a:spLocks noGrp="1" noChangeArrowheads="1"/>
          </p:cNvSpPr>
          <p:nvPr>
            <p:ph type="sldNum" sz="quarter" idx="3"/>
          </p:nvPr>
        </p:nvSpPr>
        <p:spPr bwMode="auto">
          <a:xfrm>
            <a:off x="3811588" y="9394825"/>
            <a:ext cx="2917825"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58825">
              <a:lnSpc>
                <a:spcPct val="90000"/>
              </a:lnSpc>
              <a:spcBef>
                <a:spcPct val="0"/>
              </a:spcBef>
              <a:defRPr sz="1000" i="1"/>
            </a:lvl1pPr>
          </a:lstStyle>
          <a:p>
            <a:fld id="{6409AEF3-868B-42DB-AFE3-16D6E67EEA18}" type="slidenum">
              <a:rPr lang="zh-CN" altLang="en-US"/>
              <a:pPr/>
              <a:t>‹Nr.›</a:t>
            </a:fld>
            <a:endParaRPr lang="en-US" altLang="zh-CN"/>
          </a:p>
        </p:txBody>
      </p:sp>
      <p:sp>
        <p:nvSpPr>
          <p:cNvPr id="3078" name="Rectangle 6"/>
          <p:cNvSpPr>
            <a:spLocks noChangeArrowheads="1"/>
          </p:cNvSpPr>
          <p:nvPr/>
        </p:nvSpPr>
        <p:spPr bwMode="auto">
          <a:xfrm>
            <a:off x="2984500" y="9364663"/>
            <a:ext cx="758825" cy="257175"/>
          </a:xfrm>
          <a:prstGeom prst="rect">
            <a:avLst/>
          </a:prstGeom>
          <a:noFill/>
          <a:ln w="9525">
            <a:noFill/>
            <a:miter lim="800000"/>
            <a:headEnd/>
            <a:tailEnd/>
          </a:ln>
          <a:effectLst/>
        </p:spPr>
        <p:txBody>
          <a:bodyPr wrap="none" lIns="92075" tIns="46038" rIns="92075" bIns="46038">
            <a:spAutoFit/>
          </a:bodyPr>
          <a:lstStyle/>
          <a:p>
            <a:pPr algn="ctr" defTabSz="758825">
              <a:lnSpc>
                <a:spcPct val="90000"/>
              </a:lnSpc>
              <a:spcBef>
                <a:spcPct val="0"/>
              </a:spcBef>
            </a:pPr>
            <a:r>
              <a:rPr lang="en-US" altLang="zh-CN" sz="1200"/>
              <a:t>Seite </a:t>
            </a:r>
            <a:fld id="{6F89064E-0D39-4958-8E91-469648E409EE}" type="slidenum">
              <a:rPr lang="en-US" altLang="zh-CN" sz="1200"/>
              <a:pPr algn="ctr" defTabSz="758825">
                <a:lnSpc>
                  <a:spcPct val="90000"/>
                </a:lnSpc>
                <a:spcBef>
                  <a:spcPct val="0"/>
                </a:spcBef>
              </a:pPr>
              <a:t>‹Nr.›</a:t>
            </a:fld>
            <a:endParaRPr lang="en-US" altLang="zh-CN"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895600" cy="457200"/>
          </a:xfrm>
          <a:prstGeom prst="rect">
            <a:avLst/>
          </a:prstGeom>
          <a:noFill/>
          <a:ln w="9525">
            <a:noFill/>
            <a:miter lim="800000"/>
            <a:headEnd type="none" w="sm" len="sm"/>
            <a:tailEnd type="none" w="med" len="lg"/>
          </a:ln>
          <a:effectLst/>
        </p:spPr>
        <p:txBody>
          <a:bodyPr vert="horz" wrap="square" lIns="92075" tIns="46038" rIns="92075" bIns="46038" numCol="1" anchor="t" anchorCtr="0" compatLnSpc="1">
            <a:prstTxWarp prst="textNoShape">
              <a:avLst/>
            </a:prstTxWarp>
          </a:bodyPr>
          <a:lstStyle>
            <a:lvl1pPr>
              <a:lnSpc>
                <a:spcPct val="90000"/>
              </a:lnSpc>
              <a:spcBef>
                <a:spcPct val="30000"/>
              </a:spcBef>
              <a:buClr>
                <a:schemeClr val="tx1"/>
              </a:buClr>
              <a:buSzPct val="125000"/>
              <a:buFont typeface="Symbol" pitchFamily="18" charset="2"/>
              <a:buNone/>
              <a:defRPr sz="1200"/>
            </a:lvl1pPr>
          </a:lstStyle>
          <a:p>
            <a:endParaRPr lang="de-DE"/>
          </a:p>
        </p:txBody>
      </p:sp>
      <p:sp>
        <p:nvSpPr>
          <p:cNvPr id="154627" name="Rectangle 3"/>
          <p:cNvSpPr>
            <a:spLocks noGrp="1" noChangeArrowheads="1"/>
          </p:cNvSpPr>
          <p:nvPr>
            <p:ph type="dt" idx="1"/>
          </p:nvPr>
        </p:nvSpPr>
        <p:spPr bwMode="auto">
          <a:xfrm>
            <a:off x="3810000" y="0"/>
            <a:ext cx="2895600" cy="457200"/>
          </a:xfrm>
          <a:prstGeom prst="rect">
            <a:avLst/>
          </a:prstGeom>
          <a:noFill/>
          <a:ln w="9525">
            <a:noFill/>
            <a:miter lim="800000"/>
            <a:headEnd type="none" w="sm" len="sm"/>
            <a:tailEnd type="none" w="med" len="lg"/>
          </a:ln>
          <a:effectLst/>
        </p:spPr>
        <p:txBody>
          <a:bodyPr vert="horz" wrap="square" lIns="92075" tIns="46038" rIns="92075" bIns="46038" numCol="1" anchor="t" anchorCtr="0" compatLnSpc="1">
            <a:prstTxWarp prst="textNoShape">
              <a:avLst/>
            </a:prstTxWarp>
          </a:bodyPr>
          <a:lstStyle>
            <a:lvl1pPr algn="r">
              <a:lnSpc>
                <a:spcPct val="90000"/>
              </a:lnSpc>
              <a:spcBef>
                <a:spcPct val="30000"/>
              </a:spcBef>
              <a:buClr>
                <a:schemeClr val="tx1"/>
              </a:buClr>
              <a:buSzPct val="125000"/>
              <a:buFont typeface="Symbol" pitchFamily="18" charset="2"/>
              <a:buNone/>
              <a:defRPr sz="1200"/>
            </a:lvl1pPr>
          </a:lstStyle>
          <a:p>
            <a:endParaRPr lang="de-DE"/>
          </a:p>
        </p:txBody>
      </p:sp>
      <p:sp>
        <p:nvSpPr>
          <p:cNvPr id="28676" name="Rectangle 4"/>
          <p:cNvSpPr>
            <a:spLocks noGrp="1" noRot="1" noChangeAspect="1" noChangeArrowheads="1" noTextEdit="1"/>
          </p:cNvSpPr>
          <p:nvPr>
            <p:ph type="sldImg" idx="2"/>
          </p:nvPr>
        </p:nvSpPr>
        <p:spPr bwMode="auto">
          <a:xfrm>
            <a:off x="952500" y="762000"/>
            <a:ext cx="4876800" cy="3657600"/>
          </a:xfrm>
          <a:prstGeom prst="rect">
            <a:avLst/>
          </a:prstGeom>
          <a:noFill/>
          <a:ln w="9525">
            <a:solidFill>
              <a:srgbClr val="000000"/>
            </a:solidFill>
            <a:miter lim="800000"/>
            <a:headEnd/>
            <a:tailEnd/>
          </a:ln>
        </p:spPr>
      </p:sp>
      <p:sp>
        <p:nvSpPr>
          <p:cNvPr id="154629" name="Rectangle 5"/>
          <p:cNvSpPr>
            <a:spLocks noGrp="1" noChangeArrowheads="1"/>
          </p:cNvSpPr>
          <p:nvPr>
            <p:ph type="body" sz="quarter" idx="3"/>
          </p:nvPr>
        </p:nvSpPr>
        <p:spPr bwMode="auto">
          <a:xfrm>
            <a:off x="914400" y="4724400"/>
            <a:ext cx="4953000" cy="4419600"/>
          </a:xfrm>
          <a:prstGeom prst="rect">
            <a:avLst/>
          </a:prstGeom>
          <a:noFill/>
          <a:ln w="9525">
            <a:noFill/>
            <a:miter lim="800000"/>
            <a:headEnd type="none" w="sm" len="sm"/>
            <a:tailEnd type="none" w="med" len="lg"/>
          </a:ln>
          <a:effectLst/>
        </p:spPr>
        <p:txBody>
          <a:bodyPr vert="horz" wrap="square" lIns="92075" tIns="46038" rIns="92075" bIns="46038"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154630" name="Rectangle 6"/>
          <p:cNvSpPr>
            <a:spLocks noGrp="1" noChangeArrowheads="1"/>
          </p:cNvSpPr>
          <p:nvPr>
            <p:ph type="ftr" sz="quarter" idx="4"/>
          </p:nvPr>
        </p:nvSpPr>
        <p:spPr bwMode="auto">
          <a:xfrm>
            <a:off x="0" y="9372600"/>
            <a:ext cx="2895600" cy="457200"/>
          </a:xfrm>
          <a:prstGeom prst="rect">
            <a:avLst/>
          </a:prstGeom>
          <a:noFill/>
          <a:ln w="9525">
            <a:noFill/>
            <a:miter lim="800000"/>
            <a:headEnd type="none" w="sm" len="sm"/>
            <a:tailEnd type="none" w="med" len="lg"/>
          </a:ln>
          <a:effectLst/>
        </p:spPr>
        <p:txBody>
          <a:bodyPr vert="horz" wrap="square" lIns="92075" tIns="46038" rIns="92075" bIns="46038" numCol="1" anchor="b" anchorCtr="0" compatLnSpc="1">
            <a:prstTxWarp prst="textNoShape">
              <a:avLst/>
            </a:prstTxWarp>
          </a:bodyPr>
          <a:lstStyle>
            <a:lvl1pPr>
              <a:lnSpc>
                <a:spcPct val="90000"/>
              </a:lnSpc>
              <a:spcBef>
                <a:spcPct val="30000"/>
              </a:spcBef>
              <a:buClr>
                <a:schemeClr val="tx1"/>
              </a:buClr>
              <a:buSzPct val="125000"/>
              <a:buFont typeface="Symbol" pitchFamily="18" charset="2"/>
              <a:buNone/>
              <a:defRPr sz="1200"/>
            </a:lvl1pPr>
          </a:lstStyle>
          <a:p>
            <a:endParaRPr lang="de-DE"/>
          </a:p>
        </p:txBody>
      </p:sp>
      <p:sp>
        <p:nvSpPr>
          <p:cNvPr id="154631" name="Rectangle 7"/>
          <p:cNvSpPr>
            <a:spLocks noGrp="1" noChangeArrowheads="1"/>
          </p:cNvSpPr>
          <p:nvPr>
            <p:ph type="sldNum" sz="quarter" idx="5"/>
          </p:nvPr>
        </p:nvSpPr>
        <p:spPr bwMode="auto">
          <a:xfrm>
            <a:off x="3810000" y="9372600"/>
            <a:ext cx="2895600" cy="457200"/>
          </a:xfrm>
          <a:prstGeom prst="rect">
            <a:avLst/>
          </a:prstGeom>
          <a:noFill/>
          <a:ln w="9525">
            <a:noFill/>
            <a:miter lim="800000"/>
            <a:headEnd type="none" w="sm" len="sm"/>
            <a:tailEnd type="none" w="med" len="lg"/>
          </a:ln>
          <a:effectLst/>
        </p:spPr>
        <p:txBody>
          <a:bodyPr vert="horz" wrap="square" lIns="92075" tIns="46038" rIns="92075" bIns="46038" numCol="1" anchor="b" anchorCtr="0" compatLnSpc="1">
            <a:prstTxWarp prst="textNoShape">
              <a:avLst/>
            </a:prstTxWarp>
          </a:bodyPr>
          <a:lstStyle>
            <a:lvl1pPr algn="r">
              <a:lnSpc>
                <a:spcPct val="90000"/>
              </a:lnSpc>
              <a:spcBef>
                <a:spcPct val="30000"/>
              </a:spcBef>
              <a:buClr>
                <a:schemeClr val="tx1"/>
              </a:buClr>
              <a:buSzPct val="125000"/>
              <a:buFont typeface="Symbol" pitchFamily="18" charset="2"/>
              <a:buNone/>
              <a:defRPr sz="1200"/>
            </a:lvl1pPr>
          </a:lstStyle>
          <a:p>
            <a:fld id="{031E71C2-430C-44C1-937C-0E9DE1F3577E}" type="slidenum">
              <a:rPr lang="de-DE"/>
              <a:pPr/>
              <a:t>‹Nr.›</a:t>
            </a:fld>
            <a:endParaRPr lang="de-DE"/>
          </a:p>
        </p:txBody>
      </p:sp>
    </p:spTree>
  </p:cSld>
  <p:clrMap bg1="lt1" tx1="dk1" bg2="lt2" tx2="dk2" accent1="accent1" accent2="accent2" accent3="accent3" accent4="accent4" accent5="accent5" accent6="accent6" hlink="hlink" folHlink="folHlink"/>
  <p:notesStyle>
    <a:lvl1pPr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5613"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2813"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68425"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2450"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ltLang="zh-CN" noProof="0" dirty="0" smtClean="0"/>
              <a:t>In integrated optic it is often</a:t>
            </a:r>
            <a:r>
              <a:rPr lang="en-US" altLang="zh-CN" baseline="0" noProof="0" dirty="0" smtClean="0"/>
              <a:t> to </a:t>
            </a:r>
            <a:r>
              <a:rPr lang="en-US" altLang="zh-CN" noProof="0" dirty="0" smtClean="0"/>
              <a:t>project light from optical</a:t>
            </a:r>
            <a:r>
              <a:rPr lang="en-US" altLang="zh-CN" baseline="0" noProof="0" dirty="0" smtClean="0"/>
              <a:t> fi</a:t>
            </a:r>
            <a:r>
              <a:rPr lang="en-US" altLang="zh-CN" noProof="0" dirty="0" smtClean="0"/>
              <a:t>bers to photonic waveguides (so called Fiber-to-Chip).</a:t>
            </a:r>
          </a:p>
          <a:p>
            <a:r>
              <a:rPr lang="en-US" altLang="zh-CN" noProof="0" dirty="0" smtClean="0"/>
              <a:t>As the signal source optical fibers have usually a larger end face</a:t>
            </a:r>
            <a:r>
              <a:rPr lang="en-US" altLang="zh-CN" baseline="0" noProof="0" dirty="0" smtClean="0"/>
              <a:t> t</a:t>
            </a:r>
            <a:r>
              <a:rPr lang="en-US" altLang="zh-CN" noProof="0" dirty="0" smtClean="0"/>
              <a:t>han that of waveguides and the direct coupling from</a:t>
            </a:r>
            <a:r>
              <a:rPr lang="en-US" altLang="zh-CN" baseline="0" noProof="0" dirty="0" smtClean="0"/>
              <a:t> fi</a:t>
            </a:r>
            <a:r>
              <a:rPr lang="en-US" altLang="zh-CN" noProof="0" dirty="0" smtClean="0"/>
              <a:t>bers to waveguides cause</a:t>
            </a:r>
            <a:r>
              <a:rPr lang="en-US" altLang="zh-CN" baseline="0" noProof="0" dirty="0" smtClean="0"/>
              <a:t> a</a:t>
            </a:r>
            <a:r>
              <a:rPr lang="en-US" altLang="zh-CN" noProof="0" dirty="0" smtClean="0"/>
              <a:t> very low coupling efficiency.</a:t>
            </a:r>
          </a:p>
          <a:p>
            <a:r>
              <a:rPr lang="de-DE" altLang="zh-CN" noProof="0" dirty="0" smtClean="0"/>
              <a:t>So </a:t>
            </a:r>
            <a:r>
              <a:rPr lang="de-DE" altLang="zh-CN" noProof="0" dirty="0" err="1" smtClean="0"/>
              <a:t>tapered</a:t>
            </a:r>
            <a:r>
              <a:rPr lang="de-DE" altLang="zh-CN" baseline="0" noProof="0" dirty="0" smtClean="0"/>
              <a:t> </a:t>
            </a:r>
            <a:r>
              <a:rPr lang="de-DE" altLang="zh-CN" baseline="0" noProof="0" dirty="0" err="1" smtClean="0"/>
              <a:t>and</a:t>
            </a:r>
            <a:r>
              <a:rPr lang="de-DE" altLang="zh-CN" baseline="0" noProof="0" dirty="0" smtClean="0"/>
              <a:t> </a:t>
            </a:r>
            <a:r>
              <a:rPr lang="de-DE" altLang="zh-CN" baseline="0" noProof="0" dirty="0" err="1" smtClean="0"/>
              <a:t>lensed</a:t>
            </a:r>
            <a:r>
              <a:rPr lang="de-DE" altLang="zh-CN" baseline="0" noProof="0" dirty="0" smtClean="0"/>
              <a:t> </a:t>
            </a:r>
            <a:r>
              <a:rPr lang="de-DE" altLang="zh-CN" baseline="0" noProof="0" dirty="0" err="1" smtClean="0"/>
              <a:t>fibers</a:t>
            </a:r>
            <a:r>
              <a:rPr lang="de-DE" altLang="zh-CN" baseline="0" noProof="0" dirty="0" smtClean="0"/>
              <a:t> (</a:t>
            </a:r>
            <a:r>
              <a:rPr lang="de-DE" altLang="zh-CN" noProof="0" dirty="0" smtClean="0"/>
              <a:t>TLF</a:t>
            </a:r>
            <a:r>
              <a:rPr lang="de-DE" altLang="zh-CN" baseline="0" noProof="0" dirty="0" smtClean="0"/>
              <a:t>) </a:t>
            </a:r>
            <a:r>
              <a:rPr lang="de-DE" altLang="zh-CN" baseline="0" noProof="0" dirty="0" err="1" smtClean="0"/>
              <a:t>are</a:t>
            </a:r>
            <a:r>
              <a:rPr lang="de-DE" altLang="zh-CN" baseline="0" noProof="0" dirty="0" smtClean="0"/>
              <a:t> </a:t>
            </a:r>
            <a:r>
              <a:rPr lang="de-DE" altLang="zh-CN" baseline="0" noProof="0" dirty="0" err="1" smtClean="0"/>
              <a:t>applied</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replace</a:t>
            </a:r>
            <a:r>
              <a:rPr lang="de-DE" altLang="zh-CN" baseline="0" noProof="0" dirty="0" smtClean="0"/>
              <a:t> </a:t>
            </a:r>
            <a:r>
              <a:rPr lang="de-DE" altLang="zh-CN" baseline="0" noProof="0" dirty="0" err="1" smtClean="0"/>
              <a:t>regualar</a:t>
            </a:r>
            <a:r>
              <a:rPr lang="de-DE" altLang="zh-CN" baseline="0" noProof="0" dirty="0" smtClean="0"/>
              <a:t> </a:t>
            </a:r>
            <a:r>
              <a:rPr lang="de-DE" altLang="zh-CN" baseline="0" noProof="0" dirty="0" err="1" smtClean="0"/>
              <a:t>fibers</a:t>
            </a:r>
            <a:r>
              <a:rPr lang="de-DE" altLang="zh-CN" baseline="0" noProof="0" dirty="0" smtClean="0"/>
              <a:t>. Through TLF </a:t>
            </a:r>
            <a:r>
              <a:rPr lang="de-DE" altLang="zh-CN" baseline="0" noProof="0" dirty="0" err="1" smtClean="0"/>
              <a:t>light</a:t>
            </a:r>
            <a:r>
              <a:rPr lang="de-DE" altLang="zh-CN" baseline="0" noProof="0" dirty="0" smtClean="0"/>
              <a:t> power </a:t>
            </a:r>
            <a:r>
              <a:rPr lang="de-DE" altLang="zh-CN" baseline="0" noProof="0" dirty="0" err="1" smtClean="0"/>
              <a:t>is</a:t>
            </a:r>
            <a:r>
              <a:rPr lang="de-DE" altLang="zh-CN" baseline="0" noProof="0" dirty="0" smtClean="0"/>
              <a:t> </a:t>
            </a:r>
            <a:r>
              <a:rPr lang="de-DE" altLang="zh-CN" baseline="0" noProof="0" dirty="0" err="1" smtClean="0"/>
              <a:t>confined</a:t>
            </a:r>
            <a:r>
              <a:rPr lang="de-DE" altLang="zh-CN" baseline="0" noProof="0" dirty="0" smtClean="0"/>
              <a:t> in </a:t>
            </a:r>
            <a:r>
              <a:rPr lang="de-DE" altLang="zh-CN" baseline="0" noProof="0" dirty="0" err="1" smtClean="0"/>
              <a:t>small</a:t>
            </a:r>
            <a:r>
              <a:rPr lang="de-DE" altLang="zh-CN" baseline="0" noProof="0" dirty="0" smtClean="0"/>
              <a:t> </a:t>
            </a:r>
            <a:r>
              <a:rPr lang="de-DE" altLang="zh-CN" baseline="0" noProof="0" dirty="0" err="1" smtClean="0"/>
              <a:t>range</a:t>
            </a:r>
            <a:r>
              <a:rPr lang="de-DE" altLang="zh-CN" baseline="0" noProof="0" dirty="0" smtClean="0"/>
              <a:t> </a:t>
            </a:r>
            <a:r>
              <a:rPr lang="de-DE" altLang="zh-CN" baseline="0" noProof="0" dirty="0" err="1" smtClean="0"/>
              <a:t>adapting</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waveguide</a:t>
            </a:r>
            <a:r>
              <a:rPr lang="de-DE" altLang="zh-CN" baseline="0" noProof="0" dirty="0" smtClean="0"/>
              <a:t> </a:t>
            </a:r>
            <a:r>
              <a:rPr lang="de-DE" altLang="zh-CN" baseline="0" noProof="0" dirty="0" err="1" smtClean="0"/>
              <a:t>dimensions</a:t>
            </a:r>
            <a:r>
              <a:rPr lang="de-DE" altLang="zh-CN" baseline="0" noProof="0" dirty="0" smtClean="0"/>
              <a:t>.</a:t>
            </a:r>
            <a:endParaRPr lang="en-US" altLang="zh-CN" noProof="0" dirty="0" smtClean="0"/>
          </a:p>
          <a:p>
            <a:endParaRPr lang="de-DE" altLang="zh-CN" noProof="0" dirty="0" smtClean="0"/>
          </a:p>
          <a:p>
            <a:r>
              <a:rPr lang="de-DE" altLang="zh-CN" noProof="0" dirty="0" smtClean="0"/>
              <a:t>But </a:t>
            </a:r>
            <a:r>
              <a:rPr lang="de-DE" altLang="zh-CN" noProof="0" dirty="0" err="1" smtClean="0"/>
              <a:t>it</a:t>
            </a:r>
            <a:r>
              <a:rPr lang="de-DE" altLang="zh-CN" noProof="0" dirty="0" smtClean="0"/>
              <a:t> </a:t>
            </a:r>
            <a:r>
              <a:rPr lang="de-DE" altLang="zh-CN" noProof="0" dirty="0" err="1" smtClean="0"/>
              <a:t>is</a:t>
            </a:r>
            <a:r>
              <a:rPr lang="de-DE" altLang="zh-CN" noProof="0" dirty="0" smtClean="0"/>
              <a:t> not </a:t>
            </a:r>
            <a:r>
              <a:rPr lang="de-DE" altLang="zh-CN" noProof="0" dirty="0" err="1" smtClean="0"/>
              <a:t>the</a:t>
            </a:r>
            <a:r>
              <a:rPr lang="de-DE" altLang="zh-CN" noProof="0" dirty="0" smtClean="0"/>
              <a:t> </a:t>
            </a:r>
            <a:r>
              <a:rPr lang="de-DE" altLang="zh-CN" noProof="0" dirty="0" err="1" smtClean="0"/>
              <a:t>only</a:t>
            </a:r>
            <a:r>
              <a:rPr lang="de-DE" altLang="zh-CN" noProof="0" dirty="0" smtClean="0"/>
              <a:t> </a:t>
            </a:r>
            <a:r>
              <a:rPr lang="de-DE" altLang="zh-CN" noProof="0" dirty="0" err="1" smtClean="0"/>
              <a:t>solution</a:t>
            </a:r>
            <a:r>
              <a:rPr lang="de-DE" altLang="zh-CN" noProof="0" dirty="0" smtClean="0"/>
              <a:t> </a:t>
            </a:r>
            <a:r>
              <a:rPr lang="de-DE" altLang="zh-CN" noProof="0" dirty="0" err="1" smtClean="0"/>
              <a:t>for</a:t>
            </a:r>
            <a:r>
              <a:rPr lang="de-DE" altLang="zh-CN" noProof="0" dirty="0" smtClean="0"/>
              <a:t> </a:t>
            </a:r>
            <a:r>
              <a:rPr lang="de-DE" altLang="zh-CN" noProof="0" dirty="0" err="1" smtClean="0"/>
              <a:t>promoting</a:t>
            </a:r>
            <a:r>
              <a:rPr lang="de-DE" altLang="zh-CN" noProof="0" dirty="0" smtClean="0"/>
              <a:t> </a:t>
            </a:r>
            <a:r>
              <a:rPr lang="de-DE" altLang="zh-CN" noProof="0" dirty="0" err="1" smtClean="0"/>
              <a:t>the</a:t>
            </a:r>
            <a:r>
              <a:rPr lang="de-DE" altLang="zh-CN" noProof="0" dirty="0" smtClean="0"/>
              <a:t> </a:t>
            </a:r>
            <a:r>
              <a:rPr lang="de-DE" altLang="zh-CN" noProof="0" dirty="0" err="1" smtClean="0"/>
              <a:t>coupling</a:t>
            </a:r>
            <a:r>
              <a:rPr lang="de-DE" altLang="zh-CN" noProof="0" dirty="0" smtClean="0"/>
              <a:t> </a:t>
            </a:r>
            <a:r>
              <a:rPr lang="de-DE" altLang="zh-CN" noProof="0" dirty="0" err="1" smtClean="0"/>
              <a:t>efficiency</a:t>
            </a:r>
            <a:r>
              <a:rPr lang="de-DE" altLang="zh-CN" noProof="0" dirty="0" smtClean="0"/>
              <a:t>. </a:t>
            </a:r>
            <a:r>
              <a:rPr lang="de-DE" altLang="zh-CN" noProof="0" dirty="0" err="1" smtClean="0"/>
              <a:t>There</a:t>
            </a:r>
            <a:r>
              <a:rPr lang="de-DE" altLang="zh-CN" baseline="0" noProof="0" dirty="0" smtClean="0"/>
              <a:t> </a:t>
            </a:r>
            <a:r>
              <a:rPr lang="de-DE" altLang="zh-CN" baseline="0" noProof="0" dirty="0" err="1" smtClean="0"/>
              <a:t>are</a:t>
            </a:r>
            <a:r>
              <a:rPr lang="de-DE" altLang="zh-CN" baseline="0" noProof="0" dirty="0" smtClean="0"/>
              <a:t> </a:t>
            </a:r>
            <a:r>
              <a:rPr lang="de-DE" altLang="zh-CN" baseline="0" noProof="0" dirty="0" err="1" smtClean="0"/>
              <a:t>more</a:t>
            </a:r>
            <a:r>
              <a:rPr lang="de-DE" altLang="zh-CN" baseline="0" noProof="0" dirty="0" smtClean="0"/>
              <a:t> </a:t>
            </a:r>
            <a:r>
              <a:rPr lang="de-DE" altLang="zh-CN" baseline="0" noProof="0" dirty="0" err="1" smtClean="0"/>
              <a:t>actions</a:t>
            </a:r>
            <a:r>
              <a:rPr lang="de-DE" altLang="zh-CN" baseline="0" noProof="0" dirty="0" smtClean="0"/>
              <a:t> </a:t>
            </a:r>
            <a:r>
              <a:rPr lang="de-DE" altLang="zh-CN" baseline="0" noProof="0" dirty="0" err="1" smtClean="0"/>
              <a:t>can</a:t>
            </a:r>
            <a:r>
              <a:rPr lang="de-DE" altLang="zh-CN" baseline="0" noProof="0" dirty="0" smtClean="0"/>
              <a:t> </a:t>
            </a:r>
            <a:r>
              <a:rPr lang="de-DE" altLang="zh-CN" baseline="0" noProof="0" dirty="0" err="1" smtClean="0"/>
              <a:t>be</a:t>
            </a:r>
            <a:r>
              <a:rPr lang="de-DE" altLang="zh-CN" baseline="0" noProof="0" dirty="0" smtClean="0"/>
              <a:t> </a:t>
            </a:r>
            <a:r>
              <a:rPr lang="de-DE" altLang="zh-CN" baseline="0" noProof="0" dirty="0" err="1" smtClean="0"/>
              <a:t>done</a:t>
            </a:r>
            <a:r>
              <a:rPr lang="de-DE" altLang="zh-CN" baseline="0" noProof="0" dirty="0" smtClean="0"/>
              <a:t> </a:t>
            </a:r>
            <a:r>
              <a:rPr lang="de-DE" altLang="zh-CN" baseline="0" noProof="0" dirty="0" err="1" smtClean="0"/>
              <a:t>for</a:t>
            </a:r>
            <a:r>
              <a:rPr lang="de-DE" altLang="zh-CN" baseline="0" noProof="0" dirty="0" smtClean="0"/>
              <a:t> </a:t>
            </a:r>
            <a:r>
              <a:rPr lang="de-DE" altLang="zh-CN" baseline="0" noProof="0" dirty="0" err="1" smtClean="0"/>
              <a:t>optimizing</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coupling</a:t>
            </a:r>
            <a:r>
              <a:rPr lang="de-DE" altLang="zh-CN" baseline="0" noProof="0" dirty="0" smtClean="0"/>
              <a:t>.</a:t>
            </a:r>
          </a:p>
          <a:p>
            <a:endParaRPr lang="de-DE" altLang="zh-CN" baseline="0" noProof="0" dirty="0" smtClean="0"/>
          </a:p>
          <a:p>
            <a:r>
              <a:rPr lang="de-DE" altLang="zh-CN" baseline="0" noProof="0" dirty="0" err="1" smtClean="0"/>
              <a:t>This</a:t>
            </a:r>
            <a:r>
              <a:rPr lang="de-DE" altLang="zh-CN" baseline="0" noProof="0" dirty="0" smtClean="0"/>
              <a:t> </a:t>
            </a:r>
            <a:r>
              <a:rPr lang="de-DE" altLang="zh-CN" baseline="0" noProof="0" dirty="0" err="1" smtClean="0"/>
              <a:t>work</a:t>
            </a:r>
            <a:r>
              <a:rPr lang="de-DE" altLang="zh-CN" baseline="0" noProof="0" dirty="0" smtClean="0"/>
              <a:t> </a:t>
            </a:r>
            <a:r>
              <a:rPr lang="de-DE" altLang="zh-CN" baseline="0" noProof="0" dirty="0" err="1" smtClean="0"/>
              <a:t>aim</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analyze</a:t>
            </a:r>
            <a:r>
              <a:rPr lang="de-DE" altLang="zh-CN" baseline="0" noProof="0" dirty="0" smtClean="0"/>
              <a:t> </a:t>
            </a:r>
            <a:r>
              <a:rPr lang="en-US" altLang="zh-CN" sz="1200" dirty="0" smtClean="0">
                <a:ea typeface="宋体" pitchFamily="2" charset="-122"/>
              </a:rPr>
              <a:t>different techniques to affect </a:t>
            </a:r>
            <a:r>
              <a:rPr lang="de-DE" altLang="zh-CN" baseline="0" noProof="0" dirty="0" err="1" smtClean="0"/>
              <a:t>the</a:t>
            </a:r>
            <a:r>
              <a:rPr lang="de-DE" altLang="zh-CN" baseline="0" noProof="0" dirty="0" smtClean="0"/>
              <a:t> </a:t>
            </a:r>
            <a:r>
              <a:rPr lang="de-DE" altLang="zh-CN" baseline="0" noProof="0" dirty="0" err="1" smtClean="0"/>
              <a:t>coupling</a:t>
            </a:r>
            <a:r>
              <a:rPr lang="de-DE" altLang="zh-CN" baseline="0" noProof="0" dirty="0" smtClean="0"/>
              <a:t> </a:t>
            </a:r>
            <a:r>
              <a:rPr lang="de-DE" altLang="zh-CN" baseline="0" noProof="0" dirty="0" err="1" smtClean="0"/>
              <a:t>from</a:t>
            </a:r>
            <a:r>
              <a:rPr lang="de-DE" altLang="zh-CN" baseline="0" noProof="0" dirty="0" smtClean="0"/>
              <a:t> TLF </a:t>
            </a:r>
            <a:r>
              <a:rPr lang="de-DE" altLang="zh-CN" baseline="0" noProof="0" dirty="0" err="1" smtClean="0"/>
              <a:t>to</a:t>
            </a:r>
            <a:r>
              <a:rPr lang="de-DE" altLang="zh-CN" baseline="0" noProof="0" dirty="0" smtClean="0"/>
              <a:t> </a:t>
            </a:r>
            <a:r>
              <a:rPr lang="de-DE" altLang="zh-CN" baseline="0" noProof="0" dirty="0" err="1" smtClean="0"/>
              <a:t>waveguide</a:t>
            </a:r>
            <a:r>
              <a:rPr lang="de-DE" altLang="zh-CN" baseline="0" noProof="0" dirty="0" smtClean="0"/>
              <a:t>, </a:t>
            </a:r>
            <a:r>
              <a:rPr lang="de-DE" altLang="zh-CN" baseline="0" noProof="0" dirty="0" err="1" smtClean="0"/>
              <a:t>and</a:t>
            </a:r>
            <a:r>
              <a:rPr lang="de-DE" altLang="zh-CN" baseline="0" noProof="0" dirty="0" smtClean="0"/>
              <a:t> find out </a:t>
            </a:r>
            <a:r>
              <a:rPr lang="de-DE" altLang="zh-CN" baseline="0" noProof="0" dirty="0" err="1" smtClean="0"/>
              <a:t>the</a:t>
            </a:r>
            <a:r>
              <a:rPr lang="de-DE" altLang="zh-CN" baseline="0" noProof="0" dirty="0" smtClean="0"/>
              <a:t> optimal </a:t>
            </a:r>
            <a:r>
              <a:rPr lang="de-DE" altLang="zh-CN" baseline="0" noProof="0" dirty="0" err="1" smtClean="0"/>
              <a:t>configurations</a:t>
            </a:r>
            <a:r>
              <a:rPr lang="de-DE" altLang="zh-CN" baseline="0" noProof="0" dirty="0" smtClean="0"/>
              <a:t>. The </a:t>
            </a:r>
            <a:r>
              <a:rPr lang="de-DE" altLang="zh-CN" baseline="0" noProof="0" dirty="0" err="1" smtClean="0"/>
              <a:t>caurse</a:t>
            </a:r>
            <a:r>
              <a:rPr lang="de-DE" altLang="zh-CN" baseline="0" noProof="0" dirty="0" smtClean="0"/>
              <a:t> </a:t>
            </a:r>
            <a:r>
              <a:rPr lang="de-DE" altLang="zh-CN" baseline="0" noProof="0" dirty="0" err="1" smtClean="0"/>
              <a:t>of</a:t>
            </a:r>
            <a:r>
              <a:rPr lang="de-DE" altLang="zh-CN" baseline="0" noProof="0" dirty="0" smtClean="0"/>
              <a:t> </a:t>
            </a:r>
            <a:r>
              <a:rPr lang="de-DE" altLang="zh-CN" baseline="0" noProof="0" dirty="0" err="1" smtClean="0"/>
              <a:t>light</a:t>
            </a:r>
            <a:r>
              <a:rPr lang="de-DE" altLang="zh-CN" baseline="0" noProof="0" dirty="0" smtClean="0"/>
              <a:t> </a:t>
            </a:r>
            <a:r>
              <a:rPr lang="de-DE" altLang="zh-CN" baseline="0" noProof="0" dirty="0" err="1" smtClean="0"/>
              <a:t>propagation</a:t>
            </a:r>
            <a:r>
              <a:rPr lang="de-DE" altLang="zh-CN" baseline="0" noProof="0" dirty="0" smtClean="0"/>
              <a:t> </a:t>
            </a:r>
            <a:r>
              <a:rPr lang="de-DE" altLang="zh-CN" baseline="0" noProof="0" dirty="0" err="1" smtClean="0"/>
              <a:t>can</a:t>
            </a:r>
            <a:r>
              <a:rPr lang="de-DE" altLang="zh-CN" baseline="0" noProof="0" dirty="0" smtClean="0"/>
              <a:t> </a:t>
            </a:r>
            <a:r>
              <a:rPr lang="de-DE" altLang="zh-CN" baseline="0" noProof="0" dirty="0" err="1" smtClean="0"/>
              <a:t>be</a:t>
            </a:r>
            <a:r>
              <a:rPr lang="de-DE" altLang="zh-CN" baseline="0" noProof="0" dirty="0" smtClean="0"/>
              <a:t> </a:t>
            </a:r>
            <a:r>
              <a:rPr lang="de-DE" altLang="zh-CN" baseline="0" noProof="0" dirty="0" err="1" smtClean="0"/>
              <a:t>divided</a:t>
            </a:r>
            <a:r>
              <a:rPr lang="de-DE" altLang="zh-CN" baseline="0" noProof="0" dirty="0" smtClean="0"/>
              <a:t> in 3 </a:t>
            </a:r>
            <a:r>
              <a:rPr lang="de-DE" altLang="zh-CN" baseline="0" noProof="0" dirty="0" err="1" smtClean="0"/>
              <a:t>tracks.The</a:t>
            </a:r>
            <a:r>
              <a:rPr lang="de-DE" altLang="zh-CN" baseline="0" noProof="0" dirty="0" smtClean="0"/>
              <a:t> TLF handle </a:t>
            </a:r>
            <a:r>
              <a:rPr lang="de-DE" altLang="zh-CN" baseline="0" noProof="0" dirty="0" err="1" smtClean="0"/>
              <a:t>the</a:t>
            </a:r>
            <a:r>
              <a:rPr lang="de-DE" altLang="zh-CN" baseline="0" noProof="0" dirty="0" smtClean="0"/>
              <a:t> </a:t>
            </a:r>
            <a:r>
              <a:rPr lang="de-DE" altLang="zh-CN" baseline="0" noProof="0" dirty="0" err="1" smtClean="0"/>
              <a:t>propagation</a:t>
            </a:r>
            <a:r>
              <a:rPr lang="de-DE" altLang="zh-CN" baseline="0" noProof="0" dirty="0" smtClean="0"/>
              <a:t> </a:t>
            </a:r>
            <a:r>
              <a:rPr lang="de-DE" altLang="zh-CN" baseline="0" noProof="0" dirty="0" err="1" smtClean="0"/>
              <a:t>at</a:t>
            </a:r>
            <a:r>
              <a:rPr lang="de-DE" altLang="zh-CN" baseline="0" noProof="0" dirty="0" smtClean="0"/>
              <a:t> </a:t>
            </a:r>
            <a:r>
              <a:rPr lang="de-DE" altLang="zh-CN" baseline="0" noProof="0" dirty="0" err="1" smtClean="0"/>
              <a:t>track</a:t>
            </a:r>
            <a:r>
              <a:rPr lang="de-DE" altLang="zh-CN" baseline="0" noProof="0" dirty="0" smtClean="0"/>
              <a:t> 1. </a:t>
            </a:r>
            <a:r>
              <a:rPr lang="de-DE" altLang="zh-CN" baseline="0" noProof="0" dirty="0" err="1" smtClean="0"/>
              <a:t>Following</a:t>
            </a:r>
            <a:r>
              <a:rPr lang="de-DE" altLang="zh-CN" baseline="0" noProof="0" dirty="0" smtClean="0"/>
              <a:t> </a:t>
            </a:r>
            <a:r>
              <a:rPr lang="de-DE" altLang="zh-CN" baseline="0" noProof="0" dirty="0" err="1" smtClean="0"/>
              <a:t>we</a:t>
            </a:r>
            <a:r>
              <a:rPr lang="de-DE" altLang="zh-CN" baseline="0" noProof="0" dirty="0" smtClean="0"/>
              <a:t> </a:t>
            </a:r>
            <a:r>
              <a:rPr lang="de-DE" altLang="zh-CN" baseline="0" noProof="0" dirty="0" err="1" smtClean="0"/>
              <a:t>talking</a:t>
            </a:r>
            <a:r>
              <a:rPr lang="de-DE" altLang="zh-CN" baseline="0" noProof="0" dirty="0" smtClean="0"/>
              <a:t> </a:t>
            </a:r>
            <a:r>
              <a:rPr lang="de-DE" altLang="zh-CN" baseline="0" noProof="0" dirty="0" err="1" smtClean="0"/>
              <a:t>about</a:t>
            </a:r>
            <a:r>
              <a:rPr lang="de-DE" altLang="zh-CN" baseline="0" noProof="0" dirty="0" smtClean="0"/>
              <a:t> </a:t>
            </a:r>
            <a:r>
              <a:rPr lang="de-DE" altLang="zh-CN" baseline="0" noProof="0" dirty="0" err="1" smtClean="0"/>
              <a:t>the</a:t>
            </a:r>
            <a:r>
              <a:rPr lang="de-DE" altLang="zh-CN" baseline="0" noProof="0" dirty="0" smtClean="0"/>
              <a:t> optimal </a:t>
            </a:r>
            <a:r>
              <a:rPr lang="de-DE" altLang="zh-CN" baseline="0" noProof="0" dirty="0" err="1" smtClean="0"/>
              <a:t>actions</a:t>
            </a:r>
            <a:r>
              <a:rPr lang="de-DE" altLang="zh-CN" baseline="0" noProof="0" dirty="0" smtClean="0"/>
              <a:t> </a:t>
            </a:r>
            <a:r>
              <a:rPr lang="de-DE" altLang="zh-CN" baseline="0" noProof="0" dirty="0" err="1" smtClean="0"/>
              <a:t>at</a:t>
            </a:r>
            <a:r>
              <a:rPr lang="de-DE" altLang="zh-CN" baseline="0" noProof="0" dirty="0" smtClean="0"/>
              <a:t> </a:t>
            </a:r>
            <a:r>
              <a:rPr lang="de-DE" altLang="zh-CN" baseline="0" noProof="0" dirty="0" err="1" smtClean="0"/>
              <a:t>track</a:t>
            </a:r>
            <a:r>
              <a:rPr lang="de-DE" altLang="zh-CN" baseline="0" noProof="0" dirty="0" smtClean="0"/>
              <a:t> 2 </a:t>
            </a:r>
            <a:r>
              <a:rPr lang="de-DE" altLang="zh-CN" baseline="0" noProof="0" dirty="0" err="1" smtClean="0"/>
              <a:t>and</a:t>
            </a:r>
            <a:r>
              <a:rPr lang="de-DE" altLang="zh-CN" baseline="0" noProof="0" dirty="0" smtClean="0"/>
              <a:t> 3.  </a:t>
            </a:r>
            <a:endParaRPr lang="en-US" altLang="zh-CN" noProof="0"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2</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23</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altLang="zh-CN" dirty="0" smtClean="0"/>
              <a:t>In last </a:t>
            </a:r>
            <a:r>
              <a:rPr lang="de-DE" altLang="zh-CN" dirty="0" err="1" smtClean="0"/>
              <a:t>page</a:t>
            </a:r>
            <a:r>
              <a:rPr lang="de-DE" altLang="zh-CN" dirty="0" smtClean="0"/>
              <a:t> </a:t>
            </a:r>
            <a:r>
              <a:rPr lang="de-DE" altLang="zh-CN" dirty="0" err="1" smtClean="0"/>
              <a:t>we</a:t>
            </a:r>
            <a:r>
              <a:rPr lang="de-DE" altLang="zh-CN" dirty="0" smtClean="0"/>
              <a:t> </a:t>
            </a:r>
            <a:r>
              <a:rPr lang="de-DE" altLang="zh-CN" dirty="0" err="1" smtClean="0"/>
              <a:t>have</a:t>
            </a:r>
            <a:r>
              <a:rPr lang="de-DE" altLang="zh-CN" dirty="0" smtClean="0"/>
              <a:t> </a:t>
            </a:r>
            <a:r>
              <a:rPr lang="de-DE" altLang="zh-CN" dirty="0" err="1" smtClean="0"/>
              <a:t>shown</a:t>
            </a:r>
            <a:r>
              <a:rPr lang="de-DE" altLang="zh-CN" dirty="0" smtClean="0"/>
              <a:t> </a:t>
            </a:r>
            <a:r>
              <a:rPr lang="de-DE" altLang="zh-CN" dirty="0" err="1" smtClean="0"/>
              <a:t>the</a:t>
            </a:r>
            <a:r>
              <a:rPr lang="de-DE" altLang="zh-CN" dirty="0" smtClean="0"/>
              <a:t> </a:t>
            </a:r>
            <a:r>
              <a:rPr lang="de-DE" altLang="zh-CN" dirty="0" err="1" smtClean="0"/>
              <a:t>schema</a:t>
            </a:r>
            <a:r>
              <a:rPr lang="de-DE" altLang="zh-CN" baseline="0" dirty="0" smtClean="0"/>
              <a:t> </a:t>
            </a:r>
            <a:r>
              <a:rPr lang="de-DE" altLang="zh-CN" baseline="0" dirty="0" err="1" smtClean="0"/>
              <a:t>of</a:t>
            </a:r>
            <a:r>
              <a:rPr lang="de-DE" altLang="zh-CN" baseline="0" dirty="0" smtClean="0"/>
              <a:t> </a:t>
            </a:r>
            <a:r>
              <a:rPr lang="de-DE" altLang="zh-CN" baseline="0" dirty="0" err="1" smtClean="0"/>
              <a:t>coupling</a:t>
            </a:r>
            <a:r>
              <a:rPr lang="de-DE" altLang="zh-CN" baseline="0" dirty="0" smtClean="0"/>
              <a:t> </a:t>
            </a:r>
            <a:r>
              <a:rPr lang="de-DE" altLang="zh-CN" baseline="0" dirty="0" err="1" smtClean="0"/>
              <a:t>from</a:t>
            </a:r>
            <a:r>
              <a:rPr lang="de-DE" altLang="zh-CN" baseline="0" dirty="0" smtClean="0"/>
              <a:t> TLF </a:t>
            </a:r>
            <a:r>
              <a:rPr lang="de-DE" altLang="zh-CN" baseline="0" dirty="0" err="1" smtClean="0"/>
              <a:t>to</a:t>
            </a:r>
            <a:r>
              <a:rPr lang="de-DE" altLang="zh-CN" baseline="0" dirty="0" smtClean="0"/>
              <a:t> </a:t>
            </a:r>
            <a:r>
              <a:rPr lang="de-DE" altLang="zh-CN" baseline="0" dirty="0" err="1" smtClean="0"/>
              <a:t>waveguide</a:t>
            </a:r>
            <a:r>
              <a:rPr lang="de-DE" altLang="zh-CN" baseline="0" dirty="0" smtClean="0"/>
              <a:t>.</a:t>
            </a:r>
          </a:p>
          <a:p>
            <a:r>
              <a:rPr lang="de-DE" altLang="zh-CN" baseline="0" dirty="0" smtClean="0"/>
              <a:t>The </a:t>
            </a:r>
            <a:r>
              <a:rPr lang="de-DE" altLang="zh-CN" baseline="0" dirty="0" err="1" smtClean="0"/>
              <a:t>given</a:t>
            </a:r>
            <a:r>
              <a:rPr lang="de-DE" altLang="zh-CN" baseline="0" dirty="0" smtClean="0"/>
              <a:t> TLF in </a:t>
            </a:r>
            <a:r>
              <a:rPr lang="de-DE" altLang="zh-CN" baseline="0" dirty="0" err="1" smtClean="0"/>
              <a:t>the</a:t>
            </a:r>
            <a:r>
              <a:rPr lang="de-DE" altLang="zh-CN" baseline="0" dirty="0" smtClean="0"/>
              <a:t> experimental </a:t>
            </a:r>
            <a:r>
              <a:rPr lang="de-DE" altLang="zh-CN" baseline="0" dirty="0" err="1" smtClean="0"/>
              <a:t>setup</a:t>
            </a:r>
            <a:r>
              <a:rPr lang="de-DE" altLang="zh-CN" baseline="0" dirty="0" smtClean="0"/>
              <a:t> </a:t>
            </a:r>
            <a:r>
              <a:rPr lang="de-DE" altLang="zh-CN" baseline="0" dirty="0" err="1" smtClean="0"/>
              <a:t>is</a:t>
            </a:r>
            <a:r>
              <a:rPr lang="de-DE" altLang="zh-CN" baseline="0" dirty="0" smtClean="0"/>
              <a:t> </a:t>
            </a:r>
            <a:r>
              <a:rPr lang="de-DE" altLang="zh-CN" baseline="0" dirty="0" err="1" smtClean="0"/>
              <a:t>produced</a:t>
            </a:r>
            <a:r>
              <a:rPr lang="de-DE" altLang="zh-CN" baseline="0" dirty="0" smtClean="0"/>
              <a:t> </a:t>
            </a:r>
            <a:r>
              <a:rPr lang="de-DE" altLang="zh-CN" baseline="0" dirty="0" err="1" smtClean="0"/>
              <a:t>by</a:t>
            </a:r>
            <a:r>
              <a:rPr lang="de-DE" altLang="zh-CN" baseline="0" dirty="0" smtClean="0"/>
              <a:t> NANONICS. </a:t>
            </a:r>
            <a:r>
              <a:rPr lang="de-DE" altLang="zh-CN" baseline="0" dirty="0" err="1" smtClean="0"/>
              <a:t>It</a:t>
            </a:r>
            <a:r>
              <a:rPr lang="de-DE" altLang="zh-CN" baseline="0" dirty="0" smtClean="0"/>
              <a:t> </a:t>
            </a:r>
            <a:r>
              <a:rPr lang="de-DE" altLang="zh-CN" baseline="0" dirty="0" err="1" smtClean="0"/>
              <a:t>is</a:t>
            </a:r>
            <a:r>
              <a:rPr lang="de-DE" altLang="zh-CN" baseline="0" dirty="0" smtClean="0"/>
              <a:t> </a:t>
            </a:r>
            <a:r>
              <a:rPr lang="de-DE" altLang="zh-CN" baseline="0" dirty="0" err="1" smtClean="0"/>
              <a:t>fabricted</a:t>
            </a:r>
            <a:r>
              <a:rPr lang="de-DE" altLang="zh-CN" baseline="0" dirty="0" smtClean="0"/>
              <a:t> </a:t>
            </a:r>
            <a:r>
              <a:rPr lang="de-DE" altLang="zh-CN" baseline="0" dirty="0" err="1" smtClean="0"/>
              <a:t>by</a:t>
            </a:r>
            <a:r>
              <a:rPr lang="de-DE" altLang="zh-CN" baseline="0" dirty="0" smtClean="0"/>
              <a:t> </a:t>
            </a:r>
            <a:r>
              <a:rPr lang="de-DE" altLang="zh-CN" baseline="0" dirty="0" err="1" smtClean="0"/>
              <a:t>pulling</a:t>
            </a:r>
            <a:r>
              <a:rPr lang="de-DE" altLang="zh-CN" baseline="0" dirty="0" smtClean="0"/>
              <a:t> </a:t>
            </a:r>
            <a:r>
              <a:rPr lang="de-DE" altLang="zh-CN" baseline="0" dirty="0" err="1" smtClean="0"/>
              <a:t>and</a:t>
            </a:r>
            <a:r>
              <a:rPr lang="de-DE" altLang="zh-CN" baseline="0" dirty="0" smtClean="0"/>
              <a:t> </a:t>
            </a:r>
            <a:r>
              <a:rPr lang="de-DE" altLang="zh-CN" baseline="0" dirty="0" err="1" smtClean="0"/>
              <a:t>melting</a:t>
            </a:r>
            <a:r>
              <a:rPr lang="de-DE" altLang="zh-CN" baseline="0" dirty="0" smtClean="0"/>
              <a:t> </a:t>
            </a:r>
            <a:r>
              <a:rPr lang="de-DE" altLang="zh-CN" baseline="0" dirty="0" err="1" smtClean="0"/>
              <a:t>the</a:t>
            </a:r>
            <a:r>
              <a:rPr lang="de-DE" altLang="zh-CN" baseline="0" dirty="0" smtClean="0"/>
              <a:t> </a:t>
            </a:r>
            <a:r>
              <a:rPr lang="de-DE" altLang="zh-CN" baseline="0" dirty="0" err="1" smtClean="0"/>
              <a:t>regular</a:t>
            </a:r>
            <a:r>
              <a:rPr lang="de-DE" altLang="zh-CN" baseline="0" dirty="0" smtClean="0"/>
              <a:t> </a:t>
            </a:r>
            <a:r>
              <a:rPr lang="de-DE" altLang="zh-CN" baseline="0" dirty="0" err="1" smtClean="0"/>
              <a:t>fiber</a:t>
            </a:r>
            <a:r>
              <a:rPr lang="de-DE" altLang="zh-CN" baseline="0" dirty="0" smtClean="0"/>
              <a:t>.</a:t>
            </a:r>
          </a:p>
          <a:p>
            <a:r>
              <a:rPr lang="de-DE" altLang="zh-CN" baseline="0" dirty="0" smtClean="0"/>
              <a:t>The top </a:t>
            </a:r>
            <a:r>
              <a:rPr lang="de-DE" altLang="zh-CN" baseline="0" dirty="0" err="1" smtClean="0"/>
              <a:t>figure</a:t>
            </a:r>
            <a:r>
              <a:rPr lang="de-DE" altLang="zh-CN" baseline="0" dirty="0" smtClean="0"/>
              <a:t> </a:t>
            </a:r>
            <a:r>
              <a:rPr lang="de-DE" altLang="zh-CN" baseline="0" dirty="0" err="1" smtClean="0"/>
              <a:t>is</a:t>
            </a:r>
            <a:r>
              <a:rPr lang="de-DE" altLang="zh-CN" baseline="0" dirty="0" smtClean="0"/>
              <a:t> </a:t>
            </a:r>
            <a:r>
              <a:rPr lang="de-DE" altLang="zh-CN" baseline="0" dirty="0" err="1" smtClean="0"/>
              <a:t>the</a:t>
            </a:r>
            <a:r>
              <a:rPr lang="de-DE" altLang="zh-CN" baseline="0" dirty="0" smtClean="0"/>
              <a:t> </a:t>
            </a:r>
            <a:r>
              <a:rPr lang="de-DE" altLang="zh-CN" baseline="0" dirty="0" err="1" smtClean="0"/>
              <a:t>photography</a:t>
            </a:r>
            <a:r>
              <a:rPr lang="de-DE" altLang="zh-CN" baseline="0" dirty="0" smtClean="0"/>
              <a:t> </a:t>
            </a:r>
            <a:r>
              <a:rPr lang="de-DE" altLang="zh-CN" baseline="0" dirty="0" err="1" smtClean="0"/>
              <a:t>of</a:t>
            </a:r>
            <a:r>
              <a:rPr lang="de-DE" altLang="zh-CN" baseline="0" dirty="0" smtClean="0"/>
              <a:t> </a:t>
            </a:r>
            <a:r>
              <a:rPr lang="de-DE" altLang="zh-CN" baseline="0" dirty="0" err="1" smtClean="0"/>
              <a:t>the</a:t>
            </a:r>
            <a:r>
              <a:rPr lang="de-DE" altLang="zh-CN" baseline="0" dirty="0" smtClean="0"/>
              <a:t> TLF. The </a:t>
            </a:r>
            <a:r>
              <a:rPr lang="de-DE" altLang="zh-CN" baseline="0" dirty="0" err="1" smtClean="0"/>
              <a:t>figer</a:t>
            </a:r>
            <a:r>
              <a:rPr lang="de-DE" altLang="zh-CN" baseline="0" dirty="0" smtClean="0"/>
              <a:t> </a:t>
            </a:r>
            <a:r>
              <a:rPr lang="de-DE" altLang="zh-CN" baseline="0" dirty="0" err="1" smtClean="0"/>
              <a:t>right</a:t>
            </a:r>
            <a:r>
              <a:rPr lang="de-DE" altLang="zh-CN" baseline="0" dirty="0" smtClean="0"/>
              <a:t> down  </a:t>
            </a:r>
            <a:r>
              <a:rPr lang="de-DE" altLang="zh-CN" baseline="0" dirty="0" err="1" smtClean="0"/>
              <a:t>is</a:t>
            </a:r>
            <a:r>
              <a:rPr lang="de-DE" altLang="zh-CN" baseline="0" dirty="0" smtClean="0"/>
              <a:t> </a:t>
            </a:r>
            <a:r>
              <a:rPr lang="de-DE" altLang="zh-CN" baseline="0" dirty="0" err="1" smtClean="0"/>
              <a:t>the</a:t>
            </a:r>
            <a:r>
              <a:rPr lang="de-DE" altLang="zh-CN" baseline="0" dirty="0" smtClean="0"/>
              <a:t> </a:t>
            </a:r>
            <a:r>
              <a:rPr lang="de-DE" altLang="zh-CN" baseline="0" dirty="0" err="1" smtClean="0"/>
              <a:t>schematic</a:t>
            </a:r>
            <a:r>
              <a:rPr lang="de-DE" altLang="zh-CN" baseline="0" dirty="0" smtClean="0"/>
              <a:t> TLF.</a:t>
            </a:r>
          </a:p>
          <a:p>
            <a:r>
              <a:rPr lang="de-DE" altLang="zh-CN" baseline="0" dirty="0" smtClean="0"/>
              <a:t>The Table </a:t>
            </a:r>
            <a:r>
              <a:rPr lang="de-DE" altLang="zh-CN" baseline="0" dirty="0" err="1" smtClean="0"/>
              <a:t>gives</a:t>
            </a:r>
            <a:r>
              <a:rPr lang="de-DE" altLang="zh-CN" baseline="0" dirty="0" smtClean="0"/>
              <a:t> </a:t>
            </a:r>
            <a:r>
              <a:rPr lang="de-DE" altLang="zh-CN" baseline="0" dirty="0" err="1" smtClean="0"/>
              <a:t>the</a:t>
            </a:r>
            <a:r>
              <a:rPr lang="de-DE" altLang="zh-CN" baseline="0" dirty="0" smtClean="0"/>
              <a:t> </a:t>
            </a:r>
            <a:r>
              <a:rPr lang="de-DE" altLang="zh-CN" baseline="0" dirty="0" err="1" smtClean="0"/>
              <a:t>technical</a:t>
            </a:r>
            <a:r>
              <a:rPr lang="de-DE" altLang="zh-CN" baseline="0" dirty="0" smtClean="0"/>
              <a:t> </a:t>
            </a:r>
            <a:r>
              <a:rPr lang="de-DE" altLang="zh-CN" baseline="0" dirty="0" err="1" smtClean="0"/>
              <a:t>detail</a:t>
            </a:r>
            <a:r>
              <a:rPr lang="de-DE" altLang="zh-CN" baseline="0" dirty="0" smtClean="0"/>
              <a:t> </a:t>
            </a:r>
            <a:r>
              <a:rPr lang="de-DE" altLang="zh-CN" baseline="0" dirty="0" err="1" smtClean="0"/>
              <a:t>of</a:t>
            </a:r>
            <a:r>
              <a:rPr lang="de-DE" altLang="zh-CN" baseline="0" dirty="0" smtClean="0"/>
              <a:t> </a:t>
            </a:r>
            <a:r>
              <a:rPr lang="de-DE" altLang="zh-CN" baseline="0" dirty="0" err="1" smtClean="0"/>
              <a:t>the</a:t>
            </a:r>
            <a:r>
              <a:rPr lang="de-DE" altLang="zh-CN" baseline="0" dirty="0" smtClean="0"/>
              <a:t> TLF in experimental </a:t>
            </a:r>
            <a:r>
              <a:rPr lang="de-DE" altLang="zh-CN" baseline="0" dirty="0" err="1" smtClean="0"/>
              <a:t>setup</a:t>
            </a:r>
            <a:r>
              <a:rPr lang="de-DE" altLang="zh-CN" baseline="0" dirty="0" smtClean="0"/>
              <a:t>.</a:t>
            </a:r>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4</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ltLang="zh-CN" noProof="0" dirty="0" smtClean="0"/>
              <a:t>The waveguide in this</a:t>
            </a:r>
            <a:r>
              <a:rPr lang="en-US" altLang="zh-CN" baseline="0" noProof="0" dirty="0" smtClean="0"/>
              <a:t> experimental setup is a rib waveguide. The cross-section of the waveguide is a taper. The taper angle is very close to 90 grad. Therefore, the waveguide can approximate a rectangle. </a:t>
            </a:r>
            <a:endParaRPr lang="en-US" altLang="zh-CN" noProof="0"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5</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ltLang="zh-CN" noProof="0" dirty="0" smtClean="0"/>
              <a:t>In this work only the end part of the TLF</a:t>
            </a:r>
            <a:r>
              <a:rPr lang="en-US" altLang="zh-CN" baseline="0" noProof="0" dirty="0" smtClean="0"/>
              <a:t> is </a:t>
            </a:r>
            <a:r>
              <a:rPr lang="en-US" altLang="zh-CN" baseline="0" noProof="0" dirty="0" err="1" smtClean="0"/>
              <a:t>modelled</a:t>
            </a:r>
            <a:r>
              <a:rPr lang="en-US" altLang="zh-CN" baseline="0" noProof="0" dirty="0" smtClean="0"/>
              <a:t>. First step is to determine the lens. But the lens geometric parameters are not clearly given, so it can only be derived from its output properties in previous table. For the wide angle lens the minimum spot location(MS) is estimated by following method. The marginal ray has a focus at the optic axis. The plane through this focus is named Marginal plane(MP).The paraxial ray hits the optic axis at paraxial focus and the plane through it is called  Paraxial focal plane(PP). The distance between MP and </a:t>
            </a:r>
            <a:r>
              <a:rPr lang="en-US" altLang="zh-CN" baseline="0" noProof="0" dirty="0" err="1" smtClean="0"/>
              <a:t>and</a:t>
            </a:r>
            <a:r>
              <a:rPr lang="en-US" altLang="zh-CN" baseline="0" noProof="0" dirty="0" smtClean="0"/>
              <a:t> PP is called  </a:t>
            </a:r>
            <a:r>
              <a:rPr lang="de-DE" altLang="zh-CN" sz="1200" b="1" kern="1200" baseline="0" dirty="0" smtClean="0">
                <a:solidFill>
                  <a:schemeClr val="tx1"/>
                </a:solidFill>
                <a:latin typeface="Arial" charset="0"/>
                <a:ea typeface="+mn-ea"/>
                <a:cs typeface="+mn-cs"/>
              </a:rPr>
              <a:t>longitudinal </a:t>
            </a:r>
            <a:r>
              <a:rPr lang="de-DE" altLang="zh-CN" sz="1200" b="1" kern="1200" baseline="0" dirty="0" err="1" smtClean="0">
                <a:solidFill>
                  <a:schemeClr val="tx1"/>
                </a:solidFill>
                <a:latin typeface="Arial" charset="0"/>
                <a:ea typeface="+mn-ea"/>
                <a:cs typeface="+mn-cs"/>
              </a:rPr>
              <a:t>spherical</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aberration</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LAm</a:t>
            </a:r>
            <a:r>
              <a:rPr lang="de-DE" altLang="zh-CN" sz="1200" b="1" kern="1200" baseline="0" dirty="0" smtClean="0">
                <a:solidFill>
                  <a:schemeClr val="tx1"/>
                </a:solidFill>
                <a:latin typeface="Arial" charset="0"/>
                <a:ea typeface="+mn-ea"/>
                <a:cs typeface="+mn-cs"/>
              </a:rPr>
              <a:t>). Fromm PP </a:t>
            </a:r>
            <a:r>
              <a:rPr lang="de-DE" altLang="zh-CN" sz="1200" b="1" kern="1200" baseline="0" dirty="0" err="1" smtClean="0">
                <a:solidFill>
                  <a:schemeClr val="tx1"/>
                </a:solidFill>
                <a:latin typeface="Arial" charset="0"/>
                <a:ea typeface="+mn-ea"/>
                <a:cs typeface="+mn-cs"/>
              </a:rPr>
              <a:t>backward</a:t>
            </a:r>
            <a:r>
              <a:rPr lang="de-DE" altLang="zh-CN" sz="1200" b="1" kern="1200" baseline="0" dirty="0" smtClean="0">
                <a:solidFill>
                  <a:schemeClr val="tx1"/>
                </a:solidFill>
                <a:latin typeface="Arial" charset="0"/>
                <a:ea typeface="+mn-ea"/>
                <a:cs typeface="+mn-cs"/>
              </a:rPr>
              <a:t> ¾ </a:t>
            </a:r>
            <a:r>
              <a:rPr lang="de-DE" altLang="zh-CN" sz="1200" b="1" kern="1200" baseline="0" dirty="0" err="1" smtClean="0">
                <a:solidFill>
                  <a:schemeClr val="tx1"/>
                </a:solidFill>
                <a:latin typeface="Arial" charset="0"/>
                <a:ea typeface="+mn-ea"/>
                <a:cs typeface="+mn-cs"/>
              </a:rPr>
              <a:t>LAm</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is</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the</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location</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of</a:t>
            </a:r>
            <a:r>
              <a:rPr lang="de-DE" altLang="zh-CN" sz="1200" b="1" kern="1200" baseline="0" dirty="0" smtClean="0">
                <a:solidFill>
                  <a:schemeClr val="tx1"/>
                </a:solidFill>
                <a:latin typeface="Arial" charset="0"/>
                <a:ea typeface="+mn-ea"/>
                <a:cs typeface="+mn-cs"/>
              </a:rPr>
              <a:t> MS.</a:t>
            </a:r>
            <a:endParaRPr lang="en-US" altLang="zh-CN" noProof="0"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7</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ltLang="zh-CN" baseline="0" noProof="0" dirty="0" smtClean="0"/>
              <a:t>´Here we assume the lens end is a hemisphere radius of 6 µm. Through the estimation of working distance of previous page and we derivate the refractive index.  </a:t>
            </a:r>
            <a:r>
              <a:rPr lang="de-DE" altLang="zh-CN" dirty="0" smtClean="0"/>
              <a:t>The </a:t>
            </a:r>
            <a:r>
              <a:rPr lang="de-DE" altLang="zh-CN" dirty="0" err="1" smtClean="0"/>
              <a:t>table</a:t>
            </a:r>
            <a:r>
              <a:rPr lang="de-DE" altLang="zh-CN" dirty="0" smtClean="0"/>
              <a:t> </a:t>
            </a:r>
            <a:r>
              <a:rPr lang="de-DE" altLang="zh-CN" dirty="0" err="1" smtClean="0"/>
              <a:t>give</a:t>
            </a:r>
            <a:r>
              <a:rPr lang="de-DE" altLang="zh-CN" dirty="0" smtClean="0"/>
              <a:t> </a:t>
            </a:r>
            <a:r>
              <a:rPr lang="de-DE" altLang="zh-CN" dirty="0" err="1" smtClean="0"/>
              <a:t>the</a:t>
            </a:r>
            <a:r>
              <a:rPr lang="de-DE" altLang="zh-CN" dirty="0" smtClean="0"/>
              <a:t> </a:t>
            </a:r>
            <a:r>
              <a:rPr lang="de-DE" altLang="zh-CN" dirty="0" err="1" smtClean="0"/>
              <a:t>parameters</a:t>
            </a:r>
            <a:r>
              <a:rPr lang="de-DE" altLang="zh-CN" dirty="0" smtClean="0"/>
              <a:t>  </a:t>
            </a:r>
            <a:r>
              <a:rPr lang="de-DE" altLang="zh-CN" dirty="0" err="1" smtClean="0"/>
              <a:t>of</a:t>
            </a:r>
            <a:r>
              <a:rPr lang="de-DE" altLang="zh-CN" dirty="0" smtClean="0"/>
              <a:t> TLF model</a:t>
            </a:r>
            <a:r>
              <a:rPr lang="de-DE" altLang="zh-CN" baseline="0" dirty="0" smtClean="0"/>
              <a:t> in </a:t>
            </a:r>
            <a:r>
              <a:rPr lang="de-DE" altLang="zh-CN" baseline="0" dirty="0" err="1" smtClean="0"/>
              <a:t>simulations</a:t>
            </a:r>
            <a:r>
              <a:rPr lang="de-DE" altLang="zh-CN" baseline="0" dirty="0" smtClean="0"/>
              <a:t>.</a:t>
            </a:r>
            <a:r>
              <a:rPr lang="de-DE" altLang="zh-CN" dirty="0" smtClean="0"/>
              <a:t> </a:t>
            </a:r>
            <a:r>
              <a:rPr lang="de-DE" altLang="zh-CN" dirty="0" err="1" smtClean="0"/>
              <a:t>Screen</a:t>
            </a:r>
            <a:r>
              <a:rPr lang="de-DE" altLang="zh-CN" baseline="0" dirty="0" err="1" smtClean="0"/>
              <a:t>shots</a:t>
            </a:r>
            <a:r>
              <a:rPr lang="de-DE" altLang="zh-CN" baseline="0" dirty="0" smtClean="0"/>
              <a:t> </a:t>
            </a:r>
            <a:r>
              <a:rPr lang="de-DE" altLang="zh-CN" baseline="0" dirty="0" err="1" smtClean="0"/>
              <a:t>of</a:t>
            </a:r>
            <a:r>
              <a:rPr lang="de-DE" altLang="zh-CN" baseline="0" dirty="0" smtClean="0"/>
              <a:t> E-</a:t>
            </a:r>
            <a:r>
              <a:rPr lang="de-DE" altLang="zh-CN" baseline="0" dirty="0" err="1" smtClean="0"/>
              <a:t>field</a:t>
            </a:r>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8</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10</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13</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14</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15</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25"/>
          <p:cNvSpPr>
            <a:spLocks noChangeArrowheads="1"/>
          </p:cNvSpPr>
          <p:nvPr/>
        </p:nvSpPr>
        <p:spPr bwMode="auto">
          <a:xfrm>
            <a:off x="0" y="0"/>
            <a:ext cx="9144000" cy="762000"/>
          </a:xfrm>
          <a:prstGeom prst="rect">
            <a:avLst/>
          </a:prstGeom>
          <a:gradFill rotWithShape="0">
            <a:gsLst>
              <a:gs pos="0">
                <a:schemeClr val="folHlink">
                  <a:gamma/>
                  <a:tint val="23922"/>
                  <a:invGamma/>
                </a:schemeClr>
              </a:gs>
              <a:gs pos="100000">
                <a:schemeClr val="folHlink"/>
              </a:gs>
            </a:gsLst>
            <a:lin ang="0" scaled="1"/>
          </a:gradFill>
          <a:ln w="9525">
            <a:noFill/>
            <a:miter lim="800000"/>
            <a:headEnd type="none" w="sm" len="sm"/>
            <a:tailEnd type="none" w="med" len="lg"/>
          </a:ln>
          <a:effectLst/>
        </p:spPr>
        <p:txBody>
          <a:bodyPr wrap="none" anchor="ctr">
            <a:spAutoFit/>
          </a:bodyPr>
          <a:lstStyle/>
          <a:p>
            <a:endParaRPr lang="de-DE" sz="2000"/>
          </a:p>
        </p:txBody>
      </p:sp>
      <p:sp>
        <p:nvSpPr>
          <p:cNvPr id="5" name="Text Box 8"/>
          <p:cNvSpPr txBox="1">
            <a:spLocks noChangeArrowheads="1"/>
          </p:cNvSpPr>
          <p:nvPr/>
        </p:nvSpPr>
        <p:spPr bwMode="auto">
          <a:xfrm>
            <a:off x="1846263" y="1520825"/>
            <a:ext cx="7050087" cy="5181600"/>
          </a:xfrm>
          <a:prstGeom prst="rect">
            <a:avLst/>
          </a:prstGeom>
          <a:noFill/>
          <a:ln w="9525">
            <a:noFill/>
            <a:miter lim="800000"/>
            <a:headEnd/>
            <a:tailEnd/>
          </a:ln>
          <a:effectLst/>
        </p:spPr>
        <p:txBody>
          <a:bodyPr lIns="86223" tIns="43112" rIns="86223" bIns="43112"/>
          <a:lstStyle/>
          <a:p>
            <a:pPr algn="ctr" defTabSz="862013">
              <a:buFont typeface="Wingdings" pitchFamily="2" charset="2"/>
              <a:buNone/>
            </a:pPr>
            <a:endParaRPr lang="de-DE" sz="1500">
              <a:solidFill>
                <a:srgbClr val="FF9900"/>
              </a:solidFill>
              <a:effectLst>
                <a:outerShdw blurRad="38100" dist="38100" dir="2700000" algn="tl">
                  <a:srgbClr val="C0C0C0"/>
                </a:outerShdw>
              </a:effectLst>
            </a:endParaRPr>
          </a:p>
        </p:txBody>
      </p:sp>
      <p:pic>
        <p:nvPicPr>
          <p:cNvPr id="6" name="Picture 2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5711825"/>
            <a:ext cx="4038600" cy="1146175"/>
          </a:xfrm>
          <a:prstGeom prst="rect">
            <a:avLst/>
          </a:prstGeom>
          <a:noFill/>
          <a:ln w="9525">
            <a:noFill/>
            <a:miter lim="800000"/>
            <a:headEnd type="none" w="sm" len="sm"/>
            <a:tailEnd type="none" w="med" len="lg"/>
          </a:ln>
        </p:spPr>
      </p:pic>
      <p:pic>
        <p:nvPicPr>
          <p:cNvPr id="7" name="Picture 2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077200" y="34925"/>
            <a:ext cx="1066800" cy="700088"/>
          </a:xfrm>
          <a:prstGeom prst="rect">
            <a:avLst/>
          </a:prstGeom>
          <a:noFill/>
          <a:ln w="9525">
            <a:noFill/>
            <a:miter lim="800000"/>
            <a:headEnd type="none" w="sm" len="sm"/>
            <a:tailEnd type="none" w="med" len="lg"/>
          </a:ln>
        </p:spPr>
      </p:pic>
      <p:sp>
        <p:nvSpPr>
          <p:cNvPr id="185350" name="Rectangle 6"/>
          <p:cNvSpPr>
            <a:spLocks noGrp="1" noChangeArrowheads="1"/>
          </p:cNvSpPr>
          <p:nvPr>
            <p:ph type="ctrTitle"/>
          </p:nvPr>
        </p:nvSpPr>
        <p:spPr>
          <a:xfrm>
            <a:off x="685800" y="1676400"/>
            <a:ext cx="7773988" cy="1470025"/>
          </a:xfrm>
        </p:spPr>
        <p:txBody>
          <a:bodyPr/>
          <a:lstStyle>
            <a:lvl1pPr algn="ctr">
              <a:defRPr sz="3400" b="1"/>
            </a:lvl1pPr>
          </a:lstStyle>
          <a:p>
            <a:r>
              <a:rPr lang="de-DE" smtClean="0"/>
              <a:t>Titelmasterformat durch Klicken bearbeiten</a:t>
            </a:r>
            <a:endParaRPr lang="de-DE"/>
          </a:p>
        </p:txBody>
      </p:sp>
      <p:sp>
        <p:nvSpPr>
          <p:cNvPr id="185353" name="Rectangle 9"/>
          <p:cNvSpPr>
            <a:spLocks noGrp="1" noChangeArrowheads="1"/>
          </p:cNvSpPr>
          <p:nvPr>
            <p:ph type="subTitle" idx="1"/>
          </p:nvPr>
        </p:nvSpPr>
        <p:spPr>
          <a:xfrm>
            <a:off x="1236663" y="3962400"/>
            <a:ext cx="6672262" cy="439738"/>
          </a:xfrm>
          <a:ln algn="ctr"/>
        </p:spPr>
        <p:txBody>
          <a:bodyPr lIns="86822" tIns="43411" rIns="86822" bIns="43411" anchor="b"/>
          <a:lstStyle>
            <a:lvl1pPr marL="0" indent="0" algn="ctr">
              <a:spcBef>
                <a:spcPct val="0"/>
              </a:spcBef>
              <a:defRPr sz="2000">
                <a:solidFill>
                  <a:srgbClr val="000000"/>
                </a:solidFill>
              </a:defRPr>
            </a:lvl1pPr>
          </a:lstStyle>
          <a:p>
            <a:r>
              <a:rPr lang="de-DE" smtClean="0"/>
              <a:t>Formatvorlage des Untertitelmasters durch Klicken bearbeiten</a:t>
            </a:r>
            <a:endParaRPr lang="de-DE"/>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97675" y="39688"/>
            <a:ext cx="2251075" cy="6427787"/>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1275" y="39688"/>
            <a:ext cx="6604000" cy="6427787"/>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371600" y="39688"/>
            <a:ext cx="7527925" cy="695325"/>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1275" y="965200"/>
            <a:ext cx="4427538" cy="5502275"/>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21213" y="965200"/>
            <a:ext cx="4427537" cy="5502275"/>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371600" y="39688"/>
            <a:ext cx="7527925" cy="695325"/>
          </a:xfrm>
        </p:spPr>
        <p:txBody>
          <a:bodyPr/>
          <a:lstStyle/>
          <a:p>
            <a:r>
              <a:rPr lang="de-DE" altLang="zh-CN" smtClean="0"/>
              <a:t>Titelmasterformat durch Klicken bearbeiten</a:t>
            </a:r>
            <a:endParaRPr lang="zh-CN" altLang="en-US"/>
          </a:p>
        </p:txBody>
      </p:sp>
      <p:sp>
        <p:nvSpPr>
          <p:cNvPr id="3" name="Textplatzhalter 2"/>
          <p:cNvSpPr>
            <a:spLocks noGrp="1"/>
          </p:cNvSpPr>
          <p:nvPr>
            <p:ph type="body" sz="half" idx="1"/>
          </p:nvPr>
        </p:nvSpPr>
        <p:spPr>
          <a:xfrm>
            <a:off x="41275" y="965200"/>
            <a:ext cx="4427538" cy="5502275"/>
          </a:xfrm>
        </p:spPr>
        <p:txBody>
          <a:bodyPr/>
          <a:lstStyle/>
          <a:p>
            <a:pPr lvl="0"/>
            <a:r>
              <a:rPr lang="de-DE" altLang="zh-CN" smtClean="0"/>
              <a:t>Textmasterformate durch Klicken bearbeiten</a:t>
            </a:r>
          </a:p>
          <a:p>
            <a:pPr lvl="1"/>
            <a:r>
              <a:rPr lang="de-DE" altLang="zh-CN" smtClean="0"/>
              <a:t>Zweite Ebene</a:t>
            </a:r>
          </a:p>
          <a:p>
            <a:pPr lvl="2"/>
            <a:r>
              <a:rPr lang="de-DE" altLang="zh-CN" smtClean="0"/>
              <a:t>Dritte Ebene</a:t>
            </a:r>
          </a:p>
          <a:p>
            <a:pPr lvl="3"/>
            <a:r>
              <a:rPr lang="de-DE" altLang="zh-CN" smtClean="0"/>
              <a:t>Vierte Ebene</a:t>
            </a:r>
          </a:p>
          <a:p>
            <a:pPr lvl="4"/>
            <a:r>
              <a:rPr lang="de-DE" altLang="zh-CN" smtClean="0"/>
              <a:t>Fünfte Ebene</a:t>
            </a:r>
            <a:endParaRPr lang="zh-CN" altLang="en-US"/>
          </a:p>
        </p:txBody>
      </p:sp>
      <p:sp>
        <p:nvSpPr>
          <p:cNvPr id="4" name="Inhaltsplatzhalter 3"/>
          <p:cNvSpPr>
            <a:spLocks noGrp="1"/>
          </p:cNvSpPr>
          <p:nvPr>
            <p:ph sz="quarter" idx="2"/>
          </p:nvPr>
        </p:nvSpPr>
        <p:spPr>
          <a:xfrm>
            <a:off x="4621213" y="965200"/>
            <a:ext cx="4427537" cy="2674938"/>
          </a:xfrm>
        </p:spPr>
        <p:txBody>
          <a:bodyPr/>
          <a:lstStyle/>
          <a:p>
            <a:pPr lvl="0"/>
            <a:r>
              <a:rPr lang="de-DE" altLang="zh-CN" smtClean="0"/>
              <a:t>Textmasterformate durch Klicken bearbeiten</a:t>
            </a:r>
          </a:p>
          <a:p>
            <a:pPr lvl="1"/>
            <a:r>
              <a:rPr lang="de-DE" altLang="zh-CN" smtClean="0"/>
              <a:t>Zweite Ebene</a:t>
            </a:r>
          </a:p>
          <a:p>
            <a:pPr lvl="2"/>
            <a:r>
              <a:rPr lang="de-DE" altLang="zh-CN" smtClean="0"/>
              <a:t>Dritte Ebene</a:t>
            </a:r>
          </a:p>
          <a:p>
            <a:pPr lvl="3"/>
            <a:r>
              <a:rPr lang="de-DE" altLang="zh-CN" smtClean="0"/>
              <a:t>Vierte Ebene</a:t>
            </a:r>
          </a:p>
          <a:p>
            <a:pPr lvl="4"/>
            <a:r>
              <a:rPr lang="de-DE" altLang="zh-CN" smtClean="0"/>
              <a:t>Fünfte Ebene</a:t>
            </a:r>
            <a:endParaRPr lang="zh-CN" altLang="en-US"/>
          </a:p>
        </p:txBody>
      </p:sp>
      <p:sp>
        <p:nvSpPr>
          <p:cNvPr id="5" name="Inhaltsplatzhalter 4"/>
          <p:cNvSpPr>
            <a:spLocks noGrp="1"/>
          </p:cNvSpPr>
          <p:nvPr>
            <p:ph sz="quarter" idx="3"/>
          </p:nvPr>
        </p:nvSpPr>
        <p:spPr>
          <a:xfrm>
            <a:off x="4621213" y="3792538"/>
            <a:ext cx="4427537" cy="2674937"/>
          </a:xfrm>
        </p:spPr>
        <p:txBody>
          <a:bodyPr/>
          <a:lstStyle/>
          <a:p>
            <a:pPr lvl="0"/>
            <a:r>
              <a:rPr lang="de-DE" altLang="zh-CN" smtClean="0"/>
              <a:t>Textmasterformate durch Klicken bearbeiten</a:t>
            </a:r>
          </a:p>
          <a:p>
            <a:pPr lvl="1"/>
            <a:r>
              <a:rPr lang="de-DE" altLang="zh-CN" smtClean="0"/>
              <a:t>Zweite Ebene</a:t>
            </a:r>
          </a:p>
          <a:p>
            <a:pPr lvl="2"/>
            <a:r>
              <a:rPr lang="de-DE" altLang="zh-CN" smtClean="0"/>
              <a:t>Dritte Ebene</a:t>
            </a:r>
          </a:p>
          <a:p>
            <a:pPr lvl="3"/>
            <a:r>
              <a:rPr lang="de-DE" altLang="zh-CN" smtClean="0"/>
              <a:t>Vierte Ebene</a:t>
            </a:r>
          </a:p>
          <a:p>
            <a:pPr lvl="4"/>
            <a:r>
              <a:rPr lang="de-DE" altLang="zh-CN" smtClean="0"/>
              <a:t>Fünfte Ebene</a:t>
            </a:r>
            <a:endParaRPr lang="zh-CN" alt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1371600" y="39688"/>
            <a:ext cx="7527925" cy="695325"/>
          </a:xfrm>
        </p:spPr>
        <p:txBody>
          <a:bodyPr/>
          <a:lstStyle/>
          <a:p>
            <a:r>
              <a:rPr lang="de-DE" altLang="zh-CN" smtClean="0"/>
              <a:t>Titelmasterformat durch Klicken bearbeiten</a:t>
            </a:r>
            <a:endParaRPr lang="zh-CN" altLang="en-US"/>
          </a:p>
        </p:txBody>
      </p:sp>
      <p:sp>
        <p:nvSpPr>
          <p:cNvPr id="3" name="Tabellenplatzhalter 2"/>
          <p:cNvSpPr>
            <a:spLocks noGrp="1"/>
          </p:cNvSpPr>
          <p:nvPr>
            <p:ph type="tbl" idx="1"/>
          </p:nvPr>
        </p:nvSpPr>
        <p:spPr>
          <a:xfrm>
            <a:off x="41275" y="965200"/>
            <a:ext cx="9007475" cy="5502275"/>
          </a:xfrm>
        </p:spPr>
        <p:txBody>
          <a:bodyPr/>
          <a:lstStyle/>
          <a:p>
            <a:endParaRPr lang="zh-CN" alt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1275" y="965200"/>
            <a:ext cx="4427538" cy="5502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21213" y="965200"/>
            <a:ext cx="4427537" cy="5502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38" name="Rectangle 18"/>
          <p:cNvSpPr>
            <a:spLocks noChangeArrowheads="1"/>
          </p:cNvSpPr>
          <p:nvPr/>
        </p:nvSpPr>
        <p:spPr bwMode="auto">
          <a:xfrm>
            <a:off x="0" y="0"/>
            <a:ext cx="9144000" cy="790575"/>
          </a:xfrm>
          <a:prstGeom prst="rect">
            <a:avLst/>
          </a:prstGeom>
          <a:gradFill rotWithShape="0">
            <a:gsLst>
              <a:gs pos="0">
                <a:schemeClr val="folHlink">
                  <a:gamma/>
                  <a:tint val="23922"/>
                  <a:invGamma/>
                </a:schemeClr>
              </a:gs>
              <a:gs pos="100000">
                <a:schemeClr val="folHlink"/>
              </a:gs>
            </a:gsLst>
            <a:lin ang="0" scaled="1"/>
          </a:gradFill>
          <a:ln w="9525">
            <a:noFill/>
            <a:miter lim="800000"/>
            <a:headEnd type="none" w="sm" len="sm"/>
            <a:tailEnd type="none" w="med" len="lg"/>
          </a:ln>
          <a:effectLst/>
        </p:spPr>
        <p:txBody>
          <a:bodyPr anchor="ctr">
            <a:spAutoFit/>
          </a:bodyPr>
          <a:lstStyle/>
          <a:p>
            <a:endParaRPr lang="de-DE" sz="2000"/>
          </a:p>
        </p:txBody>
      </p:sp>
      <p:sp>
        <p:nvSpPr>
          <p:cNvPr id="1029" name="Rectangle 6"/>
          <p:cNvSpPr>
            <a:spLocks noGrp="1" noChangeArrowheads="1"/>
          </p:cNvSpPr>
          <p:nvPr>
            <p:ph type="title"/>
          </p:nvPr>
        </p:nvSpPr>
        <p:spPr bwMode="auto">
          <a:xfrm>
            <a:off x="1371600" y="39688"/>
            <a:ext cx="7527925" cy="695325"/>
          </a:xfrm>
          <a:prstGeom prst="rect">
            <a:avLst/>
          </a:prstGeom>
          <a:noFill/>
          <a:ln w="9525">
            <a:noFill/>
            <a:miter lim="800000"/>
            <a:headEnd/>
            <a:tailEnd/>
          </a:ln>
        </p:spPr>
        <p:txBody>
          <a:bodyPr vert="horz" wrap="square" lIns="86822" tIns="43411" rIns="86822" bIns="43411" numCol="1" anchor="b" anchorCtr="0" compatLnSpc="1">
            <a:prstTxWarp prst="textNoShape">
              <a:avLst/>
            </a:prstTxWarp>
          </a:bodyPr>
          <a:lstStyle/>
          <a:p>
            <a:pPr lvl="0"/>
            <a:r>
              <a:rPr lang="de-DE" smtClean="0"/>
              <a:t>Titel</a:t>
            </a:r>
          </a:p>
        </p:txBody>
      </p:sp>
      <p:sp>
        <p:nvSpPr>
          <p:cNvPr id="184327" name="Text Box 7"/>
          <p:cNvSpPr txBox="1">
            <a:spLocks noChangeArrowheads="1"/>
          </p:cNvSpPr>
          <p:nvPr/>
        </p:nvSpPr>
        <p:spPr bwMode="auto">
          <a:xfrm>
            <a:off x="1082675" y="1644650"/>
            <a:ext cx="7929563" cy="436563"/>
          </a:xfrm>
          <a:prstGeom prst="rect">
            <a:avLst/>
          </a:prstGeom>
          <a:noFill/>
          <a:ln w="9525">
            <a:noFill/>
            <a:miter lim="800000"/>
            <a:headEnd/>
            <a:tailEnd/>
          </a:ln>
          <a:effectLst/>
        </p:spPr>
        <p:txBody>
          <a:bodyPr lIns="86223" tIns="43112" rIns="86223" bIns="43112">
            <a:spAutoFit/>
          </a:bodyPr>
          <a:lstStyle/>
          <a:p>
            <a:pPr defTabSz="862013">
              <a:buFont typeface="Wingdings" pitchFamily="2" charset="2"/>
              <a:buNone/>
            </a:pPr>
            <a:endParaRPr lang="de-DE" sz="2300">
              <a:solidFill>
                <a:srgbClr val="FF9900"/>
              </a:solidFill>
              <a:effectLst>
                <a:outerShdw blurRad="38100" dist="38100" dir="2700000" algn="tl">
                  <a:srgbClr val="C0C0C0"/>
                </a:outerShdw>
              </a:effectLst>
            </a:endParaRPr>
          </a:p>
        </p:txBody>
      </p:sp>
      <p:sp>
        <p:nvSpPr>
          <p:cNvPr id="184328" name="Text Box 8"/>
          <p:cNvSpPr txBox="1">
            <a:spLocks noChangeArrowheads="1"/>
          </p:cNvSpPr>
          <p:nvPr/>
        </p:nvSpPr>
        <p:spPr bwMode="auto">
          <a:xfrm>
            <a:off x="1846263" y="1520825"/>
            <a:ext cx="7050087" cy="5181600"/>
          </a:xfrm>
          <a:prstGeom prst="rect">
            <a:avLst/>
          </a:prstGeom>
          <a:noFill/>
          <a:ln w="9525">
            <a:noFill/>
            <a:miter lim="800000"/>
            <a:headEnd/>
            <a:tailEnd/>
          </a:ln>
          <a:effectLst/>
        </p:spPr>
        <p:txBody>
          <a:bodyPr lIns="86223" tIns="43112" rIns="86223" bIns="43112"/>
          <a:lstStyle/>
          <a:p>
            <a:pPr algn="ctr" defTabSz="862013">
              <a:buFont typeface="Wingdings" pitchFamily="2" charset="2"/>
              <a:buNone/>
            </a:pPr>
            <a:endParaRPr lang="de-DE" sz="1500">
              <a:solidFill>
                <a:srgbClr val="FF9900"/>
              </a:solidFill>
              <a:effectLst>
                <a:outerShdw blurRad="38100" dist="38100" dir="2700000" algn="tl">
                  <a:srgbClr val="C0C0C0"/>
                </a:outerShdw>
              </a:effectLst>
            </a:endParaRPr>
          </a:p>
        </p:txBody>
      </p:sp>
      <p:sp>
        <p:nvSpPr>
          <p:cNvPr id="1032" name="Rectangle 9"/>
          <p:cNvSpPr>
            <a:spLocks noGrp="1" noChangeArrowheads="1"/>
          </p:cNvSpPr>
          <p:nvPr>
            <p:ph type="body" idx="1"/>
          </p:nvPr>
        </p:nvSpPr>
        <p:spPr bwMode="auto">
          <a:xfrm>
            <a:off x="41275" y="965200"/>
            <a:ext cx="9007475" cy="5502275"/>
          </a:xfrm>
          <a:prstGeom prst="rect">
            <a:avLst/>
          </a:prstGeom>
          <a:noFill/>
          <a:ln w="9525">
            <a:noFill/>
            <a:miter lim="800000"/>
            <a:headEnd/>
            <a:tailEnd/>
          </a:ln>
        </p:spPr>
        <p:txBody>
          <a:bodyPr vert="horz" wrap="square" lIns="86223" tIns="43112" rIns="86223" bIns="43112"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84331" name="Text Box 11"/>
          <p:cNvSpPr txBox="1">
            <a:spLocks noChangeArrowheads="1"/>
          </p:cNvSpPr>
          <p:nvPr/>
        </p:nvSpPr>
        <p:spPr bwMode="auto">
          <a:xfrm>
            <a:off x="0" y="6467475"/>
            <a:ext cx="527050" cy="542925"/>
          </a:xfrm>
          <a:prstGeom prst="rect">
            <a:avLst/>
          </a:prstGeom>
          <a:noFill/>
          <a:ln w="9525">
            <a:noFill/>
            <a:miter lim="800000"/>
            <a:headEnd/>
            <a:tailEnd/>
          </a:ln>
          <a:effectLst/>
        </p:spPr>
        <p:txBody>
          <a:bodyPr wrap="none" lIns="0" tIns="43112" rIns="0" bIns="43112"/>
          <a:lstStyle/>
          <a:p>
            <a:pPr algn="ctr" defTabSz="862013" eaLnBrk="1" hangingPunct="1"/>
            <a:fld id="{469F885A-1D31-4C73-8420-45D3AD531D79}" type="slidenum">
              <a:rPr lang="de-DE" sz="1500">
                <a:solidFill>
                  <a:srgbClr val="EAEAEA"/>
                </a:solidFill>
              </a:rPr>
              <a:pPr algn="ctr" defTabSz="862013" eaLnBrk="1" hangingPunct="1"/>
              <a:t>‹Nr.›</a:t>
            </a:fld>
            <a:endParaRPr lang="de-DE" sz="1500">
              <a:solidFill>
                <a:srgbClr val="EAEAEA"/>
              </a:solidFill>
            </a:endParaRPr>
          </a:p>
        </p:txBody>
      </p:sp>
      <p:graphicFrame>
        <p:nvGraphicFramePr>
          <p:cNvPr id="1026" name="Object 19"/>
          <p:cNvGraphicFramePr>
            <a:graphicFrameLocks noChangeAspect="1"/>
          </p:cNvGraphicFramePr>
          <p:nvPr/>
        </p:nvGraphicFramePr>
        <p:xfrm>
          <a:off x="41275" y="47625"/>
          <a:ext cx="528638" cy="693738"/>
        </p:xfrm>
        <a:graphic>
          <a:graphicData uri="http://schemas.openxmlformats.org/presentationml/2006/ole">
            <p:oleObj spid="_x0000_s1026" name="CorelPhotoPaint.Image.11" r:id="rId17" imgW="2095238" imgH="2758095" progId="">
              <p:embed/>
            </p:oleObj>
          </a:graphicData>
        </a:graphic>
      </p:graphicFrame>
      <p:sp>
        <p:nvSpPr>
          <p:cNvPr id="184340" name="Text Box 20"/>
          <p:cNvSpPr txBox="1">
            <a:spLocks noChangeArrowheads="1"/>
          </p:cNvSpPr>
          <p:nvPr/>
        </p:nvSpPr>
        <p:spPr bwMode="auto">
          <a:xfrm>
            <a:off x="0" y="6559550"/>
            <a:ext cx="9144000" cy="298450"/>
          </a:xfrm>
          <a:prstGeom prst="rect">
            <a:avLst/>
          </a:prstGeom>
          <a:solidFill>
            <a:srgbClr val="003366"/>
          </a:solidFill>
          <a:ln w="9525">
            <a:noFill/>
            <a:miter lim="800000"/>
            <a:headEnd/>
            <a:tailEnd/>
          </a:ln>
          <a:effectLst/>
        </p:spPr>
        <p:txBody>
          <a:bodyPr lIns="86223" tIns="43112" rIns="86223" bIns="43112"/>
          <a:lstStyle/>
          <a:p>
            <a:pPr defTabSz="862013" eaLnBrk="1" hangingPunct="1">
              <a:tabLst>
                <a:tab pos="8521700" algn="r"/>
                <a:tab pos="8966200" algn="r"/>
              </a:tabLst>
            </a:pPr>
            <a:r>
              <a:rPr lang="de-DE" sz="1400">
                <a:solidFill>
                  <a:srgbClr val="EAEAEA"/>
                </a:solidFill>
              </a:rPr>
              <a:t>	Univ. Paderborn, FG Theoretische Elektrotechnik</a:t>
            </a:r>
            <a:endParaRPr lang="de-DE" sz="1200">
              <a:solidFill>
                <a:schemeClr val="bg1"/>
              </a:solidFill>
            </a:endParaRPr>
          </a:p>
        </p:txBody>
      </p:sp>
      <p:sp>
        <p:nvSpPr>
          <p:cNvPr id="184341" name="Text Box 21"/>
          <p:cNvSpPr txBox="1">
            <a:spLocks noChangeArrowheads="1"/>
          </p:cNvSpPr>
          <p:nvPr/>
        </p:nvSpPr>
        <p:spPr bwMode="auto">
          <a:xfrm>
            <a:off x="8696325" y="6604000"/>
            <a:ext cx="412750" cy="222250"/>
          </a:xfrm>
          <a:prstGeom prst="rect">
            <a:avLst/>
          </a:prstGeom>
          <a:solidFill>
            <a:schemeClr val="bg1"/>
          </a:solidFill>
          <a:ln w="9525">
            <a:noFill/>
            <a:miter lim="800000"/>
            <a:headEnd type="none" w="sm" len="sm"/>
            <a:tailEnd type="none" w="med" len="lg"/>
          </a:ln>
          <a:effectLst/>
        </p:spPr>
        <p:txBody>
          <a:bodyPr lIns="54000" rIns="54000" anchor="ctr" anchorCtr="1"/>
          <a:lstStyle/>
          <a:p>
            <a:pPr algn="r" defTabSz="758825"/>
            <a:fld id="{41965491-7A76-44A3-B3EA-8B25513FE680}" type="slidenum">
              <a:rPr lang="de-DE" sz="1200">
                <a:solidFill>
                  <a:schemeClr val="accent2"/>
                </a:solidFill>
              </a:rPr>
              <a:pPr algn="r" defTabSz="758825"/>
              <a:t>‹Nr.›</a:t>
            </a:fld>
            <a:endParaRPr lang="de-DE" sz="1200">
              <a:solidFill>
                <a:schemeClr val="accent2"/>
              </a:solidFill>
            </a:endParaRPr>
          </a:p>
        </p:txBody>
      </p:sp>
    </p:spTree>
  </p:cSld>
  <p:clrMap bg1="lt1" tx1="dk1" bg2="lt2" tx2="dk2" accent1="accent1" accent2="accent2" accent3="accent3" accent4="accent4" accent5="accent5" accent6="accent6" hlink="hlink" folHlink="folHlink"/>
  <p:sldLayoutIdLst>
    <p:sldLayoutId id="2147483727" r:id="rId1"/>
    <p:sldLayoutId id="2147483724" r:id="rId2"/>
    <p:sldLayoutId id="2147483723" r:id="rId3"/>
    <p:sldLayoutId id="2147483722" r:id="rId4"/>
    <p:sldLayoutId id="2147483721" r:id="rId5"/>
    <p:sldLayoutId id="2147483720" r:id="rId6"/>
    <p:sldLayoutId id="2147483719" r:id="rId7"/>
    <p:sldLayoutId id="2147483718" r:id="rId8"/>
    <p:sldLayoutId id="2147483717" r:id="rId9"/>
    <p:sldLayoutId id="2147483716" r:id="rId10"/>
    <p:sldLayoutId id="2147483715" r:id="rId11"/>
    <p:sldLayoutId id="2147483714" r:id="rId12"/>
    <p:sldLayoutId id="2147483725" r:id="rId13"/>
    <p:sldLayoutId id="2147483726" r:id="rId14"/>
  </p:sldLayoutIdLst>
  <p:transition>
    <p:zoom/>
  </p:transition>
  <p:timing>
    <p:tnLst>
      <p:par>
        <p:cTn id="1" dur="indefinite" restart="never" nodeType="tmRoot"/>
      </p:par>
    </p:tnLst>
  </p:timing>
  <p:txStyles>
    <p:titleStyle>
      <a:lvl1pPr algn="r" defTabSz="862013" rtl="0" eaLnBrk="0" fontAlgn="base" hangingPunct="0">
        <a:spcBef>
          <a:spcPct val="0"/>
        </a:spcBef>
        <a:spcAft>
          <a:spcPct val="0"/>
        </a:spcAft>
        <a:defRPr sz="3800">
          <a:solidFill>
            <a:schemeClr val="tx2"/>
          </a:solidFill>
          <a:latin typeface="+mj-lt"/>
          <a:ea typeface="+mj-ea"/>
          <a:cs typeface="+mj-cs"/>
        </a:defRPr>
      </a:lvl1pPr>
      <a:lvl2pPr algn="r" defTabSz="862013" rtl="0" eaLnBrk="0" fontAlgn="base" hangingPunct="0">
        <a:spcBef>
          <a:spcPct val="0"/>
        </a:spcBef>
        <a:spcAft>
          <a:spcPct val="0"/>
        </a:spcAft>
        <a:defRPr sz="3800">
          <a:solidFill>
            <a:schemeClr val="tx2"/>
          </a:solidFill>
          <a:latin typeface="Arial" charset="0"/>
        </a:defRPr>
      </a:lvl2pPr>
      <a:lvl3pPr algn="r" defTabSz="862013" rtl="0" eaLnBrk="0" fontAlgn="base" hangingPunct="0">
        <a:spcBef>
          <a:spcPct val="0"/>
        </a:spcBef>
        <a:spcAft>
          <a:spcPct val="0"/>
        </a:spcAft>
        <a:defRPr sz="3800">
          <a:solidFill>
            <a:schemeClr val="tx2"/>
          </a:solidFill>
          <a:latin typeface="Arial" charset="0"/>
        </a:defRPr>
      </a:lvl3pPr>
      <a:lvl4pPr algn="r" defTabSz="862013" rtl="0" eaLnBrk="0" fontAlgn="base" hangingPunct="0">
        <a:spcBef>
          <a:spcPct val="0"/>
        </a:spcBef>
        <a:spcAft>
          <a:spcPct val="0"/>
        </a:spcAft>
        <a:defRPr sz="3800">
          <a:solidFill>
            <a:schemeClr val="tx2"/>
          </a:solidFill>
          <a:latin typeface="Arial" charset="0"/>
        </a:defRPr>
      </a:lvl4pPr>
      <a:lvl5pPr algn="r" defTabSz="862013" rtl="0" eaLnBrk="0" fontAlgn="base" hangingPunct="0">
        <a:spcBef>
          <a:spcPct val="0"/>
        </a:spcBef>
        <a:spcAft>
          <a:spcPct val="0"/>
        </a:spcAft>
        <a:defRPr sz="3800">
          <a:solidFill>
            <a:schemeClr val="tx2"/>
          </a:solidFill>
          <a:latin typeface="Arial" charset="0"/>
        </a:defRPr>
      </a:lvl5pPr>
      <a:lvl6pPr marL="457200" algn="r" defTabSz="862013" rtl="0" eaLnBrk="1" fontAlgn="base" hangingPunct="1">
        <a:spcBef>
          <a:spcPct val="0"/>
        </a:spcBef>
        <a:spcAft>
          <a:spcPct val="0"/>
        </a:spcAft>
        <a:defRPr sz="3800">
          <a:solidFill>
            <a:schemeClr val="tx2"/>
          </a:solidFill>
          <a:latin typeface="Arial" charset="0"/>
        </a:defRPr>
      </a:lvl6pPr>
      <a:lvl7pPr marL="914400" algn="r" defTabSz="862013" rtl="0" eaLnBrk="1" fontAlgn="base" hangingPunct="1">
        <a:spcBef>
          <a:spcPct val="0"/>
        </a:spcBef>
        <a:spcAft>
          <a:spcPct val="0"/>
        </a:spcAft>
        <a:defRPr sz="3800">
          <a:solidFill>
            <a:schemeClr val="tx2"/>
          </a:solidFill>
          <a:latin typeface="Arial" charset="0"/>
        </a:defRPr>
      </a:lvl7pPr>
      <a:lvl8pPr marL="1371600" algn="r" defTabSz="862013" rtl="0" eaLnBrk="1" fontAlgn="base" hangingPunct="1">
        <a:spcBef>
          <a:spcPct val="0"/>
        </a:spcBef>
        <a:spcAft>
          <a:spcPct val="0"/>
        </a:spcAft>
        <a:defRPr sz="3800">
          <a:solidFill>
            <a:schemeClr val="tx2"/>
          </a:solidFill>
          <a:latin typeface="Arial" charset="0"/>
        </a:defRPr>
      </a:lvl8pPr>
      <a:lvl9pPr marL="1828800" algn="r" defTabSz="862013" rtl="0" eaLnBrk="1" fontAlgn="base" hangingPunct="1">
        <a:spcBef>
          <a:spcPct val="0"/>
        </a:spcBef>
        <a:spcAft>
          <a:spcPct val="0"/>
        </a:spcAft>
        <a:defRPr sz="3800">
          <a:solidFill>
            <a:schemeClr val="tx2"/>
          </a:solidFill>
          <a:latin typeface="Arial" charset="0"/>
        </a:defRPr>
      </a:lvl9pPr>
    </p:titleStyle>
    <p:bodyStyle>
      <a:lvl1pPr marL="322263" indent="-322263" algn="l" defTabSz="862013" rtl="0" eaLnBrk="0" fontAlgn="base" hangingPunct="0">
        <a:spcBef>
          <a:spcPct val="20000"/>
        </a:spcBef>
        <a:spcAft>
          <a:spcPct val="0"/>
        </a:spcAft>
        <a:buChar char="•"/>
        <a:defRPr sz="2400" b="1">
          <a:solidFill>
            <a:schemeClr val="tx2"/>
          </a:solidFill>
          <a:latin typeface="+mn-lt"/>
          <a:ea typeface="+mn-ea"/>
          <a:cs typeface="+mn-cs"/>
        </a:defRPr>
      </a:lvl1pPr>
      <a:lvl2pPr marL="701675" indent="-269875" algn="l" defTabSz="862013" rtl="0" eaLnBrk="0" fontAlgn="base" hangingPunct="0">
        <a:spcBef>
          <a:spcPct val="20000"/>
        </a:spcBef>
        <a:spcAft>
          <a:spcPct val="0"/>
        </a:spcAft>
        <a:buChar char="–"/>
        <a:defRPr sz="2000">
          <a:solidFill>
            <a:schemeClr val="tx1"/>
          </a:solidFill>
          <a:latin typeface="+mn-lt"/>
        </a:defRPr>
      </a:lvl2pPr>
      <a:lvl3pPr marL="1077913" indent="-215900" algn="l" defTabSz="862013" rtl="0" eaLnBrk="0" fontAlgn="base" hangingPunct="0">
        <a:spcBef>
          <a:spcPct val="20000"/>
        </a:spcBef>
        <a:spcAft>
          <a:spcPct val="0"/>
        </a:spcAft>
        <a:buChar char="•"/>
        <a:defRPr sz="2000">
          <a:solidFill>
            <a:schemeClr val="tx1"/>
          </a:solidFill>
          <a:latin typeface="+mn-lt"/>
        </a:defRPr>
      </a:lvl3pPr>
      <a:lvl4pPr marL="1509713" indent="-215900" algn="l" defTabSz="862013" rtl="0" eaLnBrk="0" fontAlgn="base" hangingPunct="0">
        <a:spcBef>
          <a:spcPct val="20000"/>
        </a:spcBef>
        <a:spcAft>
          <a:spcPct val="0"/>
        </a:spcAft>
        <a:buChar char="–"/>
        <a:defRPr sz="2000">
          <a:solidFill>
            <a:schemeClr val="tx1"/>
          </a:solidFill>
          <a:latin typeface="+mn-lt"/>
        </a:defRPr>
      </a:lvl4pPr>
      <a:lvl5pPr marL="1939925" indent="-214313" algn="l" defTabSz="862013" rtl="0" eaLnBrk="0" fontAlgn="base" hangingPunct="0">
        <a:spcBef>
          <a:spcPct val="20000"/>
        </a:spcBef>
        <a:spcAft>
          <a:spcPct val="0"/>
        </a:spcAft>
        <a:buChar char="»"/>
        <a:defRPr sz="2000">
          <a:solidFill>
            <a:schemeClr val="tx1"/>
          </a:solidFill>
          <a:latin typeface="+mn-lt"/>
        </a:defRPr>
      </a:lvl5pPr>
      <a:lvl6pPr marL="2397125" indent="-214313" algn="l" defTabSz="862013" rtl="0" eaLnBrk="1" fontAlgn="base" hangingPunct="1">
        <a:spcBef>
          <a:spcPct val="20000"/>
        </a:spcBef>
        <a:spcAft>
          <a:spcPct val="0"/>
        </a:spcAft>
        <a:buChar char="»"/>
        <a:defRPr sz="2000">
          <a:solidFill>
            <a:schemeClr val="tx1"/>
          </a:solidFill>
          <a:latin typeface="+mn-lt"/>
        </a:defRPr>
      </a:lvl6pPr>
      <a:lvl7pPr marL="2854325" indent="-214313" algn="l" defTabSz="862013" rtl="0" eaLnBrk="1" fontAlgn="base" hangingPunct="1">
        <a:spcBef>
          <a:spcPct val="20000"/>
        </a:spcBef>
        <a:spcAft>
          <a:spcPct val="0"/>
        </a:spcAft>
        <a:buChar char="»"/>
        <a:defRPr sz="2000">
          <a:solidFill>
            <a:schemeClr val="tx1"/>
          </a:solidFill>
          <a:latin typeface="+mn-lt"/>
        </a:defRPr>
      </a:lvl7pPr>
      <a:lvl8pPr marL="3311525" indent="-214313" algn="l" defTabSz="862013" rtl="0" eaLnBrk="1" fontAlgn="base" hangingPunct="1">
        <a:spcBef>
          <a:spcPct val="20000"/>
        </a:spcBef>
        <a:spcAft>
          <a:spcPct val="0"/>
        </a:spcAft>
        <a:buChar char="»"/>
        <a:defRPr sz="2000">
          <a:solidFill>
            <a:schemeClr val="tx1"/>
          </a:solidFill>
          <a:latin typeface="+mn-lt"/>
        </a:defRPr>
      </a:lvl8pPr>
      <a:lvl9pPr marL="3768725" indent="-214313" algn="l" defTabSz="862013"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e.wikipedia.org/wiki/Gau%C3%9Fsches_Eliminationsverfahre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amazon.de/exec/obidos/search-handle-url?_encoding=UTF8&amp;search-type=ss&amp;index=books-de&amp;field-author=Robert%20Sedgewic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7950" y="887405"/>
            <a:ext cx="8928100" cy="1470025"/>
          </a:xfrm>
        </p:spPr>
        <p:txBody>
          <a:bodyPr/>
          <a:lstStyle/>
          <a:p>
            <a:pPr eaLnBrk="1" hangingPunct="1"/>
            <a:r>
              <a:rPr lang="de-DE" sz="3200" dirty="0" smtClean="0">
                <a:solidFill>
                  <a:srgbClr val="D40A27"/>
                </a:solidFill>
              </a:rPr>
              <a:t>Simulation </a:t>
            </a:r>
            <a:r>
              <a:rPr lang="de-DE" sz="3200" dirty="0" err="1" smtClean="0">
                <a:solidFill>
                  <a:srgbClr val="D40A27"/>
                </a:solidFill>
              </a:rPr>
              <a:t>and</a:t>
            </a:r>
            <a:r>
              <a:rPr lang="de-DE" sz="3200" dirty="0" smtClean="0">
                <a:solidFill>
                  <a:srgbClr val="D40A27"/>
                </a:solidFill>
              </a:rPr>
              <a:t> </a:t>
            </a:r>
            <a:r>
              <a:rPr lang="de-DE" sz="3200" dirty="0" err="1" smtClean="0">
                <a:solidFill>
                  <a:srgbClr val="D40A27"/>
                </a:solidFill>
              </a:rPr>
              <a:t>optimization</a:t>
            </a:r>
            <a:r>
              <a:rPr lang="de-DE" sz="3200" dirty="0" smtClean="0">
                <a:solidFill>
                  <a:srgbClr val="D40A27"/>
                </a:solidFill>
              </a:rPr>
              <a:t> </a:t>
            </a:r>
            <a:r>
              <a:rPr lang="de-DE" sz="3200" dirty="0" err="1" smtClean="0">
                <a:solidFill>
                  <a:srgbClr val="D40A27"/>
                </a:solidFill>
              </a:rPr>
              <a:t>of</a:t>
            </a:r>
            <a:r>
              <a:rPr lang="de-DE" sz="3200" dirty="0" smtClean="0">
                <a:solidFill>
                  <a:srgbClr val="D40A27"/>
                </a:solidFill>
              </a:rPr>
              <a:t> </a:t>
            </a:r>
            <a:r>
              <a:rPr lang="de-DE" sz="3200" dirty="0" err="1" smtClean="0">
                <a:solidFill>
                  <a:srgbClr val="D40A27"/>
                </a:solidFill>
              </a:rPr>
              <a:t>the</a:t>
            </a:r>
            <a:r>
              <a:rPr lang="de-DE" sz="3200" dirty="0" smtClean="0">
                <a:solidFill>
                  <a:srgbClr val="D40A27"/>
                </a:solidFill>
              </a:rPr>
              <a:t> </a:t>
            </a:r>
            <a:r>
              <a:rPr lang="de-DE" sz="3200" dirty="0" err="1" smtClean="0">
                <a:solidFill>
                  <a:srgbClr val="D40A27"/>
                </a:solidFill>
              </a:rPr>
              <a:t>coupling</a:t>
            </a:r>
            <a:r>
              <a:rPr lang="de-DE" sz="3200" dirty="0" smtClean="0">
                <a:solidFill>
                  <a:srgbClr val="D40A27"/>
                </a:solidFill>
              </a:rPr>
              <a:t> </a:t>
            </a:r>
            <a:r>
              <a:rPr lang="de-DE" sz="3200" dirty="0" err="1" smtClean="0">
                <a:solidFill>
                  <a:srgbClr val="D40A27"/>
                </a:solidFill>
              </a:rPr>
              <a:t>efficiency</a:t>
            </a:r>
            <a:r>
              <a:rPr lang="de-DE" sz="3200" dirty="0" smtClean="0">
                <a:solidFill>
                  <a:srgbClr val="D40A27"/>
                </a:solidFill>
              </a:rPr>
              <a:t> </a:t>
            </a:r>
            <a:r>
              <a:rPr lang="de-DE" sz="3200" dirty="0" err="1" smtClean="0">
                <a:solidFill>
                  <a:srgbClr val="D40A27"/>
                </a:solidFill>
              </a:rPr>
              <a:t>from</a:t>
            </a:r>
            <a:r>
              <a:rPr lang="de-DE" sz="3200" dirty="0" smtClean="0">
                <a:solidFill>
                  <a:srgbClr val="D40A27"/>
                </a:solidFill>
              </a:rPr>
              <a:t> </a:t>
            </a:r>
            <a:r>
              <a:rPr lang="de-DE" sz="3200" dirty="0" err="1" smtClean="0">
                <a:solidFill>
                  <a:srgbClr val="D40A27"/>
                </a:solidFill>
              </a:rPr>
              <a:t>single-mode</a:t>
            </a:r>
            <a:r>
              <a:rPr lang="de-DE" sz="3200" dirty="0" smtClean="0">
                <a:solidFill>
                  <a:srgbClr val="D40A27"/>
                </a:solidFill>
              </a:rPr>
              <a:t> </a:t>
            </a:r>
            <a:r>
              <a:rPr lang="de-DE" sz="3200" dirty="0" err="1" smtClean="0">
                <a:solidFill>
                  <a:srgbClr val="D40A27"/>
                </a:solidFill>
              </a:rPr>
              <a:t>fibers</a:t>
            </a:r>
            <a:r>
              <a:rPr lang="de-DE" sz="3200" dirty="0" smtClean="0">
                <a:solidFill>
                  <a:srgbClr val="D40A27"/>
                </a:solidFill>
              </a:rPr>
              <a:t> </a:t>
            </a:r>
            <a:r>
              <a:rPr lang="de-DE" sz="3200" dirty="0" err="1" smtClean="0">
                <a:solidFill>
                  <a:srgbClr val="D40A27"/>
                </a:solidFill>
              </a:rPr>
              <a:t>to</a:t>
            </a:r>
            <a:r>
              <a:rPr lang="de-DE" sz="3200" dirty="0" smtClean="0">
                <a:solidFill>
                  <a:srgbClr val="D40A27"/>
                </a:solidFill>
              </a:rPr>
              <a:t> </a:t>
            </a:r>
            <a:r>
              <a:rPr lang="de-DE" sz="3200" dirty="0" err="1" smtClean="0">
                <a:solidFill>
                  <a:srgbClr val="D40A27"/>
                </a:solidFill>
              </a:rPr>
              <a:t>photonic</a:t>
            </a:r>
            <a:r>
              <a:rPr lang="de-DE" sz="3200" dirty="0" smtClean="0">
                <a:solidFill>
                  <a:srgbClr val="D40A27"/>
                </a:solidFill>
              </a:rPr>
              <a:t> </a:t>
            </a:r>
            <a:r>
              <a:rPr lang="de-DE" sz="3200" dirty="0" err="1" smtClean="0">
                <a:solidFill>
                  <a:srgbClr val="D40A27"/>
                </a:solidFill>
              </a:rPr>
              <a:t>waveguides</a:t>
            </a:r>
            <a:endParaRPr lang="de-DE" sz="3200" dirty="0" smtClean="0">
              <a:solidFill>
                <a:srgbClr val="D40A27"/>
              </a:solidFill>
            </a:endParaRPr>
          </a:p>
        </p:txBody>
      </p:sp>
      <p:sp>
        <p:nvSpPr>
          <p:cNvPr id="5123" name="Rectangle 3"/>
          <p:cNvSpPr>
            <a:spLocks noGrp="1" noChangeArrowheads="1"/>
          </p:cNvSpPr>
          <p:nvPr>
            <p:ph type="subTitle" idx="1"/>
          </p:nvPr>
        </p:nvSpPr>
        <p:spPr>
          <a:xfrm>
            <a:off x="1884363" y="4005263"/>
            <a:ext cx="5257800" cy="1411287"/>
          </a:xfrm>
          <a:ln/>
        </p:spPr>
        <p:txBody>
          <a:bodyPr/>
          <a:lstStyle/>
          <a:p>
            <a:pPr eaLnBrk="1" hangingPunct="1">
              <a:buFontTx/>
              <a:buNone/>
            </a:pPr>
            <a:r>
              <a:rPr lang="en-US" altLang="zh-CN" sz="2400" dirty="0" smtClean="0">
                <a:solidFill>
                  <a:schemeClr val="tx2"/>
                </a:solidFill>
                <a:ea typeface="宋体" pitchFamily="2" charset="-122"/>
              </a:rPr>
              <a:t> </a:t>
            </a:r>
            <a:endParaRPr lang="de-DE" dirty="0" smtClean="0"/>
          </a:p>
          <a:p>
            <a:pPr eaLnBrk="1" hangingPunct="1">
              <a:buFontTx/>
              <a:buNone/>
            </a:pPr>
            <a:r>
              <a:rPr lang="de-DE" dirty="0" err="1" smtClean="0"/>
              <a:t>Buyu</a:t>
            </a:r>
            <a:r>
              <a:rPr lang="de-DE" dirty="0" smtClean="0"/>
              <a:t> Xiao</a:t>
            </a:r>
          </a:p>
          <a:p>
            <a:pPr eaLnBrk="1" hangingPunct="1">
              <a:buFontTx/>
              <a:buNone/>
            </a:pPr>
            <a:endParaRPr lang="de-DE" dirty="0" smtClean="0"/>
          </a:p>
          <a:p>
            <a:pPr eaLnBrk="1" hangingPunct="1">
              <a:buFontTx/>
              <a:buNone/>
            </a:pPr>
            <a:r>
              <a:rPr lang="de-DE" dirty="0" err="1" smtClean="0"/>
              <a:t>Examinors</a:t>
            </a:r>
            <a:r>
              <a:rPr lang="de-DE" dirty="0" smtClean="0"/>
              <a:t>: </a:t>
            </a:r>
            <a:r>
              <a:rPr lang="de-DE" dirty="0" err="1" smtClean="0"/>
              <a:t>Prof.Dr.-Ing</a:t>
            </a:r>
            <a:r>
              <a:rPr lang="de-DE" dirty="0" smtClean="0"/>
              <a:t>. Rolf </a:t>
            </a:r>
            <a:r>
              <a:rPr lang="de-DE" dirty="0" err="1" smtClean="0"/>
              <a:t>Schuhlmann</a:t>
            </a:r>
            <a:endParaRPr lang="de-DE" dirty="0" smtClean="0"/>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err="1" smtClean="0"/>
              <a:t>Modelling</a:t>
            </a:r>
            <a:endParaRPr lang="zh-CN" altLang="en-US" dirty="0"/>
          </a:p>
        </p:txBody>
      </p:sp>
      <p:sp>
        <p:nvSpPr>
          <p:cNvPr id="3" name="Inhaltsplatzhalter 2"/>
          <p:cNvSpPr>
            <a:spLocks noGrp="1"/>
          </p:cNvSpPr>
          <p:nvPr>
            <p:ph idx="1"/>
          </p:nvPr>
        </p:nvSpPr>
        <p:spPr/>
        <p:txBody>
          <a:bodyPr/>
          <a:lstStyle/>
          <a:p>
            <a:r>
              <a:rPr lang="de-DE" altLang="zh-CN" dirty="0" err="1" smtClean="0"/>
              <a:t>Modelling</a:t>
            </a:r>
            <a:r>
              <a:rPr lang="de-DE" altLang="zh-CN" dirty="0" smtClean="0"/>
              <a:t> </a:t>
            </a:r>
            <a:r>
              <a:rPr lang="de-DE" altLang="zh-CN" dirty="0" err="1" smtClean="0"/>
              <a:t>fiber-to-chip-interfac</a:t>
            </a:r>
            <a:endParaRPr lang="de-DE" altLang="zh-CN" dirty="0" smtClean="0"/>
          </a:p>
          <a:p>
            <a:pPr lvl="1"/>
            <a:r>
              <a:rPr lang="en-US" altLang="zh-CN" dirty="0" smtClean="0"/>
              <a:t>Coupling efficiency (S</a:t>
            </a:r>
            <a:r>
              <a:rPr lang="en-US" altLang="zh-CN" sz="1200" dirty="0" smtClean="0"/>
              <a:t>21</a:t>
            </a:r>
            <a:r>
              <a:rPr lang="en-US" altLang="zh-CN" dirty="0" smtClean="0"/>
              <a:t>) at working frequency</a:t>
            </a:r>
          </a:p>
          <a:p>
            <a:pPr lvl="1"/>
            <a:r>
              <a:rPr lang="de-DE" altLang="zh-CN" dirty="0" smtClean="0"/>
              <a:t>E-Field</a:t>
            </a:r>
          </a:p>
          <a:p>
            <a:pPr lvl="1"/>
            <a:r>
              <a:rPr lang="de-DE" altLang="zh-CN" dirty="0" smtClean="0"/>
              <a:t>Power </a:t>
            </a:r>
            <a:r>
              <a:rPr lang="en-US" altLang="zh-CN" dirty="0" smtClean="0"/>
              <a:t>distribution in section</a:t>
            </a:r>
            <a:endParaRPr lang="zh-CN" altLang="en-US" dirty="0"/>
          </a:p>
        </p:txBody>
      </p:sp>
      <p:pic>
        <p:nvPicPr>
          <p:cNvPr id="2051" name="Picture 3" descr="F:\Data\leher\SVN\Master_arbeit\Latex\Masterarbeit\bilder\cst_basic_waveguide_S21.PNG"/>
          <p:cNvPicPr>
            <a:picLocks noChangeAspect="1" noChangeArrowheads="1"/>
          </p:cNvPicPr>
          <p:nvPr/>
        </p:nvPicPr>
        <p:blipFill>
          <a:blip r:embed="rId2"/>
          <a:srcRect/>
          <a:stretch>
            <a:fillRect/>
          </a:stretch>
        </p:blipFill>
        <p:spPr bwMode="auto">
          <a:xfrm>
            <a:off x="1936466" y="2500306"/>
            <a:ext cx="7207534" cy="4143403"/>
          </a:xfrm>
          <a:prstGeom prst="rect">
            <a:avLst/>
          </a:prstGeom>
          <a:noFill/>
        </p:spPr>
      </p:pic>
      <p:pic>
        <p:nvPicPr>
          <p:cNvPr id="2052" name="Picture 4" descr="F:\Data\leher\SVN\Master_arbeit\Latex\Masterarbeit\bilder\cst_basic_waveguide_efield.PNG"/>
          <p:cNvPicPr>
            <a:picLocks noChangeAspect="1" noChangeArrowheads="1"/>
          </p:cNvPicPr>
          <p:nvPr/>
        </p:nvPicPr>
        <p:blipFill>
          <a:blip r:embed="rId3"/>
          <a:srcRect/>
          <a:stretch>
            <a:fillRect/>
          </a:stretch>
        </p:blipFill>
        <p:spPr bwMode="auto">
          <a:xfrm>
            <a:off x="1936466" y="2973381"/>
            <a:ext cx="7012509" cy="3494094"/>
          </a:xfrm>
          <a:prstGeom prst="rect">
            <a:avLst/>
          </a:prstGeom>
          <a:noFill/>
        </p:spPr>
      </p:pic>
      <p:pic>
        <p:nvPicPr>
          <p:cNvPr id="2053" name="Picture 5" descr="F:\Data\leher\SVN\Master_arbeit\Latex\Masterarbeit\bilder\power_distribution2.png"/>
          <p:cNvPicPr>
            <a:picLocks noChangeAspect="1" noChangeArrowheads="1"/>
          </p:cNvPicPr>
          <p:nvPr/>
        </p:nvPicPr>
        <p:blipFill>
          <a:blip r:embed="rId4"/>
          <a:srcRect/>
          <a:stretch>
            <a:fillRect/>
          </a:stretch>
        </p:blipFill>
        <p:spPr bwMode="auto">
          <a:xfrm>
            <a:off x="2357422" y="3357562"/>
            <a:ext cx="7000924" cy="3714776"/>
          </a:xfrm>
          <a:prstGeom prst="rect">
            <a:avLst/>
          </a:prstGeom>
          <a:noFill/>
        </p:spPr>
      </p:pic>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de-DE" altLang="zh-CN" smtClean="0">
                <a:solidFill>
                  <a:srgbClr val="C61829"/>
                </a:solidFill>
                <a:ea typeface="宋体" pitchFamily="2" charset="-122"/>
              </a:rPr>
              <a:t>Übersicht</a:t>
            </a:r>
            <a:endParaRPr lang="en-US" altLang="zh-CN" smtClean="0">
              <a:solidFill>
                <a:srgbClr val="C61829"/>
              </a:solidFill>
              <a:ea typeface="宋体" pitchFamily="2" charset="-122"/>
            </a:endParaRPr>
          </a:p>
        </p:txBody>
      </p:sp>
      <p:sp>
        <p:nvSpPr>
          <p:cNvPr id="161795" name="Text Box 3"/>
          <p:cNvSpPr txBox="1">
            <a:spLocks noChangeArrowheads="1"/>
          </p:cNvSpPr>
          <p:nvPr/>
        </p:nvSpPr>
        <p:spPr bwMode="auto">
          <a:xfrm>
            <a:off x="663575" y="1111250"/>
            <a:ext cx="7724775" cy="3539430"/>
          </a:xfrm>
          <a:prstGeom prst="rect">
            <a:avLst/>
          </a:prstGeom>
          <a:noFill/>
          <a:ln w="9525" algn="ctr">
            <a:noFill/>
            <a:miter lim="800000"/>
            <a:headEnd/>
            <a:tailEnd/>
          </a:ln>
          <a:effectLst/>
        </p:spPr>
        <p:txBody>
          <a:bodyPr>
            <a:spAutoFit/>
          </a:bodyPr>
          <a:lstStyle/>
          <a:p>
            <a:pPr defTabSz="758825">
              <a:buFont typeface="Wingdings" pitchFamily="2" charset="2"/>
              <a:buChar char="ü"/>
            </a:pPr>
            <a:r>
              <a:rPr lang="de-DE" altLang="zh-CN" sz="3200" dirty="0" smtClean="0">
                <a:solidFill>
                  <a:srgbClr val="C61829"/>
                </a:solidFill>
                <a:ea typeface="宋体" pitchFamily="2" charset="-122"/>
              </a:rPr>
              <a:t> M</a:t>
            </a:r>
            <a:r>
              <a:rPr lang="en-US" altLang="zh-CN" sz="3200" dirty="0" err="1" smtClean="0">
                <a:solidFill>
                  <a:srgbClr val="C61829"/>
                </a:solidFill>
                <a:ea typeface="宋体" pitchFamily="2" charset="-122"/>
              </a:rPr>
              <a:t>otivation</a:t>
            </a:r>
            <a:r>
              <a:rPr lang="en-US" altLang="zh-CN" sz="3200" dirty="0" smtClean="0">
                <a:solidFill>
                  <a:srgbClr val="C61829"/>
                </a:solidFill>
                <a:ea typeface="宋体" pitchFamily="2" charset="-122"/>
              </a:rPr>
              <a:t> and Objective</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err="1" smtClean="0">
                <a:solidFill>
                  <a:srgbClr val="C61829"/>
                </a:solidFill>
                <a:ea typeface="宋体" pitchFamily="2" charset="-122"/>
              </a:rPr>
              <a:t>Pr</a:t>
            </a:r>
            <a:r>
              <a:rPr lang="en-US" altLang="zh-CN" sz="3200" dirty="0" err="1" smtClean="0">
                <a:solidFill>
                  <a:srgbClr val="C61829"/>
                </a:solidFill>
                <a:ea typeface="宋体" pitchFamily="2" charset="-122"/>
              </a:rPr>
              <a:t>oject</a:t>
            </a:r>
            <a:r>
              <a:rPr lang="en-US" altLang="zh-CN" sz="3200" dirty="0" smtClean="0">
                <a:solidFill>
                  <a:srgbClr val="C61829"/>
                </a:solidFill>
                <a:ea typeface="宋体" pitchFamily="2" charset="-122"/>
              </a:rPr>
              <a:t> Introduction</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smtClean="0">
                <a:solidFill>
                  <a:srgbClr val="C61829"/>
                </a:solidFill>
                <a:ea typeface="宋体" pitchFamily="2" charset="-122"/>
              </a:rPr>
              <a:t> </a:t>
            </a:r>
            <a:r>
              <a:rPr lang="en-US" altLang="zh-CN" sz="3200" dirty="0" err="1" smtClean="0">
                <a:solidFill>
                  <a:srgbClr val="C61829"/>
                </a:solidFill>
                <a:ea typeface="宋体" pitchFamily="2" charset="-122"/>
              </a:rPr>
              <a:t>Modelling</a:t>
            </a:r>
            <a:endParaRPr lang="de-DE" altLang="zh-CN" sz="3200" dirty="0">
              <a:solidFill>
                <a:srgbClr val="C61829"/>
              </a:solidFill>
              <a:ea typeface="宋体" pitchFamily="2" charset="-122"/>
            </a:endParaRPr>
          </a:p>
          <a:p>
            <a:pPr defTabSz="758825">
              <a:buFont typeface="Wingdings" pitchFamily="2" charset="2"/>
              <a:buChar char="Ø"/>
            </a:pPr>
            <a:r>
              <a:rPr lang="de-DE" altLang="zh-CN" sz="3200" dirty="0">
                <a:solidFill>
                  <a:srgbClr val="C61829"/>
                </a:solidFill>
                <a:ea typeface="宋体" pitchFamily="2" charset="-122"/>
              </a:rPr>
              <a:t> </a:t>
            </a:r>
            <a:r>
              <a:rPr lang="de-DE" altLang="zh-CN" sz="3200" dirty="0" smtClean="0">
                <a:solidFill>
                  <a:srgbClr val="C61829"/>
                </a:solidFill>
                <a:ea typeface="宋体" pitchFamily="2" charset="-122"/>
              </a:rPr>
              <a:t>O</a:t>
            </a:r>
            <a:r>
              <a:rPr lang="en-US" altLang="zh-CN" sz="3200" dirty="0" err="1" smtClean="0">
                <a:solidFill>
                  <a:srgbClr val="C61829"/>
                </a:solidFill>
                <a:ea typeface="宋体" pitchFamily="2" charset="-122"/>
              </a:rPr>
              <a:t>ptimization</a:t>
            </a:r>
            <a:endParaRPr lang="de-DE" altLang="zh-CN" sz="3200" dirty="0">
              <a:solidFill>
                <a:srgbClr val="C61829"/>
              </a:solidFill>
              <a:ea typeface="宋体" pitchFamily="2" charset="-122"/>
            </a:endParaRPr>
          </a:p>
          <a:p>
            <a:pPr defTabSz="758825">
              <a:buFont typeface="Wingdings" pitchFamily="2" charset="2"/>
              <a:buChar char="p"/>
            </a:pPr>
            <a:r>
              <a:rPr lang="de-DE" altLang="zh-CN" sz="3200" dirty="0">
                <a:solidFill>
                  <a:srgbClr val="C61829"/>
                </a:solidFill>
                <a:ea typeface="宋体" pitchFamily="2" charset="-122"/>
              </a:rPr>
              <a:t> </a:t>
            </a:r>
            <a:r>
              <a:rPr lang="en-US" altLang="zh-CN" sz="3200" dirty="0" smtClean="0">
                <a:solidFill>
                  <a:srgbClr val="C61829"/>
                </a:solidFill>
                <a:ea typeface="宋体" pitchFamily="2" charset="-122"/>
              </a:rPr>
              <a:t>Conclusion and Outlook</a:t>
            </a: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err="1" smtClean="0"/>
              <a:t>Optimization</a:t>
            </a:r>
            <a:endParaRPr lang="zh-CN" altLang="en-US" dirty="0"/>
          </a:p>
        </p:txBody>
      </p:sp>
      <p:sp>
        <p:nvSpPr>
          <p:cNvPr id="3" name="Inhaltsplatzhalter 2"/>
          <p:cNvSpPr>
            <a:spLocks noGrp="1"/>
          </p:cNvSpPr>
          <p:nvPr>
            <p:ph idx="1"/>
          </p:nvPr>
        </p:nvSpPr>
        <p:spPr/>
        <p:txBody>
          <a:bodyPr/>
          <a:lstStyle/>
          <a:p>
            <a:r>
              <a:rPr lang="en-US" altLang="zh-CN" dirty="0" smtClean="0"/>
              <a:t>Optimization tracks</a:t>
            </a:r>
            <a:endParaRPr lang="en-US" altLang="zh-CN" dirty="0"/>
          </a:p>
        </p:txBody>
      </p:sp>
      <p:pic>
        <p:nvPicPr>
          <p:cNvPr id="4" name="Grafik 3" descr="taper_fiber_to_chip.PNG"/>
          <p:cNvPicPr>
            <a:picLocks noGrp="1" noChangeAspect="1"/>
          </p:cNvPicPr>
          <p:nvPr isPhoto="1"/>
        </p:nvPicPr>
        <p:blipFill>
          <a:blip r:embed="rId2">
            <a:lum/>
          </a:blip>
          <a:stretch>
            <a:fillRect/>
          </a:stretch>
        </p:blipFill>
        <p:spPr>
          <a:xfrm>
            <a:off x="4624170" y="2503079"/>
            <a:ext cx="4275355" cy="1712663"/>
          </a:xfrm>
          <a:prstGeom prst="rect">
            <a:avLst/>
          </a:prstGeom>
          <a:noFill/>
          <a:ln>
            <a:noFill/>
          </a:ln>
        </p:spPr>
      </p:pic>
      <p:pic>
        <p:nvPicPr>
          <p:cNvPr id="5" name="Picture 2" descr="F:\Data\leher\SVN\Master_arbeit\word\pic\light_course.PNG"/>
          <p:cNvPicPr>
            <a:picLocks noChangeAspect="1" noChangeArrowheads="1"/>
          </p:cNvPicPr>
          <p:nvPr/>
        </p:nvPicPr>
        <p:blipFill>
          <a:blip r:embed="rId3"/>
          <a:srcRect/>
          <a:stretch>
            <a:fillRect/>
          </a:stretch>
        </p:blipFill>
        <p:spPr bwMode="auto">
          <a:xfrm>
            <a:off x="4624170" y="4215742"/>
            <a:ext cx="4314825" cy="561975"/>
          </a:xfrm>
          <a:prstGeom prst="rect">
            <a:avLst/>
          </a:prstGeom>
          <a:noFill/>
        </p:spPr>
      </p:pic>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Optimization-Track2</a:t>
            </a:r>
            <a:endParaRPr lang="zh-CN" altLang="en-US" dirty="0"/>
          </a:p>
        </p:txBody>
      </p:sp>
      <p:sp>
        <p:nvSpPr>
          <p:cNvPr id="3" name="Inhaltsplatzhalter 2"/>
          <p:cNvSpPr>
            <a:spLocks noGrp="1"/>
          </p:cNvSpPr>
          <p:nvPr>
            <p:ph idx="1"/>
          </p:nvPr>
        </p:nvSpPr>
        <p:spPr/>
        <p:txBody>
          <a:bodyPr/>
          <a:lstStyle/>
          <a:p>
            <a:r>
              <a:rPr lang="en-US" altLang="zh-CN" dirty="0" smtClean="0"/>
              <a:t>Displacement of waveguide</a:t>
            </a:r>
            <a:endParaRPr lang="en-US" altLang="zh-CN" dirty="0"/>
          </a:p>
        </p:txBody>
      </p:sp>
      <p:pic>
        <p:nvPicPr>
          <p:cNvPr id="3074" name="Picture 2" descr="F:\Data\leher\SVN\Master_arbeit\Latex\Masterarbeit\bilder\shift_all_axis.PNG"/>
          <p:cNvPicPr>
            <a:picLocks noChangeAspect="1" noChangeArrowheads="1"/>
          </p:cNvPicPr>
          <p:nvPr/>
        </p:nvPicPr>
        <p:blipFill>
          <a:blip r:embed="rId2"/>
          <a:srcRect/>
          <a:stretch>
            <a:fillRect/>
          </a:stretch>
        </p:blipFill>
        <p:spPr bwMode="auto">
          <a:xfrm>
            <a:off x="3333750" y="1571612"/>
            <a:ext cx="5810250" cy="1914525"/>
          </a:xfrm>
          <a:prstGeom prst="rect">
            <a:avLst/>
          </a:prstGeom>
          <a:noFill/>
        </p:spPr>
      </p:pic>
      <p:pic>
        <p:nvPicPr>
          <p:cNvPr id="3075" name="Picture 3" descr="F:\Data\leher\SVN\Master_arbeit\Latex\Masterarbeit\bilder\shift_curve.PNG"/>
          <p:cNvPicPr>
            <a:picLocks noChangeAspect="1" noChangeArrowheads="1"/>
          </p:cNvPicPr>
          <p:nvPr/>
        </p:nvPicPr>
        <p:blipFill>
          <a:blip r:embed="rId3"/>
          <a:srcRect/>
          <a:stretch>
            <a:fillRect/>
          </a:stretch>
        </p:blipFill>
        <p:spPr bwMode="auto">
          <a:xfrm>
            <a:off x="3238500" y="2928934"/>
            <a:ext cx="5810250" cy="3276600"/>
          </a:xfrm>
          <a:prstGeom prst="rect">
            <a:avLst/>
          </a:prstGeom>
          <a:noFill/>
        </p:spPr>
      </p:pic>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Optimization-Track2</a:t>
            </a:r>
            <a:endParaRPr lang="zh-CN" altLang="en-US" dirty="0"/>
          </a:p>
        </p:txBody>
      </p:sp>
      <p:sp>
        <p:nvSpPr>
          <p:cNvPr id="3" name="Inhaltsplatzhalter 2"/>
          <p:cNvSpPr>
            <a:spLocks noGrp="1"/>
          </p:cNvSpPr>
          <p:nvPr>
            <p:ph idx="1"/>
          </p:nvPr>
        </p:nvSpPr>
        <p:spPr/>
        <p:txBody>
          <a:bodyPr/>
          <a:lstStyle/>
          <a:p>
            <a:r>
              <a:rPr lang="en-US" altLang="zh-CN" dirty="0" smtClean="0"/>
              <a:t>Coupling in o</a:t>
            </a:r>
            <a:r>
              <a:rPr lang="de-DE" altLang="zh-CN" dirty="0" err="1" smtClean="0"/>
              <a:t>il</a:t>
            </a:r>
            <a:endParaRPr lang="zh-CN" altLang="en-US" dirty="0"/>
          </a:p>
        </p:txBody>
      </p:sp>
      <p:pic>
        <p:nvPicPr>
          <p:cNvPr id="4098" name="Picture 2" descr="F:\Data\leher\SVN\Master_arbeit\Latex\Masterarbeit\bilder\spot_curve_oil.png"/>
          <p:cNvPicPr>
            <a:picLocks noChangeAspect="1" noChangeArrowheads="1"/>
          </p:cNvPicPr>
          <p:nvPr/>
        </p:nvPicPr>
        <p:blipFill>
          <a:blip r:embed="rId3"/>
          <a:srcRect/>
          <a:stretch>
            <a:fillRect/>
          </a:stretch>
        </p:blipFill>
        <p:spPr bwMode="auto">
          <a:xfrm>
            <a:off x="2428860" y="2285992"/>
            <a:ext cx="6169473" cy="3542745"/>
          </a:xfrm>
          <a:prstGeom prst="rect">
            <a:avLst/>
          </a:prstGeom>
          <a:noFill/>
        </p:spPr>
      </p:pic>
      <p:pic>
        <p:nvPicPr>
          <p:cNvPr id="4099" name="Picture 3" descr="F:\Data\leher\SVN\Master_arbeit\Latex\Masterarbeit\bilder\s21_oil_curve.png"/>
          <p:cNvPicPr>
            <a:picLocks noChangeAspect="1" noChangeArrowheads="1"/>
          </p:cNvPicPr>
          <p:nvPr/>
        </p:nvPicPr>
        <p:blipFill>
          <a:blip r:embed="rId4"/>
          <a:srcRect/>
          <a:stretch>
            <a:fillRect/>
          </a:stretch>
        </p:blipFill>
        <p:spPr bwMode="auto">
          <a:xfrm>
            <a:off x="2803936" y="3448029"/>
            <a:ext cx="5794397" cy="3019446"/>
          </a:xfrm>
          <a:prstGeom prst="rect">
            <a:avLst/>
          </a:prstGeom>
          <a:noFill/>
        </p:spPr>
      </p:pic>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Optimization-Track3</a:t>
            </a:r>
            <a:endParaRPr lang="zh-CN" altLang="en-US" dirty="0"/>
          </a:p>
        </p:txBody>
      </p:sp>
      <p:sp>
        <p:nvSpPr>
          <p:cNvPr id="3" name="Inhaltsplatzhalter 2"/>
          <p:cNvSpPr>
            <a:spLocks noGrp="1"/>
          </p:cNvSpPr>
          <p:nvPr>
            <p:ph idx="1"/>
          </p:nvPr>
        </p:nvSpPr>
        <p:spPr/>
        <p:txBody>
          <a:bodyPr/>
          <a:lstStyle/>
          <a:p>
            <a:r>
              <a:rPr lang="en-US" altLang="zh-CN" dirty="0" smtClean="0"/>
              <a:t>Refractive</a:t>
            </a:r>
            <a:r>
              <a:rPr lang="de-DE" altLang="zh-CN" dirty="0" smtClean="0"/>
              <a:t> Indices</a:t>
            </a:r>
          </a:p>
          <a:p>
            <a:pPr lvl="1"/>
            <a:r>
              <a:rPr lang="en-US" altLang="zh-CN" dirty="0" smtClean="0"/>
              <a:t>Numerical Aperture </a:t>
            </a:r>
            <a:r>
              <a:rPr lang="de-DE" altLang="zh-CN" dirty="0" smtClean="0"/>
              <a:t>(NA)</a:t>
            </a:r>
          </a:p>
          <a:p>
            <a:pPr lvl="1"/>
            <a:endParaRPr lang="de-DE" altLang="zh-CN" dirty="0" smtClean="0"/>
          </a:p>
          <a:p>
            <a:pPr lvl="1"/>
            <a:endParaRPr lang="de-DE" altLang="zh-CN" dirty="0" smtClean="0"/>
          </a:p>
          <a:p>
            <a:pPr lvl="1"/>
            <a:r>
              <a:rPr lang="de-DE" altLang="zh-CN" dirty="0" smtClean="0"/>
              <a:t>0.43(n=1.6);</a:t>
            </a:r>
          </a:p>
          <a:p>
            <a:pPr lvl="1"/>
            <a:r>
              <a:rPr lang="de-DE" altLang="zh-CN" dirty="0" smtClean="0"/>
              <a:t>0.711(n01.7)</a:t>
            </a:r>
          </a:p>
          <a:p>
            <a:pPr lvl="1"/>
            <a:r>
              <a:rPr lang="de-DE" altLang="zh-CN" dirty="0" smtClean="0"/>
              <a:t> 0.925(n=1.8);</a:t>
            </a:r>
          </a:p>
          <a:p>
            <a:pPr lvl="1"/>
            <a:r>
              <a:rPr lang="de-DE" altLang="zh-CN" dirty="0" smtClean="0"/>
              <a:t>0.798(106°)</a:t>
            </a:r>
            <a:endParaRPr lang="de-DE" altLang="zh-CN" dirty="0" smtClean="0"/>
          </a:p>
          <a:p>
            <a:pPr lvl="1"/>
            <a:endParaRPr lang="de-DE" altLang="zh-CN" dirty="0" smtClean="0"/>
          </a:p>
          <a:p>
            <a:pPr lvl="1"/>
            <a:r>
              <a:rPr lang="en-US" altLang="zh-CN" dirty="0" smtClean="0"/>
              <a:t>Reflection</a:t>
            </a:r>
            <a:endParaRPr lang="en-US" altLang="zh-CN" dirty="0"/>
          </a:p>
        </p:txBody>
      </p:sp>
      <p:pic>
        <p:nvPicPr>
          <p:cNvPr id="5122" name="Picture 2" descr="F:\Data\leher\SVN\Master_arbeit\Latex\Masterarbeit\bilder\s21_refractive_index.png"/>
          <p:cNvPicPr>
            <a:picLocks noChangeAspect="1" noChangeArrowheads="1"/>
          </p:cNvPicPr>
          <p:nvPr/>
        </p:nvPicPr>
        <p:blipFill>
          <a:blip r:embed="rId4"/>
          <a:srcRect/>
          <a:stretch>
            <a:fillRect/>
          </a:stretch>
        </p:blipFill>
        <p:spPr bwMode="auto">
          <a:xfrm>
            <a:off x="2882625" y="2143116"/>
            <a:ext cx="6261375" cy="3905224"/>
          </a:xfrm>
          <a:prstGeom prst="rect">
            <a:avLst/>
          </a:prstGeom>
          <a:noFill/>
        </p:spPr>
      </p:pic>
      <p:pic>
        <p:nvPicPr>
          <p:cNvPr id="5123" name="Picture 3" descr="F:\Data\leher\SVN\Master_arbeit\Latex\Masterarbeit\bilder\s11_index.png"/>
          <p:cNvPicPr>
            <a:picLocks noChangeAspect="1" noChangeArrowheads="1"/>
          </p:cNvPicPr>
          <p:nvPr/>
        </p:nvPicPr>
        <p:blipFill>
          <a:blip r:embed="rId5"/>
          <a:srcRect/>
          <a:stretch>
            <a:fillRect/>
          </a:stretch>
        </p:blipFill>
        <p:spPr bwMode="auto">
          <a:xfrm>
            <a:off x="3207426" y="2857496"/>
            <a:ext cx="5692099" cy="3413129"/>
          </a:xfrm>
          <a:prstGeom prst="rect">
            <a:avLst/>
          </a:prstGeom>
          <a:noFill/>
        </p:spPr>
      </p:pic>
      <p:graphicFrame>
        <p:nvGraphicFramePr>
          <p:cNvPr id="6" name="Objekt 5"/>
          <p:cNvGraphicFramePr>
            <a:graphicFrameLocks noChangeAspect="1"/>
          </p:cNvGraphicFramePr>
          <p:nvPr/>
        </p:nvGraphicFramePr>
        <p:xfrm>
          <a:off x="1000100" y="1893083"/>
          <a:ext cx="1682040" cy="500066"/>
        </p:xfrm>
        <a:graphic>
          <a:graphicData uri="http://schemas.openxmlformats.org/presentationml/2006/ole">
            <p:oleObj spid="_x0000_s5124" name="Formel" r:id="rId6" imgW="939600" imgH="279360" progId="Equation.3">
              <p:embed/>
            </p:oleObj>
          </a:graphicData>
        </a:graphic>
      </p:graphicFrame>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Optimization-Track3</a:t>
            </a:r>
            <a:endParaRPr lang="zh-CN" altLang="en-US" dirty="0"/>
          </a:p>
        </p:txBody>
      </p:sp>
      <p:sp>
        <p:nvSpPr>
          <p:cNvPr id="3" name="Inhaltsplatzhalter 2"/>
          <p:cNvSpPr>
            <a:spLocks noGrp="1"/>
          </p:cNvSpPr>
          <p:nvPr>
            <p:ph idx="1"/>
          </p:nvPr>
        </p:nvSpPr>
        <p:spPr/>
        <p:txBody>
          <a:bodyPr/>
          <a:lstStyle/>
          <a:p>
            <a:r>
              <a:rPr lang="de-DE" altLang="zh-CN" dirty="0" err="1" smtClean="0"/>
              <a:t>Tapered</a:t>
            </a:r>
            <a:r>
              <a:rPr lang="de-DE" altLang="zh-CN" dirty="0" smtClean="0"/>
              <a:t> </a:t>
            </a:r>
            <a:r>
              <a:rPr lang="de-DE" altLang="zh-CN" dirty="0" err="1" smtClean="0"/>
              <a:t>Waveguide</a:t>
            </a:r>
            <a:endParaRPr lang="de-DE" altLang="zh-CN" dirty="0" smtClean="0"/>
          </a:p>
          <a:p>
            <a:pPr lvl="1"/>
            <a:r>
              <a:rPr lang="de-DE" altLang="zh-CN" dirty="0" err="1" smtClean="0"/>
              <a:t>What</a:t>
            </a:r>
            <a:r>
              <a:rPr lang="de-DE" altLang="zh-CN" dirty="0" smtClean="0"/>
              <a:t> </a:t>
            </a:r>
            <a:r>
              <a:rPr lang="de-DE" altLang="zh-CN" dirty="0" err="1" smtClean="0"/>
              <a:t>is</a:t>
            </a:r>
            <a:r>
              <a:rPr lang="de-DE" altLang="zh-CN" dirty="0" smtClean="0"/>
              <a:t> a </a:t>
            </a:r>
            <a:r>
              <a:rPr lang="de-DE" altLang="zh-CN" dirty="0" err="1" smtClean="0"/>
              <a:t>tapered</a:t>
            </a:r>
            <a:r>
              <a:rPr lang="de-DE" altLang="zh-CN" dirty="0" smtClean="0"/>
              <a:t> </a:t>
            </a:r>
            <a:r>
              <a:rPr lang="de-DE" altLang="zh-CN" dirty="0" err="1" smtClean="0"/>
              <a:t>waveguide</a:t>
            </a:r>
            <a:endParaRPr lang="de-DE" altLang="zh-CN" dirty="0" smtClean="0"/>
          </a:p>
          <a:p>
            <a:pPr lvl="1"/>
            <a:r>
              <a:rPr lang="de-DE" altLang="zh-CN" dirty="0" err="1" smtClean="0"/>
              <a:t>Coupling</a:t>
            </a:r>
            <a:r>
              <a:rPr lang="de-DE" altLang="zh-CN" dirty="0" smtClean="0"/>
              <a:t> </a:t>
            </a:r>
            <a:r>
              <a:rPr lang="de-DE" altLang="zh-CN" dirty="0" err="1" smtClean="0"/>
              <a:t>by</a:t>
            </a:r>
            <a:r>
              <a:rPr lang="de-DE" altLang="zh-CN" dirty="0" smtClean="0"/>
              <a:t> </a:t>
            </a:r>
            <a:r>
              <a:rPr lang="de-DE" altLang="zh-CN" dirty="0" err="1" smtClean="0"/>
              <a:t>varying</a:t>
            </a:r>
            <a:r>
              <a:rPr lang="de-DE" altLang="zh-CN" dirty="0" smtClean="0"/>
              <a:t> taper </a:t>
            </a:r>
            <a:r>
              <a:rPr lang="de-DE" altLang="zh-CN" dirty="0" err="1" smtClean="0"/>
              <a:t>width</a:t>
            </a:r>
            <a:endParaRPr lang="de-DE" altLang="zh-CN" dirty="0" smtClean="0"/>
          </a:p>
          <a:p>
            <a:pPr lvl="1"/>
            <a:r>
              <a:rPr lang="de-DE" altLang="zh-CN" dirty="0" err="1" smtClean="0"/>
              <a:t>Coupling</a:t>
            </a:r>
            <a:r>
              <a:rPr lang="de-DE" altLang="zh-CN" dirty="0" smtClean="0"/>
              <a:t> </a:t>
            </a:r>
            <a:r>
              <a:rPr lang="de-DE" altLang="zh-CN" dirty="0" err="1" smtClean="0"/>
              <a:t>by</a:t>
            </a:r>
            <a:r>
              <a:rPr lang="de-DE" altLang="zh-CN" dirty="0" smtClean="0"/>
              <a:t> </a:t>
            </a:r>
            <a:r>
              <a:rPr lang="de-DE" altLang="zh-CN" dirty="0" err="1" smtClean="0"/>
              <a:t>varying</a:t>
            </a:r>
            <a:r>
              <a:rPr lang="de-DE" altLang="zh-CN" dirty="0" smtClean="0"/>
              <a:t> taper </a:t>
            </a:r>
            <a:r>
              <a:rPr lang="de-DE" altLang="zh-CN" dirty="0" err="1" smtClean="0"/>
              <a:t>height</a:t>
            </a:r>
            <a:endParaRPr lang="de-DE" altLang="zh-CN" dirty="0" smtClean="0"/>
          </a:p>
          <a:p>
            <a:pPr lvl="1"/>
            <a:r>
              <a:rPr lang="de-DE" altLang="zh-CN" dirty="0" smtClean="0"/>
              <a:t>(</a:t>
            </a:r>
            <a:r>
              <a:rPr lang="de-DE" altLang="zh-CN" dirty="0" err="1" smtClean="0"/>
              <a:t>Reason</a:t>
            </a:r>
            <a:r>
              <a:rPr lang="de-DE" altLang="zh-CN" dirty="0" smtClean="0"/>
              <a:t>)</a:t>
            </a:r>
            <a:endParaRPr lang="zh-CN" altLang="en-US" dirty="0"/>
          </a:p>
        </p:txBody>
      </p:sp>
      <p:pic>
        <p:nvPicPr>
          <p:cNvPr id="6146" name="Picture 2" descr="F:\Data\leher\SVN\Master_arbeit\Latex\Masterarbeit\bilder\convernational_taper.PNG"/>
          <p:cNvPicPr>
            <a:picLocks noChangeAspect="1" noChangeArrowheads="1"/>
          </p:cNvPicPr>
          <p:nvPr/>
        </p:nvPicPr>
        <p:blipFill>
          <a:blip r:embed="rId3"/>
          <a:srcRect/>
          <a:stretch>
            <a:fillRect/>
          </a:stretch>
        </p:blipFill>
        <p:spPr bwMode="auto">
          <a:xfrm>
            <a:off x="4994275" y="2498725"/>
            <a:ext cx="3867150" cy="2152650"/>
          </a:xfrm>
          <a:prstGeom prst="rect">
            <a:avLst/>
          </a:prstGeom>
          <a:noFill/>
        </p:spPr>
      </p:pic>
      <p:pic>
        <p:nvPicPr>
          <p:cNvPr id="6147" name="Picture 3" descr="F:\Data\leher\SVN\Master_arbeit\Latex\Masterarbeit\bilder\tapered_waveguide_wxx.jpg"/>
          <p:cNvPicPr>
            <a:picLocks noChangeAspect="1" noChangeArrowheads="1"/>
          </p:cNvPicPr>
          <p:nvPr/>
        </p:nvPicPr>
        <p:blipFill>
          <a:blip r:embed="rId4"/>
          <a:srcRect/>
          <a:stretch>
            <a:fillRect/>
          </a:stretch>
        </p:blipFill>
        <p:spPr bwMode="auto">
          <a:xfrm>
            <a:off x="3830628" y="3126130"/>
            <a:ext cx="5068897" cy="3050489"/>
          </a:xfrm>
          <a:prstGeom prst="rect">
            <a:avLst/>
          </a:prstGeom>
          <a:noFill/>
        </p:spPr>
      </p:pic>
      <p:pic>
        <p:nvPicPr>
          <p:cNvPr id="6148" name="Picture 4" descr="F:\Data\leher\SVN\Master_arbeit\Latex\Masterarbeit\bilder\tapered_waveguide_dxx.jpg"/>
          <p:cNvPicPr>
            <a:picLocks noChangeAspect="1" noChangeArrowheads="1"/>
          </p:cNvPicPr>
          <p:nvPr/>
        </p:nvPicPr>
        <p:blipFill>
          <a:blip r:embed="rId5"/>
          <a:srcRect/>
          <a:stretch>
            <a:fillRect/>
          </a:stretch>
        </p:blipFill>
        <p:spPr bwMode="auto">
          <a:xfrm>
            <a:off x="3830628" y="3483159"/>
            <a:ext cx="4968887" cy="2984316"/>
          </a:xfrm>
          <a:prstGeom prst="rect">
            <a:avLst/>
          </a:prstGeom>
          <a:noFill/>
        </p:spPr>
      </p:pic>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Optimization-Track3</a:t>
            </a:r>
            <a:endParaRPr lang="zh-CN" altLang="en-US" dirty="0"/>
          </a:p>
        </p:txBody>
      </p:sp>
      <p:sp>
        <p:nvSpPr>
          <p:cNvPr id="3" name="Inhaltsplatzhalter 2"/>
          <p:cNvSpPr>
            <a:spLocks noGrp="1"/>
          </p:cNvSpPr>
          <p:nvPr>
            <p:ph idx="1"/>
          </p:nvPr>
        </p:nvSpPr>
        <p:spPr/>
        <p:txBody>
          <a:bodyPr/>
          <a:lstStyle/>
          <a:p>
            <a:r>
              <a:rPr lang="en-US" altLang="zh-CN" dirty="0" err="1" smtClean="0"/>
              <a:t>Lensed</a:t>
            </a:r>
            <a:r>
              <a:rPr lang="en-US" altLang="zh-CN" dirty="0" smtClean="0"/>
              <a:t> </a:t>
            </a:r>
            <a:r>
              <a:rPr lang="en-US" altLang="zh-CN" dirty="0" err="1" smtClean="0"/>
              <a:t>Wavguide</a:t>
            </a:r>
            <a:endParaRPr lang="en-US" altLang="zh-CN" dirty="0" smtClean="0"/>
          </a:p>
          <a:p>
            <a:pPr lvl="1"/>
            <a:r>
              <a:rPr lang="de-DE" altLang="zh-CN" dirty="0" err="1" smtClean="0"/>
              <a:t>Coupling</a:t>
            </a:r>
            <a:r>
              <a:rPr lang="de-DE" altLang="zh-CN" dirty="0" smtClean="0"/>
              <a:t> </a:t>
            </a:r>
            <a:r>
              <a:rPr lang="de-DE" altLang="zh-CN" dirty="0" err="1" smtClean="0"/>
              <a:t>efficiency</a:t>
            </a:r>
            <a:r>
              <a:rPr lang="de-DE" altLang="zh-CN" dirty="0" smtClean="0"/>
              <a:t> due </a:t>
            </a:r>
            <a:r>
              <a:rPr lang="de-DE" altLang="zh-CN" dirty="0" err="1" smtClean="0"/>
              <a:t>to</a:t>
            </a:r>
            <a:r>
              <a:rPr lang="de-DE" altLang="zh-CN" dirty="0" smtClean="0"/>
              <a:t> </a:t>
            </a:r>
            <a:r>
              <a:rPr lang="de-DE" altLang="zh-CN" dirty="0" err="1" smtClean="0"/>
              <a:t>lens</a:t>
            </a:r>
            <a:r>
              <a:rPr lang="de-DE" altLang="zh-CN" dirty="0" smtClean="0"/>
              <a:t> </a:t>
            </a:r>
            <a:r>
              <a:rPr lang="de-DE" altLang="zh-CN" dirty="0" err="1" smtClean="0"/>
              <a:t>height</a:t>
            </a:r>
            <a:endParaRPr lang="de-DE" altLang="zh-CN" dirty="0" smtClean="0"/>
          </a:p>
          <a:p>
            <a:pPr lvl="1"/>
            <a:r>
              <a:rPr lang="de-DE" altLang="zh-CN" dirty="0" err="1" smtClean="0"/>
              <a:t>Coupling</a:t>
            </a:r>
            <a:r>
              <a:rPr lang="de-DE" altLang="zh-CN" dirty="0" smtClean="0"/>
              <a:t> </a:t>
            </a:r>
            <a:r>
              <a:rPr lang="de-DE" altLang="zh-CN" dirty="0" err="1" smtClean="0"/>
              <a:t>efficiency</a:t>
            </a:r>
            <a:r>
              <a:rPr lang="de-DE" altLang="zh-CN" dirty="0" smtClean="0"/>
              <a:t> due </a:t>
            </a:r>
            <a:r>
              <a:rPr lang="de-DE" altLang="zh-CN" dirty="0" err="1" smtClean="0"/>
              <a:t>to</a:t>
            </a:r>
            <a:r>
              <a:rPr lang="de-DE" altLang="zh-CN" dirty="0" smtClean="0"/>
              <a:t> </a:t>
            </a:r>
            <a:r>
              <a:rPr lang="de-DE" altLang="zh-CN" dirty="0" err="1" smtClean="0"/>
              <a:t>lens</a:t>
            </a:r>
            <a:r>
              <a:rPr lang="de-DE" altLang="zh-CN" dirty="0" smtClean="0"/>
              <a:t> </a:t>
            </a:r>
            <a:r>
              <a:rPr lang="de-DE" altLang="zh-CN" dirty="0" err="1" smtClean="0"/>
              <a:t>radius</a:t>
            </a:r>
            <a:endParaRPr lang="de-DE" altLang="zh-CN" dirty="0" smtClean="0"/>
          </a:p>
          <a:p>
            <a:pPr lvl="1"/>
            <a:r>
              <a:rPr lang="de-DE" altLang="zh-CN" dirty="0" smtClean="0"/>
              <a:t>Spot </a:t>
            </a:r>
            <a:r>
              <a:rPr lang="de-DE" altLang="zh-CN" dirty="0" err="1" smtClean="0"/>
              <a:t>size</a:t>
            </a:r>
            <a:endParaRPr lang="en-US" altLang="zh-CN" dirty="0" smtClean="0"/>
          </a:p>
          <a:p>
            <a:pPr lvl="1"/>
            <a:endParaRPr lang="en-US" altLang="zh-CN" dirty="0"/>
          </a:p>
        </p:txBody>
      </p:sp>
      <p:pic>
        <p:nvPicPr>
          <p:cNvPr id="7170" name="Picture 2" descr="F:\Data\leher\SVN\Master_arbeit\Latex\Masterarbeit\bilder\lensed_waveguide.PNG"/>
          <p:cNvPicPr>
            <a:picLocks noChangeAspect="1" noChangeArrowheads="1"/>
          </p:cNvPicPr>
          <p:nvPr/>
        </p:nvPicPr>
        <p:blipFill>
          <a:blip r:embed="rId2"/>
          <a:srcRect/>
          <a:stretch>
            <a:fillRect/>
          </a:stretch>
        </p:blipFill>
        <p:spPr bwMode="auto">
          <a:xfrm>
            <a:off x="5260975" y="2524111"/>
            <a:ext cx="3638550" cy="2190750"/>
          </a:xfrm>
          <a:prstGeom prst="rect">
            <a:avLst/>
          </a:prstGeom>
          <a:noFill/>
        </p:spPr>
      </p:pic>
      <p:pic>
        <p:nvPicPr>
          <p:cNvPr id="7171" name="Picture 3" descr="F:\Data\leher\SVN\Master_arbeit\Latex\Masterarbeit\bilder\s21_fix_lens_radium_hxx.jpg"/>
          <p:cNvPicPr>
            <a:picLocks noChangeAspect="1" noChangeArrowheads="1"/>
          </p:cNvPicPr>
          <p:nvPr/>
        </p:nvPicPr>
        <p:blipFill>
          <a:blip r:embed="rId3"/>
          <a:srcRect/>
          <a:stretch>
            <a:fillRect/>
          </a:stretch>
        </p:blipFill>
        <p:spPr bwMode="auto">
          <a:xfrm>
            <a:off x="4417438" y="3214686"/>
            <a:ext cx="4726562" cy="2890863"/>
          </a:xfrm>
          <a:prstGeom prst="rect">
            <a:avLst/>
          </a:prstGeom>
          <a:noFill/>
        </p:spPr>
      </p:pic>
      <p:pic>
        <p:nvPicPr>
          <p:cNvPr id="7172" name="Picture 4" descr="F:\Data\leher\SVN\Master_arbeit\Latex\Masterarbeit\bilder\s21_fix_lens_height_rxx.jpg"/>
          <p:cNvPicPr>
            <a:picLocks noChangeAspect="1" noChangeArrowheads="1"/>
          </p:cNvPicPr>
          <p:nvPr/>
        </p:nvPicPr>
        <p:blipFill>
          <a:blip r:embed="rId4"/>
          <a:srcRect/>
          <a:stretch>
            <a:fillRect/>
          </a:stretch>
        </p:blipFill>
        <p:spPr bwMode="auto">
          <a:xfrm>
            <a:off x="3714744" y="2930184"/>
            <a:ext cx="4741879" cy="3175365"/>
          </a:xfrm>
          <a:prstGeom prst="rect">
            <a:avLst/>
          </a:prstGeom>
          <a:noFill/>
        </p:spPr>
      </p:pic>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Optimization-Track3</a:t>
            </a:r>
            <a:endParaRPr lang="zh-CN" altLang="en-US" dirty="0"/>
          </a:p>
        </p:txBody>
      </p:sp>
      <p:sp>
        <p:nvSpPr>
          <p:cNvPr id="3" name="Inhaltsplatzhalter 2"/>
          <p:cNvSpPr>
            <a:spLocks noGrp="1"/>
          </p:cNvSpPr>
          <p:nvPr>
            <p:ph idx="1"/>
          </p:nvPr>
        </p:nvSpPr>
        <p:spPr/>
        <p:txBody>
          <a:bodyPr/>
          <a:lstStyle/>
          <a:p>
            <a:r>
              <a:rPr lang="de-DE" altLang="zh-CN" dirty="0" err="1" smtClean="0"/>
              <a:t>Lensed</a:t>
            </a:r>
            <a:r>
              <a:rPr lang="de-DE" altLang="zh-CN" dirty="0" smtClean="0"/>
              <a:t> </a:t>
            </a:r>
            <a:r>
              <a:rPr lang="de-DE" altLang="zh-CN" dirty="0" err="1" smtClean="0"/>
              <a:t>waveguide</a:t>
            </a:r>
            <a:endParaRPr lang="de-DE" altLang="zh-CN" dirty="0" smtClean="0"/>
          </a:p>
          <a:p>
            <a:pPr lvl="1"/>
            <a:r>
              <a:rPr lang="de-DE" altLang="zh-CN" dirty="0" smtClean="0"/>
              <a:t>Spot Size</a:t>
            </a:r>
            <a:endParaRPr lang="zh-CN" altLang="en-US" dirty="0"/>
          </a:p>
        </p:txBody>
      </p:sp>
      <p:pic>
        <p:nvPicPr>
          <p:cNvPr id="8194" name="Picture 2" descr="F:\Data\leher\SVN\Master_arbeit\Latex\Masterarbeit\bilder\spot_fix_lens_height_rxx.jpg"/>
          <p:cNvPicPr>
            <a:picLocks noChangeAspect="1" noChangeArrowheads="1"/>
          </p:cNvPicPr>
          <p:nvPr/>
        </p:nvPicPr>
        <p:blipFill>
          <a:blip r:embed="rId2"/>
          <a:srcRect/>
          <a:stretch>
            <a:fillRect/>
          </a:stretch>
        </p:blipFill>
        <p:spPr bwMode="auto">
          <a:xfrm>
            <a:off x="521640" y="3745444"/>
            <a:ext cx="4133856" cy="2627451"/>
          </a:xfrm>
          <a:prstGeom prst="rect">
            <a:avLst/>
          </a:prstGeom>
          <a:noFill/>
        </p:spPr>
      </p:pic>
      <p:pic>
        <p:nvPicPr>
          <p:cNvPr id="8195" name="Picture 3" descr="F:\Data\leher\SVN\Master_arbeit\Latex\Masterarbeit\bilder\spot_fix_lens_radium_hxx.jpg"/>
          <p:cNvPicPr>
            <a:picLocks noChangeAspect="1" noChangeArrowheads="1"/>
          </p:cNvPicPr>
          <p:nvPr/>
        </p:nvPicPr>
        <p:blipFill>
          <a:blip r:embed="rId3"/>
          <a:srcRect/>
          <a:stretch>
            <a:fillRect/>
          </a:stretch>
        </p:blipFill>
        <p:spPr bwMode="auto">
          <a:xfrm>
            <a:off x="4655496" y="3850588"/>
            <a:ext cx="4143404" cy="2616887"/>
          </a:xfrm>
          <a:prstGeom prst="rect">
            <a:avLst/>
          </a:prstGeom>
          <a:noFill/>
        </p:spPr>
      </p:pic>
      <p:pic>
        <p:nvPicPr>
          <p:cNvPr id="8196" name="Picture 4" descr="F:\Data\leher\SVN\Master_arbeit\Latex\Masterarbeit\bilder\beam_ray_refract.PNG"/>
          <p:cNvPicPr>
            <a:picLocks noChangeAspect="1" noChangeArrowheads="1"/>
          </p:cNvPicPr>
          <p:nvPr/>
        </p:nvPicPr>
        <p:blipFill>
          <a:blip r:embed="rId4"/>
          <a:srcRect/>
          <a:stretch>
            <a:fillRect/>
          </a:stretch>
        </p:blipFill>
        <p:spPr bwMode="auto">
          <a:xfrm>
            <a:off x="5143504" y="4211641"/>
            <a:ext cx="3655396" cy="2255834"/>
          </a:xfrm>
          <a:prstGeom prst="rect">
            <a:avLst/>
          </a:prstGeom>
          <a:noFill/>
        </p:spPr>
      </p:pic>
      <p:pic>
        <p:nvPicPr>
          <p:cNvPr id="8197" name="Picture 5" descr="F:\Data\leher\SVN\Master_arbeit\Latex\Masterarbeit\bilder\beam_ray_without_refract.PNG"/>
          <p:cNvPicPr>
            <a:picLocks noChangeAspect="1" noChangeArrowheads="1"/>
          </p:cNvPicPr>
          <p:nvPr/>
        </p:nvPicPr>
        <p:blipFill>
          <a:blip r:embed="rId5"/>
          <a:srcRect/>
          <a:stretch>
            <a:fillRect/>
          </a:stretch>
        </p:blipFill>
        <p:spPr bwMode="auto">
          <a:xfrm>
            <a:off x="5037090" y="1482041"/>
            <a:ext cx="3761810" cy="2368547"/>
          </a:xfrm>
          <a:prstGeom prst="rect">
            <a:avLst/>
          </a:prstGeom>
          <a:noFill/>
        </p:spPr>
      </p:pic>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err="1" smtClean="0"/>
              <a:t>Optimization</a:t>
            </a:r>
            <a:endParaRPr lang="zh-CN" altLang="en-US" dirty="0"/>
          </a:p>
        </p:txBody>
      </p:sp>
      <p:sp>
        <p:nvSpPr>
          <p:cNvPr id="3" name="Inhaltsplatzhalter 2"/>
          <p:cNvSpPr>
            <a:spLocks noGrp="1"/>
          </p:cNvSpPr>
          <p:nvPr>
            <p:ph idx="1"/>
          </p:nvPr>
        </p:nvSpPr>
        <p:spPr/>
        <p:txBody>
          <a:bodyPr/>
          <a:lstStyle/>
          <a:p>
            <a:r>
              <a:rPr lang="de-DE" altLang="zh-CN" dirty="0" smtClean="0"/>
              <a:t>Other optimal </a:t>
            </a:r>
            <a:r>
              <a:rPr lang="de-DE" altLang="zh-CN" dirty="0" err="1" smtClean="0"/>
              <a:t>actions</a:t>
            </a:r>
            <a:endParaRPr lang="de-DE" altLang="zh-CN" dirty="0" smtClean="0"/>
          </a:p>
          <a:p>
            <a:endParaRPr lang="zh-CN" altLang="en-US" dirty="0"/>
          </a:p>
        </p:txBody>
      </p:sp>
      <p:pic>
        <p:nvPicPr>
          <p:cNvPr id="9218" name="Picture 2" descr="F:\Data\leher\SVN\Master_arbeit\Latex\Masterarbeit\bilder\tapered_waveguide_others.PNG"/>
          <p:cNvPicPr>
            <a:picLocks noChangeAspect="1" noChangeArrowheads="1"/>
          </p:cNvPicPr>
          <p:nvPr/>
        </p:nvPicPr>
        <p:blipFill>
          <a:blip r:embed="rId2"/>
          <a:srcRect/>
          <a:stretch>
            <a:fillRect/>
          </a:stretch>
        </p:blipFill>
        <p:spPr bwMode="auto">
          <a:xfrm>
            <a:off x="4987925" y="3768725"/>
            <a:ext cx="3771900" cy="2257425"/>
          </a:xfrm>
          <a:prstGeom prst="rect">
            <a:avLst/>
          </a:prstGeom>
          <a:noFill/>
        </p:spPr>
      </p:pic>
      <p:pic>
        <p:nvPicPr>
          <p:cNvPr id="9219" name="Picture 3" descr="F:\Data\leher\SVN\Master_arbeit\Latex\Masterarbeit\bilder\tapered_waveguide_grating.PNG"/>
          <p:cNvPicPr>
            <a:picLocks noChangeAspect="1" noChangeArrowheads="1"/>
          </p:cNvPicPr>
          <p:nvPr/>
        </p:nvPicPr>
        <p:blipFill>
          <a:blip r:embed="rId3"/>
          <a:srcRect/>
          <a:stretch>
            <a:fillRect/>
          </a:stretch>
        </p:blipFill>
        <p:spPr bwMode="auto">
          <a:xfrm>
            <a:off x="5235575" y="2868612"/>
            <a:ext cx="3524250" cy="2143125"/>
          </a:xfrm>
          <a:prstGeom prst="rect">
            <a:avLst/>
          </a:prstGeom>
          <a:noFill/>
        </p:spPr>
      </p:pic>
      <p:pic>
        <p:nvPicPr>
          <p:cNvPr id="9220" name="Picture 4" descr="F:\Data\leher\SVN\Master_arbeit\Latex\Masterarbeit\bilder\lensed_waveguide_neck.PNG"/>
          <p:cNvPicPr>
            <a:picLocks noChangeAspect="1" noChangeArrowheads="1"/>
          </p:cNvPicPr>
          <p:nvPr/>
        </p:nvPicPr>
        <p:blipFill>
          <a:blip r:embed="rId4"/>
          <a:srcRect/>
          <a:stretch>
            <a:fillRect/>
          </a:stretch>
        </p:blipFill>
        <p:spPr bwMode="auto">
          <a:xfrm>
            <a:off x="3287712" y="3768725"/>
            <a:ext cx="3895725" cy="2257425"/>
          </a:xfrm>
          <a:prstGeom prst="rect">
            <a:avLst/>
          </a:prstGeom>
          <a:noFill/>
        </p:spPr>
      </p:pic>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de-DE" altLang="zh-CN" dirty="0" err="1" smtClean="0">
                <a:solidFill>
                  <a:srgbClr val="C61829"/>
                </a:solidFill>
                <a:ea typeface="宋体" pitchFamily="2" charset="-122"/>
              </a:rPr>
              <a:t>Overview</a:t>
            </a:r>
            <a:endParaRPr lang="en-US" altLang="zh-CN" dirty="0" smtClean="0">
              <a:solidFill>
                <a:srgbClr val="C61829"/>
              </a:solidFill>
              <a:ea typeface="宋体" pitchFamily="2" charset="-122"/>
            </a:endParaRPr>
          </a:p>
        </p:txBody>
      </p:sp>
      <p:sp>
        <p:nvSpPr>
          <p:cNvPr id="50181" name="Text Box 5"/>
          <p:cNvSpPr txBox="1">
            <a:spLocks noChangeArrowheads="1"/>
          </p:cNvSpPr>
          <p:nvPr/>
        </p:nvSpPr>
        <p:spPr bwMode="auto">
          <a:xfrm>
            <a:off x="663575" y="1111250"/>
            <a:ext cx="7724775" cy="3598863"/>
          </a:xfrm>
          <a:prstGeom prst="rect">
            <a:avLst/>
          </a:prstGeom>
          <a:noFill/>
          <a:ln w="9525" algn="ctr">
            <a:noFill/>
            <a:miter lim="800000"/>
            <a:headEnd/>
            <a:tailEnd/>
          </a:ln>
          <a:effectLst/>
        </p:spPr>
        <p:txBody>
          <a:bodyPr>
            <a:spAutoFit/>
          </a:bodyPr>
          <a:lstStyle/>
          <a:p>
            <a:pPr defTabSz="758825">
              <a:buFont typeface="Wingdings" pitchFamily="2" charset="2"/>
              <a:buChar char="Ø"/>
            </a:pPr>
            <a:r>
              <a:rPr lang="de-DE" altLang="zh-CN" sz="3200" dirty="0">
                <a:solidFill>
                  <a:srgbClr val="C61829"/>
                </a:solidFill>
                <a:ea typeface="宋体" pitchFamily="2" charset="-122"/>
              </a:rPr>
              <a:t> </a:t>
            </a:r>
            <a:r>
              <a:rPr lang="en-US" altLang="zh-CN" sz="3200" dirty="0" smtClean="0">
                <a:solidFill>
                  <a:srgbClr val="C61829"/>
                </a:solidFill>
                <a:ea typeface="宋体" pitchFamily="2" charset="-122"/>
              </a:rPr>
              <a:t>Motivation and Objective</a:t>
            </a:r>
          </a:p>
          <a:p>
            <a:pPr defTabSz="758825">
              <a:buFont typeface="Wingdings" pitchFamily="2" charset="2"/>
              <a:buChar char="p"/>
            </a:pPr>
            <a:r>
              <a:rPr lang="en-US" altLang="zh-CN" sz="3200" dirty="0" smtClean="0">
                <a:solidFill>
                  <a:srgbClr val="C61829"/>
                </a:solidFill>
                <a:ea typeface="宋体" pitchFamily="2" charset="-122"/>
              </a:rPr>
              <a:t> Project Introduction</a:t>
            </a:r>
          </a:p>
          <a:p>
            <a:pPr defTabSz="758825">
              <a:buFont typeface="Wingdings" pitchFamily="2" charset="2"/>
              <a:buChar char="p"/>
            </a:pPr>
            <a:r>
              <a:rPr lang="en-US" altLang="zh-CN" sz="3200" dirty="0" smtClean="0">
                <a:solidFill>
                  <a:srgbClr val="C61829"/>
                </a:solidFill>
                <a:ea typeface="宋体" pitchFamily="2" charset="-122"/>
              </a:rPr>
              <a:t> </a:t>
            </a:r>
            <a:r>
              <a:rPr lang="en-US" altLang="zh-CN" sz="3200" dirty="0" err="1" smtClean="0">
                <a:solidFill>
                  <a:srgbClr val="C61829"/>
                </a:solidFill>
                <a:ea typeface="宋体" pitchFamily="2" charset="-122"/>
              </a:rPr>
              <a:t>Modelling</a:t>
            </a:r>
            <a:endParaRPr lang="en-US" altLang="zh-CN" sz="3200" dirty="0" smtClean="0">
              <a:solidFill>
                <a:srgbClr val="C61829"/>
              </a:solidFill>
              <a:ea typeface="宋体" pitchFamily="2" charset="-122"/>
            </a:endParaRPr>
          </a:p>
          <a:p>
            <a:pPr defTabSz="758825">
              <a:buFont typeface="Wingdings" pitchFamily="2" charset="2"/>
              <a:buChar char="p"/>
            </a:pPr>
            <a:r>
              <a:rPr lang="en-US" altLang="zh-CN" sz="3200" dirty="0" smtClean="0">
                <a:solidFill>
                  <a:srgbClr val="C61829"/>
                </a:solidFill>
                <a:ea typeface="宋体" pitchFamily="2" charset="-122"/>
              </a:rPr>
              <a:t> Optimization</a:t>
            </a:r>
          </a:p>
          <a:p>
            <a:pPr defTabSz="758825">
              <a:buFont typeface="Wingdings" pitchFamily="2" charset="2"/>
              <a:buChar char="p"/>
            </a:pPr>
            <a:r>
              <a:rPr lang="en-US" altLang="zh-CN" sz="3200" dirty="0" smtClean="0">
                <a:solidFill>
                  <a:srgbClr val="C61829"/>
                </a:solidFill>
                <a:ea typeface="宋体" pitchFamily="2" charset="-122"/>
              </a:rPr>
              <a:t> Conclusion and </a:t>
            </a:r>
            <a:r>
              <a:rPr lang="en-US" altLang="zh-CN" dirty="0" smtClean="0">
                <a:solidFill>
                  <a:srgbClr val="C61829"/>
                </a:solidFill>
                <a:ea typeface="宋体" pitchFamily="2" charset="-122"/>
              </a:rPr>
              <a:t>Outlook</a:t>
            </a:r>
            <a:endParaRPr lang="en-US" altLang="zh-CN" sz="3200" dirty="0">
              <a:solidFill>
                <a:srgbClr val="C61829"/>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de-DE" altLang="zh-CN" dirty="0" err="1" smtClean="0">
                <a:solidFill>
                  <a:srgbClr val="C61829"/>
                </a:solidFill>
                <a:ea typeface="宋体" pitchFamily="2" charset="-122"/>
              </a:rPr>
              <a:t>Overview</a:t>
            </a:r>
            <a:endParaRPr lang="en-US" altLang="zh-CN" dirty="0" smtClean="0">
              <a:solidFill>
                <a:srgbClr val="C61829"/>
              </a:solidFill>
              <a:ea typeface="宋体" pitchFamily="2" charset="-122"/>
            </a:endParaRPr>
          </a:p>
        </p:txBody>
      </p:sp>
      <p:sp>
        <p:nvSpPr>
          <p:cNvPr id="179203" name="Text Box 3"/>
          <p:cNvSpPr txBox="1">
            <a:spLocks noChangeArrowheads="1"/>
          </p:cNvSpPr>
          <p:nvPr/>
        </p:nvSpPr>
        <p:spPr bwMode="auto">
          <a:xfrm>
            <a:off x="663575" y="1111250"/>
            <a:ext cx="7724775" cy="3631763"/>
          </a:xfrm>
          <a:prstGeom prst="rect">
            <a:avLst/>
          </a:prstGeom>
          <a:noFill/>
          <a:ln w="9525" algn="ctr">
            <a:noFill/>
            <a:miter lim="800000"/>
            <a:headEnd/>
            <a:tailEnd/>
          </a:ln>
          <a:effectLst/>
        </p:spPr>
        <p:txBody>
          <a:bodyPr>
            <a:spAutoFit/>
          </a:bodyPr>
          <a:lstStyle/>
          <a:p>
            <a:pPr defTabSz="758825">
              <a:buFont typeface="Wingdings" pitchFamily="2" charset="2"/>
              <a:buChar char="ü"/>
            </a:pPr>
            <a:r>
              <a:rPr lang="de-DE" altLang="zh-CN" sz="3200" dirty="0">
                <a:solidFill>
                  <a:srgbClr val="C61829"/>
                </a:solidFill>
                <a:ea typeface="宋体" pitchFamily="2" charset="-122"/>
              </a:rPr>
              <a:t> </a:t>
            </a:r>
            <a:r>
              <a:rPr lang="de-DE" altLang="zh-CN" sz="3200" dirty="0" smtClean="0">
                <a:solidFill>
                  <a:srgbClr val="C61829"/>
                </a:solidFill>
                <a:ea typeface="宋体" pitchFamily="2" charset="-122"/>
              </a:rPr>
              <a:t>M</a:t>
            </a:r>
            <a:r>
              <a:rPr lang="en-US" altLang="zh-CN" sz="3200" dirty="0" err="1" smtClean="0">
                <a:solidFill>
                  <a:srgbClr val="C61829"/>
                </a:solidFill>
                <a:ea typeface="宋体" pitchFamily="2" charset="-122"/>
              </a:rPr>
              <a:t>otivation</a:t>
            </a:r>
            <a:r>
              <a:rPr lang="en-US" altLang="zh-CN" sz="3200" dirty="0" smtClean="0">
                <a:solidFill>
                  <a:srgbClr val="C61829"/>
                </a:solidFill>
                <a:ea typeface="宋体" pitchFamily="2" charset="-122"/>
              </a:rPr>
              <a:t> and Objective</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err="1" smtClean="0">
                <a:solidFill>
                  <a:srgbClr val="C61829"/>
                </a:solidFill>
                <a:ea typeface="宋体" pitchFamily="2" charset="-122"/>
              </a:rPr>
              <a:t>Pr</a:t>
            </a:r>
            <a:r>
              <a:rPr lang="en-US" altLang="zh-CN" sz="3200" dirty="0" err="1" smtClean="0">
                <a:solidFill>
                  <a:srgbClr val="C61829"/>
                </a:solidFill>
                <a:ea typeface="宋体" pitchFamily="2" charset="-122"/>
              </a:rPr>
              <a:t>oject</a:t>
            </a:r>
            <a:r>
              <a:rPr lang="en-US" altLang="zh-CN" sz="3200" dirty="0" smtClean="0">
                <a:solidFill>
                  <a:srgbClr val="C61829"/>
                </a:solidFill>
                <a:ea typeface="宋体" pitchFamily="2" charset="-122"/>
              </a:rPr>
              <a:t> Introduction</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smtClean="0">
                <a:solidFill>
                  <a:srgbClr val="C61829"/>
                </a:solidFill>
                <a:ea typeface="宋体" pitchFamily="2" charset="-122"/>
              </a:rPr>
              <a:t> </a:t>
            </a:r>
            <a:r>
              <a:rPr lang="en-US" altLang="zh-CN" sz="3200" dirty="0" err="1" smtClean="0">
                <a:solidFill>
                  <a:srgbClr val="C61829"/>
                </a:solidFill>
                <a:ea typeface="宋体" pitchFamily="2" charset="-122"/>
              </a:rPr>
              <a:t>Modelling</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smtClean="0">
                <a:solidFill>
                  <a:srgbClr val="C61829"/>
                </a:solidFill>
                <a:ea typeface="宋体" pitchFamily="2" charset="-122"/>
              </a:rPr>
              <a:t> </a:t>
            </a:r>
            <a:r>
              <a:rPr lang="de-DE" altLang="zh-CN" sz="3200" dirty="0" smtClean="0">
                <a:solidFill>
                  <a:srgbClr val="C61829"/>
                </a:solidFill>
                <a:ea typeface="宋体" pitchFamily="2" charset="-122"/>
              </a:rPr>
              <a:t>O</a:t>
            </a:r>
            <a:r>
              <a:rPr lang="en-US" altLang="zh-CN" sz="3200" dirty="0" err="1" smtClean="0">
                <a:solidFill>
                  <a:srgbClr val="C61829"/>
                </a:solidFill>
                <a:ea typeface="宋体" pitchFamily="2" charset="-122"/>
              </a:rPr>
              <a:t>ptimization</a:t>
            </a:r>
            <a:endParaRPr lang="de-DE" altLang="zh-CN" sz="3200" dirty="0">
              <a:solidFill>
                <a:srgbClr val="C61829"/>
              </a:solidFill>
              <a:ea typeface="宋体" pitchFamily="2" charset="-122"/>
            </a:endParaRPr>
          </a:p>
          <a:p>
            <a:pPr defTabSz="758825">
              <a:buFont typeface="Wingdings" pitchFamily="2" charset="2"/>
              <a:buChar char="Ø"/>
            </a:pPr>
            <a:r>
              <a:rPr lang="de-DE" altLang="zh-CN" sz="3200" dirty="0">
                <a:solidFill>
                  <a:srgbClr val="C61829"/>
                </a:solidFill>
                <a:ea typeface="宋体" pitchFamily="2" charset="-122"/>
              </a:rPr>
              <a:t> </a:t>
            </a:r>
            <a:r>
              <a:rPr lang="de-DE" altLang="zh-CN" sz="3200" dirty="0" smtClean="0">
                <a:solidFill>
                  <a:srgbClr val="C61829"/>
                </a:solidFill>
                <a:ea typeface="宋体" pitchFamily="2" charset="-122"/>
              </a:rPr>
              <a:t>C</a:t>
            </a:r>
            <a:r>
              <a:rPr lang="en-US" altLang="zh-CN" sz="3200" dirty="0" err="1" smtClean="0">
                <a:solidFill>
                  <a:srgbClr val="C61829"/>
                </a:solidFill>
                <a:ea typeface="宋体" pitchFamily="2" charset="-122"/>
              </a:rPr>
              <a:t>onclusion</a:t>
            </a:r>
            <a:r>
              <a:rPr lang="en-US" altLang="zh-CN" sz="3200" dirty="0" smtClean="0">
                <a:solidFill>
                  <a:srgbClr val="C61829"/>
                </a:solidFill>
                <a:ea typeface="宋体" pitchFamily="2" charset="-122"/>
              </a:rPr>
              <a:t> </a:t>
            </a:r>
            <a:r>
              <a:rPr lang="en-US" altLang="zh-CN" sz="3200" dirty="0" smtClean="0">
                <a:solidFill>
                  <a:srgbClr val="C61829"/>
                </a:solidFill>
                <a:ea typeface="宋体" pitchFamily="2" charset="-122"/>
              </a:rPr>
              <a:t>and Outlook</a:t>
            </a:r>
            <a:endParaRPr lang="en-US" altLang="zh-CN" sz="3200" dirty="0">
              <a:solidFill>
                <a:srgbClr val="C61829"/>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sz="4000" dirty="0" smtClean="0">
                <a:solidFill>
                  <a:srgbClr val="C61829"/>
                </a:solidFill>
                <a:ea typeface="宋体" pitchFamily="2" charset="-122"/>
              </a:rPr>
              <a:t>C</a:t>
            </a:r>
            <a:r>
              <a:rPr lang="en-US" altLang="zh-CN" sz="4000" dirty="0" err="1" smtClean="0">
                <a:solidFill>
                  <a:srgbClr val="C61829"/>
                </a:solidFill>
                <a:ea typeface="宋体" pitchFamily="2" charset="-122"/>
              </a:rPr>
              <a:t>onclusion</a:t>
            </a:r>
            <a:r>
              <a:rPr lang="en-US" altLang="zh-CN" sz="4000" dirty="0" smtClean="0">
                <a:solidFill>
                  <a:srgbClr val="C61829"/>
                </a:solidFill>
                <a:ea typeface="宋体" pitchFamily="2" charset="-122"/>
              </a:rPr>
              <a:t> and Outlook</a:t>
            </a:r>
            <a:endParaRPr lang="zh-CN" altLang="en-US" dirty="0"/>
          </a:p>
        </p:txBody>
      </p:sp>
      <p:sp>
        <p:nvSpPr>
          <p:cNvPr id="3" name="Inhaltsplatzhalter 2"/>
          <p:cNvSpPr>
            <a:spLocks noGrp="1"/>
          </p:cNvSpPr>
          <p:nvPr>
            <p:ph idx="1"/>
          </p:nvPr>
        </p:nvSpPr>
        <p:spPr/>
        <p:txBody>
          <a:bodyPr/>
          <a:lstStyle/>
          <a:p>
            <a:endParaRPr lang="zh-CN" altLang="en-US" dirty="0"/>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de-DE" altLang="zh-CN" smtClean="0">
                <a:ea typeface="宋体" pitchFamily="2" charset="-122"/>
              </a:rPr>
              <a:t>Zusammenfassung und Ausblick</a:t>
            </a:r>
            <a:endParaRPr lang="en-US" altLang="zh-CN" smtClean="0">
              <a:ea typeface="宋体" pitchFamily="2" charset="-122"/>
            </a:endParaRPr>
          </a:p>
        </p:txBody>
      </p:sp>
      <p:sp>
        <p:nvSpPr>
          <p:cNvPr id="225284" name="Text Box 4"/>
          <p:cNvSpPr txBox="1">
            <a:spLocks noChangeArrowheads="1"/>
          </p:cNvSpPr>
          <p:nvPr/>
        </p:nvSpPr>
        <p:spPr bwMode="auto">
          <a:xfrm>
            <a:off x="565150" y="1484313"/>
            <a:ext cx="7967663" cy="3725862"/>
          </a:xfrm>
          <a:prstGeom prst="rect">
            <a:avLst/>
          </a:prstGeom>
          <a:noFill/>
          <a:ln w="9525" algn="ctr">
            <a:noFill/>
            <a:miter lim="800000"/>
            <a:headEnd/>
            <a:tailEnd/>
          </a:ln>
          <a:effectLst/>
        </p:spPr>
        <p:txBody>
          <a:bodyPr wrap="none">
            <a:spAutoFit/>
          </a:bodyPr>
          <a:lstStyle/>
          <a:p>
            <a:pPr defTabSz="758825">
              <a:buFont typeface="Wingdings" pitchFamily="2" charset="2"/>
              <a:buChar char="l"/>
            </a:pPr>
            <a:r>
              <a:rPr lang="de-DE" altLang="zh-CN" sz="2800">
                <a:ea typeface="宋体" pitchFamily="2" charset="-122"/>
              </a:rPr>
              <a:t> Bislang in </a:t>
            </a:r>
            <a:r>
              <a:rPr lang="de-DE" altLang="zh-CN" sz="2800">
                <a:latin typeface="Courier New" pitchFamily="49" charset="0"/>
                <a:ea typeface="宋体" pitchFamily="2" charset="-122"/>
              </a:rPr>
              <a:t>float</a:t>
            </a:r>
            <a:r>
              <a:rPr lang="de-DE" altLang="zh-CN" sz="2800">
                <a:ea typeface="宋体" pitchFamily="2" charset="-122"/>
              </a:rPr>
              <a:t> gemessen, </a:t>
            </a:r>
          </a:p>
          <a:p>
            <a:pPr defTabSz="758825"/>
            <a:r>
              <a:rPr lang="de-DE" altLang="zh-CN" sz="2800">
                <a:latin typeface="Courier New" pitchFamily="49" charset="0"/>
                <a:ea typeface="宋体" pitchFamily="2" charset="-122"/>
              </a:rPr>
              <a:t>double</a:t>
            </a:r>
            <a:r>
              <a:rPr lang="de-DE" altLang="zh-CN" sz="2800">
                <a:ea typeface="宋体" pitchFamily="2" charset="-122"/>
              </a:rPr>
              <a:t> Fehler wurde heute mittag gefunden.</a:t>
            </a:r>
          </a:p>
          <a:p>
            <a:pPr defTabSz="758825">
              <a:buFont typeface="Wingdings" pitchFamily="2" charset="2"/>
              <a:buChar char="l"/>
            </a:pPr>
            <a:r>
              <a:rPr lang="de-DE" altLang="zh-CN" sz="2800">
                <a:ea typeface="宋体" pitchFamily="2" charset="-122"/>
              </a:rPr>
              <a:t> Performanceverbesserungen</a:t>
            </a:r>
          </a:p>
          <a:p>
            <a:pPr defTabSz="758825"/>
            <a:r>
              <a:rPr lang="de-DE" altLang="zh-CN" sz="2800">
                <a:ea typeface="宋体" pitchFamily="2" charset="-122"/>
              </a:rPr>
              <a:t>durch adaptive Kernelwahl möglich, </a:t>
            </a:r>
          </a:p>
          <a:p>
            <a:pPr defTabSz="758825"/>
            <a:r>
              <a:rPr lang="de-DE" altLang="zh-CN" sz="2800">
                <a:ea typeface="宋体" pitchFamily="2" charset="-122"/>
              </a:rPr>
              <a:t>aber noch nicht eingebaut.</a:t>
            </a:r>
          </a:p>
          <a:p>
            <a:pPr defTabSz="758825">
              <a:buFont typeface="Wingdings" pitchFamily="2" charset="2"/>
              <a:buChar char="l"/>
            </a:pPr>
            <a:r>
              <a:rPr lang="de-DE" altLang="zh-CN" sz="2800">
                <a:ea typeface="宋体" pitchFamily="2" charset="-122"/>
              </a:rPr>
              <a:t> Problemgrößen für N &lt; 2.000.000 handhabbar.</a:t>
            </a:r>
            <a:endParaRPr lang="en-US" altLang="zh-CN" sz="2800">
              <a:ea typeface="宋体" pitchFamily="2" charset="-122"/>
            </a:endParaRP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a:xfrm>
            <a:off x="34925" y="2608263"/>
            <a:ext cx="9007475" cy="1816100"/>
          </a:xfrm>
        </p:spPr>
        <p:txBody>
          <a:bodyPr/>
          <a:lstStyle/>
          <a:p>
            <a:pPr algn="ctr">
              <a:buFontTx/>
              <a:buNone/>
            </a:pPr>
            <a:r>
              <a:rPr lang="en-US" altLang="zh-CN" sz="4000" i="1" dirty="0" smtClean="0">
                <a:ea typeface="宋体" pitchFamily="2" charset="-122"/>
              </a:rPr>
              <a:t>Thank you </a:t>
            </a:r>
          </a:p>
          <a:p>
            <a:pPr algn="ctr">
              <a:buFontTx/>
              <a:buNone/>
            </a:pPr>
            <a:r>
              <a:rPr lang="en-US" altLang="zh-CN" sz="4000" i="1" dirty="0" smtClean="0">
                <a:ea typeface="宋体" pitchFamily="2" charset="-122"/>
              </a:rPr>
              <a:t>For your attention</a:t>
            </a:r>
            <a:endParaRPr lang="en-US" altLang="zh-CN" sz="4000" i="1" dirty="0" smtClean="0">
              <a:ea typeface="宋体" pitchFamily="2" charset="-122"/>
            </a:endParaRP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de-DE" altLang="zh-CN" dirty="0" smtClean="0">
                <a:ea typeface="宋体" pitchFamily="2" charset="-122"/>
              </a:rPr>
              <a:t>Reference</a:t>
            </a:r>
            <a:endParaRPr lang="en-US" altLang="zh-CN" dirty="0" smtClean="0">
              <a:ea typeface="宋体" pitchFamily="2" charset="-122"/>
            </a:endParaRPr>
          </a:p>
        </p:txBody>
      </p:sp>
      <p:sp>
        <p:nvSpPr>
          <p:cNvPr id="87043" name="Rectangle 3"/>
          <p:cNvSpPr>
            <a:spLocks noGrp="1" noChangeArrowheads="1"/>
          </p:cNvSpPr>
          <p:nvPr>
            <p:ph type="body" idx="1"/>
          </p:nvPr>
        </p:nvSpPr>
        <p:spPr>
          <a:xfrm>
            <a:off x="41275" y="836613"/>
            <a:ext cx="9007475" cy="5688012"/>
          </a:xfrm>
        </p:spPr>
        <p:txBody>
          <a:bodyPr/>
          <a:lstStyle/>
          <a:p>
            <a:pPr marL="457200" indent="-457200">
              <a:buFontTx/>
              <a:buAutoNum type="arabicPeriod"/>
            </a:pPr>
            <a:r>
              <a:rPr lang="en-US" altLang="zh-CN" sz="1800" b="0" smtClean="0">
                <a:solidFill>
                  <a:schemeClr val="tx1"/>
                </a:solidFill>
                <a:ea typeface="宋体" pitchFamily="2" charset="-122"/>
              </a:rPr>
              <a:t>NVIDIA CUDA BestPracticesGuide 2.3</a:t>
            </a:r>
          </a:p>
          <a:p>
            <a:pPr marL="457200" indent="-457200">
              <a:buFontTx/>
              <a:buAutoNum type="arabicPeriod"/>
            </a:pPr>
            <a:r>
              <a:rPr lang="en-US" altLang="zh-CN" sz="1800" b="0" smtClean="0">
                <a:solidFill>
                  <a:schemeClr val="tx1"/>
                </a:solidFill>
                <a:ea typeface="宋体" pitchFamily="2" charset="-122"/>
              </a:rPr>
              <a:t>NVIDIA CUDA PrommingGuide 2.3</a:t>
            </a:r>
          </a:p>
          <a:p>
            <a:pPr marL="457200" indent="-457200">
              <a:buFontTx/>
              <a:buAutoNum type="arabicPeriod"/>
            </a:pPr>
            <a:r>
              <a:rPr lang="en-US" altLang="zh-CN" sz="1800" b="0" smtClean="0">
                <a:solidFill>
                  <a:schemeClr val="tx1"/>
                </a:solidFill>
                <a:ea typeface="宋体" pitchFamily="2" charset="-122"/>
              </a:rPr>
              <a:t>CudaReferenceManual.pdf</a:t>
            </a:r>
          </a:p>
          <a:p>
            <a:pPr marL="457200" indent="-457200">
              <a:buFontTx/>
              <a:buAutoNum type="arabicPeriod"/>
            </a:pPr>
            <a:r>
              <a:rPr lang="en-US" altLang="zh-CN" sz="1800" b="0" smtClean="0">
                <a:solidFill>
                  <a:schemeClr val="tx1"/>
                </a:solidFill>
                <a:ea typeface="宋体" pitchFamily="2" charset="-122"/>
              </a:rPr>
              <a:t>White Paper “Accelerateing MATLAB with CUDA Using MEX Files”</a:t>
            </a:r>
          </a:p>
          <a:p>
            <a:pPr marL="457200" indent="-457200">
              <a:buFontTx/>
              <a:buAutoNum type="arabicPeriod"/>
            </a:pPr>
            <a:r>
              <a:rPr lang="en-US" altLang="zh-CN" sz="1800" b="0" smtClean="0">
                <a:solidFill>
                  <a:schemeClr val="tx1"/>
                </a:solidFill>
                <a:ea typeface="宋体" pitchFamily="2" charset="-122"/>
              </a:rPr>
              <a:t>Gaußsches Eliminationsverfahren</a:t>
            </a:r>
          </a:p>
          <a:p>
            <a:pPr marL="812800" lvl="1" indent="-381000">
              <a:buFontTx/>
              <a:buNone/>
            </a:pPr>
            <a:r>
              <a:rPr lang="en-US" altLang="zh-CN" sz="1800" b="1" smtClean="0">
                <a:ea typeface="宋体" pitchFamily="2" charset="-122"/>
                <a:hlinkClick r:id="rId3"/>
              </a:rPr>
              <a:t>http://de.wikipedia.org/wiki/Gau%C3%9Fsches_Eliminationsverfahren</a:t>
            </a:r>
            <a:endParaRPr lang="de-DE" altLang="zh-CN" sz="1800" b="1" smtClean="0">
              <a:ea typeface="宋体" pitchFamily="2" charset="-122"/>
            </a:endParaRPr>
          </a:p>
          <a:p>
            <a:pPr marL="457200" indent="-457200">
              <a:buFontTx/>
              <a:buAutoNum type="arabicPeriod"/>
            </a:pPr>
            <a:r>
              <a:rPr lang="en-US" altLang="zh-CN" sz="1800" b="0" smtClean="0">
                <a:solidFill>
                  <a:schemeClr val="tx1"/>
                </a:solidFill>
                <a:ea typeface="宋体" pitchFamily="2" charset="-122"/>
              </a:rPr>
              <a:t>Peter sonneveld, Martin B. Van Gijzen, “IDR(s):A Family of simple and fast algorithms for solving large nosysmmetric systems of linear equations”</a:t>
            </a:r>
          </a:p>
          <a:p>
            <a:pPr marL="457200" indent="-457200">
              <a:buFontTx/>
              <a:buAutoNum type="arabicPeriod"/>
            </a:pPr>
            <a:r>
              <a:rPr lang="en-US" altLang="zh-CN" sz="1800" b="0" smtClean="0">
                <a:solidFill>
                  <a:schemeClr val="tx1"/>
                </a:solidFill>
                <a:ea typeface="宋体" pitchFamily="2" charset="-122"/>
                <a:hlinkClick r:id="rId4"/>
              </a:rPr>
              <a:t>Robert Sedgewick</a:t>
            </a:r>
            <a:r>
              <a:rPr lang="en-US" altLang="zh-CN" sz="1800" b="0" smtClean="0">
                <a:solidFill>
                  <a:schemeClr val="tx1"/>
                </a:solidFill>
                <a:ea typeface="宋体" pitchFamily="2" charset="-122"/>
              </a:rPr>
              <a:t>,” Algorithmen in C .”, Pearson Studium , ISBN-10: 3827371821 </a:t>
            </a:r>
          </a:p>
          <a:p>
            <a:pPr marL="457200" indent="-457200">
              <a:buFontTx/>
              <a:buAutoNum type="arabicPeriod"/>
            </a:pPr>
            <a:r>
              <a:rPr lang="de-DE" altLang="zh-CN" sz="1800" b="0" smtClean="0">
                <a:solidFill>
                  <a:schemeClr val="tx1"/>
                </a:solidFill>
                <a:ea typeface="宋体" pitchFamily="2" charset="-122"/>
              </a:rPr>
              <a:t>Donald E. Knuth, The Art of Computer Programming 1-3, Addison-Wesley Longman, ISBN-10: 0201485417</a:t>
            </a:r>
          </a:p>
          <a:p>
            <a:pPr marL="457200" indent="-457200">
              <a:buFontTx/>
              <a:buAutoNum type="arabicPeriod"/>
            </a:pPr>
            <a:r>
              <a:rPr lang="de-DE" altLang="zh-CN" sz="1800" b="0" smtClean="0">
                <a:solidFill>
                  <a:schemeClr val="tx1"/>
                </a:solidFill>
                <a:ea typeface="宋体" pitchFamily="2" charset="-122"/>
              </a:rPr>
              <a:t>David A. Patterson, John L. Hennessy, Computer Organization &amp; Design: The Hardware/Sofware Interface; Morgan Kaufmann; ISBN-10: 155860491X</a:t>
            </a:r>
          </a:p>
          <a:p>
            <a:pPr marL="457200" indent="-457200">
              <a:buFontTx/>
              <a:buAutoNum type="arabicPeriod"/>
            </a:pPr>
            <a:r>
              <a:rPr lang="de-DE" altLang="zh-CN" sz="1800" b="0" smtClean="0">
                <a:solidFill>
                  <a:schemeClr val="tx1"/>
                </a:solidFill>
                <a:ea typeface="宋体" pitchFamily="2" charset="-122"/>
              </a:rPr>
              <a:t>Brian W. Kernighan, Dennis Ritchie; The C Programming Language; Prentice Hall International; ISBN-10:0131103628</a:t>
            </a:r>
          </a:p>
          <a:p>
            <a:pPr marL="457200" indent="-457200">
              <a:buFontTx/>
              <a:buAutoNum type="arabicPeriod"/>
            </a:pPr>
            <a:endParaRPr lang="en-US" altLang="zh-CN" sz="1800" b="0" smtClean="0">
              <a:solidFill>
                <a:schemeClr val="tx1"/>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sz="4000" dirty="0" smtClean="0">
                <a:solidFill>
                  <a:srgbClr val="C61829"/>
                </a:solidFill>
                <a:ea typeface="宋体" pitchFamily="2" charset="-122"/>
              </a:rPr>
              <a:t>Motivation and Objective</a:t>
            </a:r>
            <a:endParaRPr lang="zh-CN" altLang="en-US" dirty="0" smtClean="0">
              <a:solidFill>
                <a:srgbClr val="C61829"/>
              </a:solidFill>
              <a:ea typeface="宋体" pitchFamily="2" charset="-122"/>
            </a:endParaRPr>
          </a:p>
        </p:txBody>
      </p:sp>
      <p:sp>
        <p:nvSpPr>
          <p:cNvPr id="49158" name="Text Box 6"/>
          <p:cNvSpPr txBox="1">
            <a:spLocks noChangeArrowheads="1"/>
          </p:cNvSpPr>
          <p:nvPr/>
        </p:nvSpPr>
        <p:spPr bwMode="auto">
          <a:xfrm>
            <a:off x="34925" y="1565275"/>
            <a:ext cx="9001125" cy="4555093"/>
          </a:xfrm>
          <a:prstGeom prst="rect">
            <a:avLst/>
          </a:prstGeom>
          <a:noFill/>
          <a:ln w="9525" algn="ctr">
            <a:noFill/>
            <a:miter lim="800000"/>
            <a:headEnd/>
            <a:tailEnd/>
          </a:ln>
          <a:effectLst/>
        </p:spPr>
        <p:txBody>
          <a:bodyPr>
            <a:spAutoFit/>
          </a:bodyPr>
          <a:lstStyle/>
          <a:p>
            <a:pPr defTabSz="758825">
              <a:buFont typeface="Wingdings" pitchFamily="2" charset="2"/>
              <a:buChar char="l"/>
            </a:pPr>
            <a:r>
              <a:rPr lang="de-DE" altLang="zh-CN" sz="2000" dirty="0">
                <a:ea typeface="宋体" pitchFamily="2" charset="-122"/>
              </a:rPr>
              <a:t> Motivation:</a:t>
            </a:r>
          </a:p>
          <a:p>
            <a:pPr lvl="1" defTabSz="758825">
              <a:buFontTx/>
              <a:buChar char="•"/>
            </a:pPr>
            <a:r>
              <a:rPr lang="de-DE" altLang="zh-CN" sz="2000" dirty="0">
                <a:ea typeface="宋体" pitchFamily="2" charset="-122"/>
              </a:rPr>
              <a:t> </a:t>
            </a:r>
            <a:r>
              <a:rPr lang="en-US" altLang="zh-CN" sz="2000" dirty="0" smtClean="0">
                <a:ea typeface="宋体" pitchFamily="2" charset="-122"/>
              </a:rPr>
              <a:t>Fiber-to-Chip?</a:t>
            </a:r>
          </a:p>
          <a:p>
            <a:pPr lvl="1" defTabSz="758825">
              <a:buFontTx/>
              <a:buChar char="•"/>
            </a:pPr>
            <a:r>
              <a:rPr lang="en-US" altLang="zh-CN" sz="2000" dirty="0" smtClean="0">
                <a:ea typeface="宋体" pitchFamily="2" charset="-122"/>
              </a:rPr>
              <a:t> Coupling problems.</a:t>
            </a:r>
          </a:p>
          <a:p>
            <a:pPr lvl="1" defTabSz="758825">
              <a:buFontTx/>
              <a:buChar char="•"/>
            </a:pPr>
            <a:r>
              <a:rPr lang="en-US" altLang="zh-CN" sz="2000" dirty="0" smtClean="0">
                <a:ea typeface="宋体" pitchFamily="2" charset="-122"/>
              </a:rPr>
              <a:t> Tapered </a:t>
            </a:r>
            <a:r>
              <a:rPr lang="en-US" altLang="zh-CN" sz="2000" dirty="0" err="1" smtClean="0">
                <a:ea typeface="宋体" pitchFamily="2" charset="-122"/>
              </a:rPr>
              <a:t>lensed</a:t>
            </a:r>
            <a:r>
              <a:rPr lang="en-US" altLang="zh-CN" sz="2000" dirty="0" smtClean="0">
                <a:ea typeface="宋体" pitchFamily="2" charset="-122"/>
              </a:rPr>
              <a:t> Fiber.</a:t>
            </a:r>
          </a:p>
          <a:p>
            <a:pPr lvl="1" defTabSz="758825">
              <a:buFontTx/>
              <a:buChar char="•"/>
            </a:pPr>
            <a:endParaRPr lang="de-DE" altLang="zh-CN" sz="2000" dirty="0" smtClean="0">
              <a:ea typeface="宋体" pitchFamily="2" charset="-122"/>
            </a:endParaRPr>
          </a:p>
          <a:p>
            <a:pPr lvl="1" defTabSz="758825">
              <a:buFontTx/>
              <a:buChar char="•"/>
            </a:pPr>
            <a:endParaRPr lang="de-DE" altLang="zh-CN" sz="2000" dirty="0" smtClean="0">
              <a:ea typeface="宋体" pitchFamily="2" charset="-122"/>
            </a:endParaRPr>
          </a:p>
          <a:p>
            <a:pPr lvl="1" defTabSz="758825">
              <a:buFontTx/>
              <a:buChar char="•"/>
            </a:pPr>
            <a:endParaRPr lang="en-US" altLang="zh-CN" sz="2000" dirty="0" smtClean="0">
              <a:ea typeface="宋体" pitchFamily="2" charset="-122"/>
            </a:endParaRPr>
          </a:p>
          <a:p>
            <a:pPr defTabSz="758825">
              <a:buFont typeface="Wingdings" pitchFamily="2" charset="2"/>
              <a:buChar char="l"/>
            </a:pPr>
            <a:r>
              <a:rPr lang="en-US" altLang="zh-CN" sz="2000" dirty="0" smtClean="0">
                <a:ea typeface="宋体" pitchFamily="2" charset="-122"/>
              </a:rPr>
              <a:t> Objective:</a:t>
            </a:r>
          </a:p>
          <a:p>
            <a:pPr lvl="1" defTabSz="758825">
              <a:buFontTx/>
              <a:buChar char="•"/>
            </a:pPr>
            <a:r>
              <a:rPr lang="en-US" altLang="zh-CN" sz="2000" dirty="0" smtClean="0">
                <a:ea typeface="宋体" pitchFamily="2" charset="-122"/>
              </a:rPr>
              <a:t> Analyzing different techniques to affect coupling efficiency.</a:t>
            </a:r>
          </a:p>
          <a:p>
            <a:pPr lvl="1" defTabSz="758825">
              <a:buFontTx/>
              <a:buChar char="•"/>
            </a:pPr>
            <a:r>
              <a:rPr lang="en-US" altLang="zh-CN" sz="2000" dirty="0" smtClean="0">
                <a:ea typeface="宋体" pitchFamily="2" charset="-122"/>
              </a:rPr>
              <a:t>Improving coupling efficiency.</a:t>
            </a:r>
            <a:endParaRPr lang="en-US" altLang="zh-CN" sz="2000" dirty="0">
              <a:ea typeface="宋体" pitchFamily="2" charset="-122"/>
            </a:endParaRPr>
          </a:p>
        </p:txBody>
      </p:sp>
      <p:sp>
        <p:nvSpPr>
          <p:cNvPr id="49160" name="Text Box 8"/>
          <p:cNvSpPr txBox="1">
            <a:spLocks noChangeArrowheads="1"/>
          </p:cNvSpPr>
          <p:nvPr/>
        </p:nvSpPr>
        <p:spPr bwMode="auto">
          <a:xfrm>
            <a:off x="303213" y="908050"/>
            <a:ext cx="2574744" cy="584775"/>
          </a:xfrm>
          <a:prstGeom prst="rect">
            <a:avLst/>
          </a:prstGeom>
          <a:noFill/>
          <a:ln w="9525" algn="ctr">
            <a:noFill/>
            <a:miter lim="800000"/>
            <a:headEnd/>
            <a:tailEnd/>
          </a:ln>
          <a:effectLst/>
        </p:spPr>
        <p:txBody>
          <a:bodyPr wrap="none">
            <a:spAutoFit/>
          </a:bodyPr>
          <a:lstStyle/>
          <a:p>
            <a:pPr defTabSz="758825"/>
            <a:r>
              <a:rPr lang="de-DE" altLang="zh-CN" sz="3200" dirty="0" smtClean="0">
                <a:ea typeface="宋体" pitchFamily="2" charset="-122"/>
              </a:rPr>
              <a:t>Fiber-</a:t>
            </a:r>
            <a:r>
              <a:rPr lang="de-DE" altLang="zh-CN" sz="3200" dirty="0" err="1" smtClean="0">
                <a:ea typeface="宋体" pitchFamily="2" charset="-122"/>
              </a:rPr>
              <a:t>to</a:t>
            </a:r>
            <a:r>
              <a:rPr lang="de-DE" altLang="zh-CN" sz="3200" dirty="0" smtClean="0">
                <a:ea typeface="宋体" pitchFamily="2" charset="-122"/>
              </a:rPr>
              <a:t>-Chip</a:t>
            </a:r>
            <a:endParaRPr lang="en-US" altLang="zh-CN" sz="3200" dirty="0">
              <a:ea typeface="宋体" pitchFamily="2" charset="-122"/>
            </a:endParaRPr>
          </a:p>
        </p:txBody>
      </p:sp>
      <p:pic>
        <p:nvPicPr>
          <p:cNvPr id="5" name="Grafik 4" descr="big_fiber_to_chip.PNG"/>
          <p:cNvPicPr>
            <a:picLocks noGrp="1" noChangeAspect="1"/>
          </p:cNvPicPr>
          <p:nvPr isPhoto="1"/>
        </p:nvPicPr>
        <p:blipFill>
          <a:blip r:embed="rId3">
            <a:lum/>
          </a:blip>
          <a:stretch>
            <a:fillRect/>
          </a:stretch>
        </p:blipFill>
        <p:spPr>
          <a:xfrm>
            <a:off x="4465693" y="1480651"/>
            <a:ext cx="4178273" cy="1591159"/>
          </a:xfrm>
          <a:prstGeom prst="rect">
            <a:avLst/>
          </a:prstGeom>
          <a:noFill/>
          <a:ln>
            <a:noFill/>
          </a:ln>
        </p:spPr>
      </p:pic>
      <p:pic>
        <p:nvPicPr>
          <p:cNvPr id="6" name="Grafik 5" descr="taper_fiber_to_chip.PNG"/>
          <p:cNvPicPr>
            <a:picLocks noGrp="1" noChangeAspect="1"/>
          </p:cNvPicPr>
          <p:nvPr isPhoto="1"/>
        </p:nvPicPr>
        <p:blipFill>
          <a:blip r:embed="rId4">
            <a:lum/>
          </a:blip>
          <a:stretch>
            <a:fillRect/>
          </a:stretch>
        </p:blipFill>
        <p:spPr>
          <a:xfrm>
            <a:off x="4451471" y="3359411"/>
            <a:ext cx="4275355" cy="1712663"/>
          </a:xfrm>
          <a:prstGeom prst="rect">
            <a:avLst/>
          </a:prstGeom>
          <a:noFill/>
          <a:ln>
            <a:noFill/>
          </a:ln>
        </p:spPr>
      </p:pic>
      <p:pic>
        <p:nvPicPr>
          <p:cNvPr id="3074" name="Picture 2" descr="F:\Data\leher\SVN\Master_arbeit\word\pic\light_course.PNG"/>
          <p:cNvPicPr>
            <a:picLocks noChangeAspect="1" noChangeArrowheads="1"/>
          </p:cNvPicPr>
          <p:nvPr/>
        </p:nvPicPr>
        <p:blipFill>
          <a:blip r:embed="rId5"/>
          <a:srcRect/>
          <a:stretch>
            <a:fillRect/>
          </a:stretch>
        </p:blipFill>
        <p:spPr bwMode="auto">
          <a:xfrm>
            <a:off x="4465693" y="2928934"/>
            <a:ext cx="4314825" cy="561975"/>
          </a:xfrm>
          <a:prstGeom prst="rect">
            <a:avLst/>
          </a:prstGeom>
          <a:noFill/>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de-DE" altLang="zh-CN" dirty="0" err="1" smtClean="0">
                <a:solidFill>
                  <a:srgbClr val="C61829"/>
                </a:solidFill>
                <a:ea typeface="宋体" pitchFamily="2" charset="-122"/>
              </a:rPr>
              <a:t>Overview</a:t>
            </a:r>
            <a:endParaRPr lang="en-US" altLang="zh-CN" dirty="0" smtClean="0">
              <a:solidFill>
                <a:srgbClr val="C61829"/>
              </a:solidFill>
              <a:ea typeface="宋体" pitchFamily="2" charset="-122"/>
            </a:endParaRPr>
          </a:p>
        </p:txBody>
      </p:sp>
      <p:sp>
        <p:nvSpPr>
          <p:cNvPr id="158723" name="Text Box 3"/>
          <p:cNvSpPr txBox="1">
            <a:spLocks noChangeArrowheads="1"/>
          </p:cNvSpPr>
          <p:nvPr/>
        </p:nvSpPr>
        <p:spPr bwMode="auto">
          <a:xfrm>
            <a:off x="663575" y="1111250"/>
            <a:ext cx="7724775" cy="3598863"/>
          </a:xfrm>
          <a:prstGeom prst="rect">
            <a:avLst/>
          </a:prstGeom>
          <a:noFill/>
          <a:ln w="9525" algn="ctr">
            <a:noFill/>
            <a:miter lim="800000"/>
            <a:headEnd/>
            <a:tailEnd/>
          </a:ln>
          <a:effectLst/>
        </p:spPr>
        <p:txBody>
          <a:bodyPr>
            <a:spAutoFit/>
          </a:bodyPr>
          <a:lstStyle/>
          <a:p>
            <a:pPr defTabSz="758825">
              <a:buFont typeface="Wingdings" pitchFamily="2" charset="2"/>
              <a:buChar char="ü"/>
            </a:pPr>
            <a:r>
              <a:rPr lang="de-DE" altLang="zh-CN" sz="3200" dirty="0" smtClean="0">
                <a:solidFill>
                  <a:srgbClr val="C61829"/>
                </a:solidFill>
                <a:ea typeface="宋体" pitchFamily="2" charset="-122"/>
              </a:rPr>
              <a:t> M</a:t>
            </a:r>
            <a:r>
              <a:rPr lang="en-US" altLang="zh-CN" sz="3200" dirty="0" err="1" smtClean="0">
                <a:solidFill>
                  <a:srgbClr val="C61829"/>
                </a:solidFill>
                <a:ea typeface="宋体" pitchFamily="2" charset="-122"/>
              </a:rPr>
              <a:t>otivation</a:t>
            </a:r>
            <a:r>
              <a:rPr lang="en-US" altLang="zh-CN" sz="3200" dirty="0" smtClean="0">
                <a:solidFill>
                  <a:srgbClr val="C61829"/>
                </a:solidFill>
                <a:ea typeface="宋体" pitchFamily="2" charset="-122"/>
              </a:rPr>
              <a:t> and Objective</a:t>
            </a:r>
            <a:endParaRPr lang="de-DE" altLang="zh-CN" sz="3200" dirty="0" smtClean="0">
              <a:solidFill>
                <a:srgbClr val="C61829"/>
              </a:solidFill>
              <a:ea typeface="宋体" pitchFamily="2" charset="-122"/>
            </a:endParaRPr>
          </a:p>
          <a:p>
            <a:pPr defTabSz="758825">
              <a:buFont typeface="Wingdings" pitchFamily="2" charset="2"/>
              <a:buChar char="Ø"/>
            </a:pPr>
            <a:r>
              <a:rPr lang="de-DE" altLang="zh-CN" sz="3200" dirty="0" smtClean="0">
                <a:solidFill>
                  <a:srgbClr val="C61829"/>
                </a:solidFill>
                <a:ea typeface="宋体" pitchFamily="2" charset="-122"/>
              </a:rPr>
              <a:t> </a:t>
            </a:r>
            <a:r>
              <a:rPr lang="de-DE" altLang="zh-CN" sz="3200" dirty="0" err="1" smtClean="0">
                <a:solidFill>
                  <a:srgbClr val="C61829"/>
                </a:solidFill>
                <a:ea typeface="宋体" pitchFamily="2" charset="-122"/>
              </a:rPr>
              <a:t>Pr</a:t>
            </a:r>
            <a:r>
              <a:rPr lang="en-US" altLang="zh-CN" sz="3200" dirty="0" err="1" smtClean="0">
                <a:solidFill>
                  <a:srgbClr val="C61829"/>
                </a:solidFill>
                <a:ea typeface="宋体" pitchFamily="2" charset="-122"/>
              </a:rPr>
              <a:t>oject</a:t>
            </a:r>
            <a:r>
              <a:rPr lang="en-US" altLang="zh-CN" sz="3200" dirty="0" smtClean="0">
                <a:solidFill>
                  <a:srgbClr val="C61829"/>
                </a:solidFill>
                <a:ea typeface="宋体" pitchFamily="2" charset="-122"/>
              </a:rPr>
              <a:t> Introduction</a:t>
            </a:r>
            <a:endParaRPr lang="de-DE" altLang="zh-CN" sz="3200" dirty="0" smtClean="0">
              <a:solidFill>
                <a:srgbClr val="C61829"/>
              </a:solidFill>
              <a:ea typeface="宋体" pitchFamily="2" charset="-122"/>
            </a:endParaRPr>
          </a:p>
          <a:p>
            <a:pPr defTabSz="758825">
              <a:buFont typeface="Wingdings" pitchFamily="2" charset="2"/>
              <a:buChar char="p"/>
            </a:pPr>
            <a:r>
              <a:rPr lang="de-DE" altLang="zh-CN" sz="3200" dirty="0" smtClean="0">
                <a:solidFill>
                  <a:srgbClr val="C61829"/>
                </a:solidFill>
                <a:ea typeface="宋体" pitchFamily="2" charset="-122"/>
              </a:rPr>
              <a:t> </a:t>
            </a:r>
            <a:r>
              <a:rPr lang="en-US" altLang="zh-CN" sz="3200" dirty="0" err="1" smtClean="0">
                <a:solidFill>
                  <a:srgbClr val="C61829"/>
                </a:solidFill>
                <a:ea typeface="宋体" pitchFamily="2" charset="-122"/>
              </a:rPr>
              <a:t>Modelling</a:t>
            </a:r>
            <a:endParaRPr lang="en-US" altLang="zh-CN" sz="3200" dirty="0" smtClean="0">
              <a:solidFill>
                <a:srgbClr val="C61829"/>
              </a:solidFill>
              <a:ea typeface="宋体" pitchFamily="2" charset="-122"/>
            </a:endParaRPr>
          </a:p>
          <a:p>
            <a:pPr defTabSz="758825">
              <a:buFont typeface="Wingdings" pitchFamily="2" charset="2"/>
              <a:buChar char="p"/>
            </a:pPr>
            <a:r>
              <a:rPr lang="en-US" altLang="zh-CN" sz="3200" dirty="0" smtClean="0">
                <a:solidFill>
                  <a:srgbClr val="C61829"/>
                </a:solidFill>
                <a:ea typeface="宋体" pitchFamily="2" charset="-122"/>
              </a:rPr>
              <a:t> Optimization</a:t>
            </a:r>
          </a:p>
          <a:p>
            <a:pPr defTabSz="758825">
              <a:buFont typeface="Wingdings" pitchFamily="2" charset="2"/>
              <a:buChar char="p"/>
            </a:pPr>
            <a:r>
              <a:rPr lang="en-US" altLang="zh-CN" sz="3200" dirty="0" smtClean="0">
                <a:solidFill>
                  <a:srgbClr val="C61829"/>
                </a:solidFill>
                <a:ea typeface="宋体" pitchFamily="2" charset="-122"/>
              </a:rPr>
              <a:t> Conclusion and Outlook</a:t>
            </a:r>
            <a:endParaRPr lang="en-US" altLang="zh-CN" sz="3200" dirty="0">
              <a:solidFill>
                <a:srgbClr val="C61829"/>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sz="4000" dirty="0" smtClean="0">
                <a:solidFill>
                  <a:srgbClr val="C61829"/>
                </a:solidFill>
                <a:ea typeface="宋体" pitchFamily="2" charset="-122"/>
              </a:rPr>
              <a:t>Project Introduction</a:t>
            </a:r>
            <a:endParaRPr lang="zh-CN" altLang="en-US" dirty="0"/>
          </a:p>
        </p:txBody>
      </p:sp>
      <p:sp>
        <p:nvSpPr>
          <p:cNvPr id="3" name="Inhaltsplatzhalter 2"/>
          <p:cNvSpPr>
            <a:spLocks noGrp="1"/>
          </p:cNvSpPr>
          <p:nvPr>
            <p:ph idx="1"/>
          </p:nvPr>
        </p:nvSpPr>
        <p:spPr/>
        <p:txBody>
          <a:bodyPr/>
          <a:lstStyle/>
          <a:p>
            <a:r>
              <a:rPr lang="de-DE" altLang="zh-CN" dirty="0" err="1" smtClean="0"/>
              <a:t>Tapered</a:t>
            </a:r>
            <a:r>
              <a:rPr lang="de-DE" altLang="zh-CN" dirty="0" smtClean="0"/>
              <a:t> </a:t>
            </a:r>
            <a:r>
              <a:rPr lang="de-DE" altLang="zh-CN" dirty="0" err="1" smtClean="0"/>
              <a:t>Lensed</a:t>
            </a:r>
            <a:r>
              <a:rPr lang="de-DE" altLang="zh-CN" dirty="0" smtClean="0"/>
              <a:t> Fiber</a:t>
            </a:r>
          </a:p>
          <a:p>
            <a:endParaRPr lang="zh-CN" altLang="en-US" dirty="0"/>
          </a:p>
        </p:txBody>
      </p:sp>
      <p:pic>
        <p:nvPicPr>
          <p:cNvPr id="2050" name="Picture 2" descr="F:\Data\leher\SVN\Master_arbeit\Latex\Masterarbeit\bilder\single_mode_lensed_fibber.jpg"/>
          <p:cNvPicPr>
            <a:picLocks noChangeAspect="1" noChangeArrowheads="1"/>
          </p:cNvPicPr>
          <p:nvPr/>
        </p:nvPicPr>
        <p:blipFill>
          <a:blip r:embed="rId3"/>
          <a:srcRect/>
          <a:stretch>
            <a:fillRect/>
          </a:stretch>
        </p:blipFill>
        <p:spPr bwMode="auto">
          <a:xfrm>
            <a:off x="5429255" y="1500174"/>
            <a:ext cx="3033091" cy="1714512"/>
          </a:xfrm>
          <a:prstGeom prst="rect">
            <a:avLst/>
          </a:prstGeom>
          <a:noFill/>
        </p:spPr>
      </p:pic>
      <p:pic>
        <p:nvPicPr>
          <p:cNvPr id="2051" name="Picture 3" descr="F:\Data\leher\SVN\Master_arbeit\Latex\Masterarbeit\bilder\tapered_lensed_fiber.jpg"/>
          <p:cNvPicPr>
            <a:picLocks noChangeAspect="1" noChangeArrowheads="1"/>
          </p:cNvPicPr>
          <p:nvPr/>
        </p:nvPicPr>
        <p:blipFill>
          <a:blip r:embed="rId4" cstate="print"/>
          <a:srcRect/>
          <a:stretch>
            <a:fillRect/>
          </a:stretch>
        </p:blipFill>
        <p:spPr bwMode="auto">
          <a:xfrm>
            <a:off x="5072066" y="3857628"/>
            <a:ext cx="3999102" cy="2357454"/>
          </a:xfrm>
          <a:prstGeom prst="rect">
            <a:avLst/>
          </a:prstGeom>
          <a:noFill/>
        </p:spPr>
      </p:pic>
      <p:graphicFrame>
        <p:nvGraphicFramePr>
          <p:cNvPr id="8" name="Tabelle 7"/>
          <p:cNvGraphicFramePr>
            <a:graphicFrameLocks noGrp="1"/>
          </p:cNvGraphicFramePr>
          <p:nvPr/>
        </p:nvGraphicFramePr>
        <p:xfrm>
          <a:off x="41275" y="1500174"/>
          <a:ext cx="5072097" cy="377058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44577"/>
                <a:gridCol w="2000264"/>
                <a:gridCol w="1827256"/>
              </a:tblGrid>
              <a:tr h="463140">
                <a:tc gridSpan="2">
                  <a:txBody>
                    <a:bodyPr/>
                    <a:lstStyle/>
                    <a:p>
                      <a:pPr algn="ctr"/>
                      <a:r>
                        <a:rPr lang="de-DE" altLang="zh-CN" dirty="0" smtClean="0">
                          <a:solidFill>
                            <a:sysClr val="windowText" lastClr="000000"/>
                          </a:solidFill>
                        </a:rPr>
                        <a:t>Parameters</a:t>
                      </a:r>
                    </a:p>
                  </a:txBody>
                  <a:tcPr>
                    <a:noFill/>
                  </a:tcPr>
                </a:tc>
                <a:tc hMerge="1">
                  <a:txBody>
                    <a:bodyPr/>
                    <a:lstStyle/>
                    <a:p>
                      <a:endParaRPr lang="zh-CN" altLang="en-US" dirty="0">
                        <a:solidFill>
                          <a:sysClr val="windowText" lastClr="000000"/>
                        </a:solidFill>
                      </a:endParaRPr>
                    </a:p>
                  </a:txBody>
                  <a:tcPr/>
                </a:tc>
                <a:tc>
                  <a:txBody>
                    <a:bodyPr/>
                    <a:lstStyle/>
                    <a:p>
                      <a:pPr algn="ctr"/>
                      <a:r>
                        <a:rPr lang="de-DE" altLang="zh-CN" dirty="0" err="1" smtClean="0">
                          <a:solidFill>
                            <a:sysClr val="windowText" lastClr="000000"/>
                          </a:solidFill>
                        </a:rPr>
                        <a:t>Specifications</a:t>
                      </a:r>
                      <a:r>
                        <a:rPr lang="de-DE" altLang="zh-CN" dirty="0" smtClean="0">
                          <a:solidFill>
                            <a:sysClr val="windowText" lastClr="000000"/>
                          </a:solidFill>
                        </a:rPr>
                        <a:t>(Single-</a:t>
                      </a:r>
                      <a:r>
                        <a:rPr lang="de-DE" altLang="zh-CN" dirty="0" err="1" smtClean="0">
                          <a:solidFill>
                            <a:sysClr val="windowText" lastClr="000000"/>
                          </a:solidFill>
                        </a:rPr>
                        <a:t>mode</a:t>
                      </a:r>
                      <a:r>
                        <a:rPr lang="de-DE" altLang="zh-CN" dirty="0" smtClean="0">
                          <a:solidFill>
                            <a:sysClr val="windowText" lastClr="000000"/>
                          </a:solidFill>
                        </a:rPr>
                        <a:t>)</a:t>
                      </a:r>
                      <a:endParaRPr lang="zh-CN" altLang="en-US" dirty="0">
                        <a:solidFill>
                          <a:sysClr val="windowText" lastClr="000000"/>
                        </a:solidFill>
                      </a:endParaRPr>
                    </a:p>
                  </a:txBody>
                  <a:tcPr>
                    <a:noFill/>
                  </a:tcPr>
                </a:tc>
              </a:tr>
              <a:tr h="268327">
                <a:tc rowSpan="3">
                  <a:txBody>
                    <a:bodyPr/>
                    <a:lstStyle/>
                    <a:p>
                      <a:pPr algn="ctr"/>
                      <a:endParaRPr lang="de-DE" altLang="zh-CN" dirty="0" smtClean="0">
                        <a:solidFill>
                          <a:sysClr val="windowText" lastClr="000000"/>
                        </a:solidFill>
                      </a:endParaRPr>
                    </a:p>
                    <a:p>
                      <a:pPr algn="ctr"/>
                      <a:r>
                        <a:rPr lang="de-DE" altLang="zh-CN" dirty="0" smtClean="0">
                          <a:solidFill>
                            <a:sysClr val="windowText" lastClr="000000"/>
                          </a:solidFill>
                        </a:rPr>
                        <a:t>Spot </a:t>
                      </a:r>
                      <a:r>
                        <a:rPr lang="de-DE" altLang="zh-CN" dirty="0" err="1" smtClean="0">
                          <a:solidFill>
                            <a:sysClr val="windowText" lastClr="000000"/>
                          </a:solidFill>
                        </a:rPr>
                        <a:t>size</a:t>
                      </a:r>
                      <a:endParaRPr lang="zh-CN" altLang="en-US" dirty="0">
                        <a:solidFill>
                          <a:sysClr val="windowText" lastClr="000000"/>
                        </a:solidFill>
                      </a:endParaRPr>
                    </a:p>
                  </a:txBody>
                  <a:tcPr>
                    <a:noFill/>
                  </a:tcPr>
                </a:tc>
                <a:tc rowSpan="2">
                  <a:txBody>
                    <a:bodyPr/>
                    <a:lstStyle/>
                    <a:p>
                      <a:pPr algn="ctr"/>
                      <a:endParaRPr lang="de-DE" altLang="zh-CN" dirty="0" smtClean="0">
                        <a:solidFill>
                          <a:sysClr val="windowText" lastClr="000000"/>
                        </a:solidFill>
                      </a:endParaRPr>
                    </a:p>
                    <a:p>
                      <a:pPr algn="ctr"/>
                      <a:r>
                        <a:rPr lang="de-DE" altLang="zh-CN" dirty="0" smtClean="0">
                          <a:solidFill>
                            <a:sysClr val="windowText" lastClr="000000"/>
                          </a:solidFill>
                        </a:rPr>
                        <a:t>Minimum</a:t>
                      </a:r>
                      <a:endParaRPr lang="zh-CN" altLang="en-US" dirty="0">
                        <a:solidFill>
                          <a:sysClr val="windowText" lastClr="000000"/>
                        </a:solidFill>
                      </a:endParaRPr>
                    </a:p>
                  </a:txBody>
                  <a:tcPr>
                    <a:noFill/>
                  </a:tcPr>
                </a:tc>
                <a:tc>
                  <a:txBody>
                    <a:bodyPr/>
                    <a:lstStyle/>
                    <a:p>
                      <a:pPr algn="ctr"/>
                      <a:r>
                        <a:rPr lang="de-DE" altLang="zh-CN" dirty="0" smtClean="0">
                          <a:solidFill>
                            <a:sysClr val="windowText" lastClr="000000"/>
                          </a:solidFill>
                        </a:rPr>
                        <a:t>1.7µm(</a:t>
                      </a:r>
                      <a:r>
                        <a:rPr lang="el-GR" altLang="zh-CN" dirty="0" smtClean="0">
                          <a:solidFill>
                            <a:sysClr val="windowText" lastClr="000000"/>
                          </a:solidFill>
                        </a:rPr>
                        <a:t>λ</a:t>
                      </a:r>
                      <a:r>
                        <a:rPr lang="de-DE" altLang="zh-CN" dirty="0" smtClean="0">
                          <a:solidFill>
                            <a:sysClr val="windowText" lastClr="000000"/>
                          </a:solidFill>
                        </a:rPr>
                        <a:t>=1.5µm)</a:t>
                      </a:r>
                      <a:endParaRPr lang="zh-CN" altLang="en-US" dirty="0">
                        <a:solidFill>
                          <a:sysClr val="windowText" lastClr="000000"/>
                        </a:solidFill>
                      </a:endParaRPr>
                    </a:p>
                  </a:txBody>
                  <a:tcPr>
                    <a:noFill/>
                  </a:tcPr>
                </a:tc>
              </a:tr>
              <a:tr h="268327">
                <a:tc vMerge="1">
                  <a:txBody>
                    <a:bodyPr/>
                    <a:lstStyle/>
                    <a:p>
                      <a:endParaRPr lang="zh-CN" altLang="en-US" dirty="0">
                        <a:solidFill>
                          <a:sysClr val="windowText" lastClr="000000"/>
                        </a:solidFill>
                      </a:endParaRPr>
                    </a:p>
                  </a:txBody>
                  <a:tcPr/>
                </a:tc>
                <a:tc vMerge="1">
                  <a:txBody>
                    <a:bodyPr/>
                    <a:lstStyle/>
                    <a:p>
                      <a:endParaRPr lang="zh-CN" altLang="en-US" dirty="0">
                        <a:solidFill>
                          <a:sysClr val="windowText" lastClr="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0.6µm(</a:t>
                      </a:r>
                      <a:r>
                        <a:rPr lang="el-GR" altLang="zh-CN" dirty="0" smtClean="0">
                          <a:solidFill>
                            <a:sysClr val="windowText" lastClr="000000"/>
                          </a:solidFill>
                        </a:rPr>
                        <a:t>λ</a:t>
                      </a:r>
                      <a:r>
                        <a:rPr lang="de-DE" altLang="zh-CN" dirty="0" smtClean="0">
                          <a:solidFill>
                            <a:sysClr val="windowText" lastClr="000000"/>
                          </a:solidFill>
                        </a:rPr>
                        <a:t>=0.5µm)</a:t>
                      </a:r>
                      <a:endParaRPr lang="zh-CN" altLang="en-US" dirty="0" smtClean="0">
                        <a:solidFill>
                          <a:sysClr val="windowText" lastClr="000000"/>
                        </a:solidFill>
                      </a:endParaRPr>
                    </a:p>
                  </a:txBody>
                  <a:tcPr>
                    <a:noFill/>
                  </a:tcPr>
                </a:tc>
              </a:tr>
              <a:tr h="268327">
                <a:tc vMerge="1">
                  <a:txBody>
                    <a:bodyPr/>
                    <a:lstStyle/>
                    <a:p>
                      <a:endParaRPr lang="zh-CN" altLang="en-US" dirty="0">
                        <a:solidFill>
                          <a:sysClr val="windowText" lastClr="000000"/>
                        </a:solidFill>
                      </a:endParaRPr>
                    </a:p>
                  </a:txBody>
                  <a:tcPr/>
                </a:tc>
                <a:tc>
                  <a:txBody>
                    <a:bodyPr/>
                    <a:lstStyle/>
                    <a:p>
                      <a:pPr algn="ctr"/>
                      <a:r>
                        <a:rPr lang="de-DE" altLang="zh-CN" dirty="0" smtClean="0">
                          <a:solidFill>
                            <a:sysClr val="windowText" lastClr="000000"/>
                          </a:solidFill>
                        </a:rPr>
                        <a:t>Maximum</a:t>
                      </a:r>
                      <a:endParaRPr lang="zh-CN" altLang="en-US" dirty="0">
                        <a:solidFill>
                          <a:sysClr val="windowText" lastClr="000000"/>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6.0µm(</a:t>
                      </a:r>
                      <a:r>
                        <a:rPr lang="el-GR" altLang="zh-CN" dirty="0" smtClean="0">
                          <a:solidFill>
                            <a:sysClr val="windowText" lastClr="000000"/>
                          </a:solidFill>
                        </a:rPr>
                        <a:t>λ</a:t>
                      </a:r>
                      <a:r>
                        <a:rPr lang="de-DE" altLang="zh-CN" dirty="0" smtClean="0">
                          <a:solidFill>
                            <a:sysClr val="windowText" lastClr="000000"/>
                          </a:solidFill>
                        </a:rPr>
                        <a:t>=1.5µm)</a:t>
                      </a:r>
                      <a:endParaRPr lang="zh-CN" altLang="en-US" dirty="0" smtClean="0">
                        <a:solidFill>
                          <a:sysClr val="windowText" lastClr="000000"/>
                        </a:solidFill>
                      </a:endParaRPr>
                    </a:p>
                  </a:txBody>
                  <a:tcPr>
                    <a:noFill/>
                  </a:tcPr>
                </a:tc>
              </a:tr>
              <a:tr h="661629">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e-DE" altLang="zh-CN" dirty="0" smtClean="0">
                        <a:solidFill>
                          <a:sysClr val="windowText" lastClr="00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Spot </a:t>
                      </a:r>
                      <a:r>
                        <a:rPr lang="de-DE" altLang="zh-CN" dirty="0" err="1" smtClean="0">
                          <a:solidFill>
                            <a:sysClr val="windowText" lastClr="000000"/>
                          </a:solidFill>
                        </a:rPr>
                        <a:t>size</a:t>
                      </a:r>
                      <a:r>
                        <a:rPr lang="de-DE" altLang="zh-CN" dirty="0" smtClean="0">
                          <a:solidFill>
                            <a:sysClr val="windowText" lastClr="000000"/>
                          </a:solidFill>
                        </a:rPr>
                        <a:t> </a:t>
                      </a:r>
                      <a:r>
                        <a:rPr lang="de-DE" altLang="zh-CN" dirty="0" err="1" smtClean="0">
                          <a:solidFill>
                            <a:sysClr val="windowText" lastClr="000000"/>
                          </a:solidFill>
                        </a:rPr>
                        <a:t>Tolerence</a:t>
                      </a:r>
                      <a:endParaRPr lang="zh-CN" altLang="en-US" dirty="0" smtClean="0">
                        <a:solidFill>
                          <a:sysClr val="windowText" lastClr="000000"/>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err="1" smtClean="0">
                          <a:solidFill>
                            <a:sysClr val="windowText" lastClr="000000"/>
                          </a:solidFill>
                        </a:rPr>
                        <a:t>Without</a:t>
                      </a:r>
                      <a:r>
                        <a:rPr lang="de-DE" altLang="zh-CN" dirty="0" smtClean="0">
                          <a:solidFill>
                            <a:sysClr val="windowText" lastClr="000000"/>
                          </a:solidFill>
                        </a:rPr>
                        <a:t> </a:t>
                      </a:r>
                      <a:r>
                        <a:rPr lang="de-DE" altLang="zh-CN" dirty="0" err="1" smtClean="0">
                          <a:solidFill>
                            <a:sysClr val="windowText" lastClr="000000"/>
                          </a:solidFill>
                        </a:rPr>
                        <a:t>near-field</a:t>
                      </a:r>
                      <a:r>
                        <a:rPr lang="de-DE" altLang="zh-CN" baseline="0" dirty="0" smtClean="0">
                          <a:solidFill>
                            <a:sysClr val="windowText" lastClr="000000"/>
                          </a:solidFill>
                        </a:rPr>
                        <a:t> </a:t>
                      </a:r>
                      <a:r>
                        <a:rPr lang="de-DE" altLang="zh-CN" baseline="0" dirty="0" err="1" smtClean="0">
                          <a:solidFill>
                            <a:sysClr val="windowText" lastClr="000000"/>
                          </a:solidFill>
                        </a:rPr>
                        <a:t>characterization</a:t>
                      </a:r>
                      <a:endParaRPr lang="zh-CN" altLang="en-US" dirty="0" smtClean="0">
                        <a:solidFill>
                          <a:sysClr val="windowText" lastClr="000000"/>
                        </a:solidFill>
                      </a:endParaRPr>
                    </a:p>
                  </a:txBody>
                  <a:tcPr>
                    <a:noFill/>
                  </a:tcPr>
                </a:tc>
                <a:tc>
                  <a:txBody>
                    <a:bodyPr/>
                    <a:lstStyle/>
                    <a:p>
                      <a:pPr algn="ctr"/>
                      <a:endParaRPr lang="de-DE" altLang="zh-CN" dirty="0" smtClean="0">
                        <a:solidFill>
                          <a:sysClr val="windowText" lastClr="000000"/>
                        </a:solidFill>
                      </a:endParaRPr>
                    </a:p>
                    <a:p>
                      <a:pPr algn="ctr"/>
                      <a:r>
                        <a:rPr lang="de-DE" altLang="zh-CN" dirty="0" smtClean="0">
                          <a:solidFill>
                            <a:sysClr val="windowText" lastClr="000000"/>
                          </a:solidFill>
                        </a:rPr>
                        <a:t>    ±0.5µm</a:t>
                      </a:r>
                      <a:endParaRPr lang="zh-CN" altLang="en-US" dirty="0">
                        <a:solidFill>
                          <a:sysClr val="windowText" lastClr="000000"/>
                        </a:solidFill>
                      </a:endParaRPr>
                    </a:p>
                  </a:txBody>
                  <a:tcPr>
                    <a:noFill/>
                  </a:tcPr>
                </a:tc>
              </a:tr>
              <a:tr h="463140">
                <a:tc vMerge="1">
                  <a:txBody>
                    <a:bodyPr/>
                    <a:lstStyle/>
                    <a:p>
                      <a:pPr algn="ctr"/>
                      <a:endParaRPr lang="zh-CN" altLang="en-US" dirty="0">
                        <a:solidFill>
                          <a:sysClr val="windowText" lastClr="000000"/>
                        </a:solidFill>
                      </a:endParaRPr>
                    </a:p>
                  </a:txBody>
                  <a:tcPr>
                    <a:noFill/>
                  </a:tcPr>
                </a:tc>
                <a:tc>
                  <a:txBody>
                    <a:bodyPr/>
                    <a:lstStyle/>
                    <a:p>
                      <a:pPr algn="ctr"/>
                      <a:r>
                        <a:rPr lang="de-DE" altLang="zh-CN" dirty="0" err="1" smtClean="0">
                          <a:solidFill>
                            <a:sysClr val="windowText" lastClr="000000"/>
                          </a:solidFill>
                        </a:rPr>
                        <a:t>With</a:t>
                      </a:r>
                      <a:r>
                        <a:rPr lang="de-DE" altLang="zh-CN" dirty="0" smtClean="0">
                          <a:solidFill>
                            <a:sysClr val="windowText" lastClr="000000"/>
                          </a:solidFill>
                        </a:rPr>
                        <a:t> </a:t>
                      </a:r>
                      <a:r>
                        <a:rPr lang="de-DE" altLang="zh-CN" dirty="0" err="1" smtClean="0">
                          <a:solidFill>
                            <a:sysClr val="windowText" lastClr="000000"/>
                          </a:solidFill>
                        </a:rPr>
                        <a:t>near-field</a:t>
                      </a:r>
                      <a:r>
                        <a:rPr lang="de-DE" altLang="zh-CN" baseline="0" dirty="0" smtClean="0">
                          <a:solidFill>
                            <a:sysClr val="windowText" lastClr="000000"/>
                          </a:solidFill>
                        </a:rPr>
                        <a:t> </a:t>
                      </a:r>
                      <a:r>
                        <a:rPr lang="de-DE" altLang="zh-CN" baseline="0" dirty="0" err="1" smtClean="0">
                          <a:solidFill>
                            <a:sysClr val="windowText" lastClr="000000"/>
                          </a:solidFill>
                        </a:rPr>
                        <a:t>characterization</a:t>
                      </a:r>
                      <a:endParaRPr lang="zh-CN" altLang="en-US" dirty="0">
                        <a:solidFill>
                          <a:sysClr val="windowText" lastClr="000000"/>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    ±0.25µm</a:t>
                      </a:r>
                      <a:endParaRPr lang="zh-CN" altLang="en-US" dirty="0" smtClean="0">
                        <a:solidFill>
                          <a:sysClr val="windowText" lastClr="000000"/>
                        </a:solidFill>
                      </a:endParaRPr>
                    </a:p>
                    <a:p>
                      <a:pPr algn="ctr"/>
                      <a:endParaRPr lang="zh-CN" altLang="en-US" dirty="0">
                        <a:solidFill>
                          <a:sysClr val="windowText" lastClr="000000"/>
                        </a:solidFill>
                      </a:endParaRPr>
                    </a:p>
                  </a:txBody>
                  <a:tcPr>
                    <a:noFill/>
                  </a:tcPr>
                </a:tc>
              </a:tr>
              <a:tr h="268327">
                <a:tc rowSpan="2">
                  <a:txBody>
                    <a:bodyPr/>
                    <a:lstStyle/>
                    <a:p>
                      <a:pPr algn="ctr"/>
                      <a:r>
                        <a:rPr lang="de-DE" altLang="zh-CN" dirty="0" smtClean="0">
                          <a:solidFill>
                            <a:sysClr val="windowText" lastClr="000000"/>
                          </a:solidFill>
                        </a:rPr>
                        <a:t>Working </a:t>
                      </a:r>
                      <a:r>
                        <a:rPr lang="de-DE" altLang="zh-CN" dirty="0" err="1" smtClean="0">
                          <a:solidFill>
                            <a:sysClr val="windowText" lastClr="000000"/>
                          </a:solidFill>
                        </a:rPr>
                        <a:t>Distance</a:t>
                      </a:r>
                      <a:endParaRPr lang="zh-CN" altLang="en-US" dirty="0">
                        <a:solidFill>
                          <a:sysClr val="windowText" lastClr="000000"/>
                        </a:solidFill>
                      </a:endParaRPr>
                    </a:p>
                  </a:txBody>
                  <a:tcPr>
                    <a:noFill/>
                  </a:tcPr>
                </a:tc>
                <a:tc>
                  <a:txBody>
                    <a:bodyPr/>
                    <a:lstStyle/>
                    <a:p>
                      <a:pPr algn="ctr"/>
                      <a:r>
                        <a:rPr lang="de-DE" altLang="zh-CN" dirty="0" smtClean="0">
                          <a:solidFill>
                            <a:sysClr val="windowText" lastClr="000000"/>
                          </a:solidFill>
                        </a:rPr>
                        <a:t>Minimum</a:t>
                      </a:r>
                      <a:endParaRPr lang="zh-CN" altLang="en-US" dirty="0">
                        <a:solidFill>
                          <a:sysClr val="windowText" lastClr="000000"/>
                        </a:solidFill>
                      </a:endParaRPr>
                    </a:p>
                  </a:txBody>
                  <a:tcPr>
                    <a:noFill/>
                  </a:tcPr>
                </a:tc>
                <a:tc>
                  <a:txBody>
                    <a:bodyPr/>
                    <a:lstStyle/>
                    <a:p>
                      <a:pPr algn="ctr"/>
                      <a:r>
                        <a:rPr lang="de-DE" altLang="zh-CN" dirty="0" smtClean="0">
                          <a:solidFill>
                            <a:sysClr val="windowText" lastClr="000000"/>
                          </a:solidFill>
                        </a:rPr>
                        <a:t>5µm (</a:t>
                      </a:r>
                      <a:r>
                        <a:rPr lang="el-GR" altLang="zh-CN" dirty="0" smtClean="0">
                          <a:solidFill>
                            <a:sysClr val="windowText" lastClr="000000"/>
                          </a:solidFill>
                        </a:rPr>
                        <a:t>λ</a:t>
                      </a:r>
                      <a:r>
                        <a:rPr lang="de-DE" altLang="zh-CN" dirty="0" smtClean="0">
                          <a:solidFill>
                            <a:sysClr val="windowText" lastClr="000000"/>
                          </a:solidFill>
                        </a:rPr>
                        <a:t>=1.5µm)</a:t>
                      </a:r>
                      <a:endParaRPr lang="zh-CN" altLang="en-US" dirty="0">
                        <a:solidFill>
                          <a:sysClr val="windowText" lastClr="000000"/>
                        </a:solidFill>
                      </a:endParaRPr>
                    </a:p>
                  </a:txBody>
                  <a:tcPr>
                    <a:noFill/>
                  </a:tcPr>
                </a:tc>
              </a:tr>
              <a:tr h="268327">
                <a:tc vMerge="1">
                  <a:txBody>
                    <a:bodyPr/>
                    <a:lstStyle/>
                    <a:p>
                      <a:endParaRPr lang="zh-CN" altLang="en-US" dirty="0">
                        <a:solidFill>
                          <a:sysClr val="windowText" lastClr="000000"/>
                        </a:solidFill>
                      </a:endParaRPr>
                    </a:p>
                  </a:txBody>
                  <a:tcPr>
                    <a:noFill/>
                  </a:tcPr>
                </a:tc>
                <a:tc>
                  <a:txBody>
                    <a:bodyPr/>
                    <a:lstStyle/>
                    <a:p>
                      <a:pPr algn="ctr"/>
                      <a:r>
                        <a:rPr lang="de-DE" altLang="zh-CN" dirty="0" smtClean="0">
                          <a:solidFill>
                            <a:sysClr val="windowText" lastClr="000000"/>
                          </a:solidFill>
                        </a:rPr>
                        <a:t>Maximum</a:t>
                      </a:r>
                      <a:endParaRPr lang="zh-CN" altLang="en-US" dirty="0">
                        <a:solidFill>
                          <a:sysClr val="windowText" lastClr="000000"/>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50µm (</a:t>
                      </a:r>
                      <a:r>
                        <a:rPr lang="el-GR" altLang="zh-CN" dirty="0" smtClean="0">
                          <a:solidFill>
                            <a:sysClr val="windowText" lastClr="000000"/>
                          </a:solidFill>
                        </a:rPr>
                        <a:t>λ</a:t>
                      </a:r>
                      <a:r>
                        <a:rPr lang="de-DE" altLang="zh-CN" dirty="0" smtClean="0">
                          <a:solidFill>
                            <a:sysClr val="windowText" lastClr="000000"/>
                          </a:solidFill>
                        </a:rPr>
                        <a:t>=1.5µm)</a:t>
                      </a:r>
                      <a:endParaRPr lang="zh-CN" altLang="en-US" dirty="0" smtClean="0">
                        <a:solidFill>
                          <a:sysClr val="windowText" lastClr="000000"/>
                        </a:solidFill>
                      </a:endParaRPr>
                    </a:p>
                  </a:txBody>
                  <a:tcPr>
                    <a:noFill/>
                  </a:tcPr>
                </a:tc>
              </a:tr>
            </a:tbl>
          </a:graphicData>
        </a:graphic>
      </p:graphicFrame>
      <p:sp>
        <p:nvSpPr>
          <p:cNvPr id="9" name="Titel 1"/>
          <p:cNvSpPr txBox="1">
            <a:spLocks/>
          </p:cNvSpPr>
          <p:nvPr/>
        </p:nvSpPr>
        <p:spPr bwMode="auto">
          <a:xfrm>
            <a:off x="-71470" y="6240801"/>
            <a:ext cx="5387980" cy="331471"/>
          </a:xfrm>
          <a:prstGeom prst="rect">
            <a:avLst/>
          </a:prstGeom>
          <a:noFill/>
          <a:ln w="9525">
            <a:noFill/>
            <a:miter lim="800000"/>
            <a:headEnd/>
            <a:tailEnd/>
          </a:ln>
        </p:spPr>
        <p:txBody>
          <a:bodyPr vert="horz" wrap="square" lIns="86822" tIns="43411" rIns="86822" bIns="43411" numCol="1" anchor="b" anchorCtr="0" compatLnSpc="1">
            <a:prstTxWarp prst="textNoShape">
              <a:avLst/>
            </a:prstTxWarp>
          </a:bodyPr>
          <a:lstStyle/>
          <a:p>
            <a:pPr lvl="0" algn="r" defTabSz="862013">
              <a:spcBef>
                <a:spcPct val="0"/>
              </a:spcBef>
            </a:pPr>
            <a:r>
              <a:rPr lang="de-DE" altLang="zh-CN" sz="1800" kern="0" dirty="0" err="1" smtClean="0">
                <a:solidFill>
                  <a:srgbClr val="C61829"/>
                </a:solidFill>
                <a:latin typeface="+mj-lt"/>
                <a:ea typeface="宋体" pitchFamily="2" charset="-122"/>
                <a:cs typeface="+mj-cs"/>
              </a:rPr>
              <a:t>Source:http</a:t>
            </a:r>
            <a:r>
              <a:rPr lang="de-DE" altLang="zh-CN" sz="1800" kern="0" dirty="0" smtClean="0">
                <a:solidFill>
                  <a:srgbClr val="C61829"/>
                </a:solidFill>
                <a:latin typeface="+mj-lt"/>
                <a:ea typeface="宋体" pitchFamily="2" charset="-122"/>
                <a:cs typeface="+mj-cs"/>
              </a:rPr>
              <a:t>://www.nanonics.co.il/lensed-fibers.html</a:t>
            </a:r>
            <a:endParaRPr kumimoji="0" lang="zh-CN" altLang="en-US" sz="1800" b="0" i="0" u="none" strike="noStrike" kern="0" cap="none" spc="0" normalizeH="0" baseline="0" noProof="0" dirty="0">
              <a:ln>
                <a:noFill/>
              </a:ln>
              <a:solidFill>
                <a:schemeClr val="tx2"/>
              </a:solidFill>
              <a:effectLst/>
              <a:uLnTx/>
              <a:uFillTx/>
              <a:latin typeface="+mj-lt"/>
              <a:ea typeface="+mj-ea"/>
              <a:cs typeface="+mj-cs"/>
            </a:endParaRPr>
          </a:p>
        </p:txBody>
      </p:sp>
      <p:sp>
        <p:nvSpPr>
          <p:cNvPr id="10" name="Titel 1"/>
          <p:cNvSpPr txBox="1">
            <a:spLocks/>
          </p:cNvSpPr>
          <p:nvPr/>
        </p:nvSpPr>
        <p:spPr bwMode="auto">
          <a:xfrm>
            <a:off x="80930" y="5270763"/>
            <a:ext cx="5387980" cy="331471"/>
          </a:xfrm>
          <a:prstGeom prst="rect">
            <a:avLst/>
          </a:prstGeom>
          <a:noFill/>
          <a:ln w="9525">
            <a:noFill/>
            <a:miter lim="800000"/>
            <a:headEnd/>
            <a:tailEnd/>
          </a:ln>
        </p:spPr>
        <p:txBody>
          <a:bodyPr vert="horz" wrap="square" lIns="86822" tIns="43411" rIns="86822" bIns="43411" numCol="1" anchor="b" anchorCtr="0" compatLnSpc="1">
            <a:prstTxWarp prst="textNoShape">
              <a:avLst/>
            </a:prstTxWarp>
          </a:bodyPr>
          <a:lstStyle/>
          <a:p>
            <a:pPr lvl="0" algn="r" defTabSz="862013">
              <a:spcBef>
                <a:spcPct val="0"/>
              </a:spcBef>
            </a:pPr>
            <a:r>
              <a:rPr kumimoji="0" lang="de-DE" altLang="zh-CN" sz="1800" b="0" i="0" u="none" strike="noStrike" kern="0" cap="none" spc="0" normalizeH="0" baseline="0" noProof="0" dirty="0" smtClean="0">
                <a:ln>
                  <a:noFill/>
                </a:ln>
                <a:solidFill>
                  <a:schemeClr val="tx2"/>
                </a:solidFill>
                <a:effectLst/>
                <a:uLnTx/>
                <a:uFillTx/>
                <a:latin typeface="+mj-lt"/>
                <a:ea typeface="+mj-ea"/>
                <a:cs typeface="+mj-cs"/>
              </a:rPr>
              <a:t>Additional</a:t>
            </a:r>
            <a:r>
              <a:rPr kumimoji="0" lang="de-DE" altLang="zh-CN" sz="1800" b="0" i="0" u="none" strike="noStrike" kern="0" cap="none" spc="0" normalizeH="0" noProof="0" dirty="0" smtClean="0">
                <a:ln>
                  <a:noFill/>
                </a:ln>
                <a:solidFill>
                  <a:schemeClr val="tx2"/>
                </a:solidFill>
                <a:effectLst/>
                <a:uLnTx/>
                <a:uFillTx/>
                <a:latin typeface="+mj-lt"/>
                <a:ea typeface="+mj-ea"/>
                <a:cs typeface="+mj-cs"/>
              </a:rPr>
              <a:t> : </a:t>
            </a:r>
            <a:r>
              <a:rPr kumimoji="0" lang="de-DE" altLang="zh-CN" sz="1800" b="0" i="0" u="none" strike="noStrike" kern="0" cap="none" spc="0" normalizeH="0" noProof="0" dirty="0" err="1" smtClean="0">
                <a:ln>
                  <a:noFill/>
                </a:ln>
                <a:solidFill>
                  <a:schemeClr val="tx2"/>
                </a:solidFill>
                <a:effectLst/>
                <a:uLnTx/>
                <a:uFillTx/>
                <a:latin typeface="+mj-lt"/>
                <a:ea typeface="+mj-ea"/>
                <a:cs typeface="+mj-cs"/>
              </a:rPr>
              <a:t>working</a:t>
            </a:r>
            <a:r>
              <a:rPr kumimoji="0" lang="de-DE" altLang="zh-CN" sz="1800" b="0" i="0" u="none" strike="noStrike" kern="0" cap="none" spc="0" normalizeH="0" noProof="0" dirty="0" smtClean="0">
                <a:ln>
                  <a:noFill/>
                </a:ln>
                <a:solidFill>
                  <a:schemeClr val="tx2"/>
                </a:solidFill>
                <a:effectLst/>
                <a:uLnTx/>
                <a:uFillTx/>
                <a:latin typeface="+mj-lt"/>
                <a:ea typeface="+mj-ea"/>
                <a:cs typeface="+mj-cs"/>
              </a:rPr>
              <a:t> </a:t>
            </a:r>
            <a:r>
              <a:rPr lang="de-DE" altLang="zh-CN" sz="1800" kern="0" dirty="0" err="1" smtClean="0">
                <a:solidFill>
                  <a:schemeClr val="tx2"/>
                </a:solidFill>
                <a:latin typeface="+mj-lt"/>
                <a:ea typeface="+mj-ea"/>
                <a:cs typeface="+mj-cs"/>
              </a:rPr>
              <a:t>distance</a:t>
            </a:r>
            <a:r>
              <a:rPr lang="de-DE" altLang="zh-CN" sz="1800" kern="0" dirty="0" smtClean="0">
                <a:solidFill>
                  <a:schemeClr val="tx2"/>
                </a:solidFill>
                <a:latin typeface="+mj-lt"/>
                <a:ea typeface="+mj-ea"/>
                <a:cs typeface="+mj-cs"/>
              </a:rPr>
              <a:t>  4µm(</a:t>
            </a:r>
            <a:r>
              <a:rPr lang="el-GR" altLang="zh-CN" sz="1800" kern="0" dirty="0" smtClean="0">
                <a:solidFill>
                  <a:schemeClr val="tx2"/>
                </a:solidFill>
                <a:latin typeface="+mj-lt"/>
                <a:ea typeface="+mj-ea"/>
                <a:cs typeface="+mj-cs"/>
              </a:rPr>
              <a:t>λ </a:t>
            </a:r>
            <a:r>
              <a:rPr lang="de-DE" altLang="zh-CN" sz="1800" kern="0" dirty="0" smtClean="0">
                <a:solidFill>
                  <a:schemeClr val="tx2"/>
                </a:solidFill>
                <a:latin typeface="+mj-lt"/>
                <a:ea typeface="+mj-ea"/>
                <a:cs typeface="+mj-cs"/>
              </a:rPr>
              <a:t>=</a:t>
            </a:r>
            <a:r>
              <a:rPr kumimoji="0" lang="de-DE" altLang="zh-CN" sz="1800" b="0" i="0" u="none" strike="noStrike" kern="0" cap="none" spc="0" normalizeH="0" noProof="0" dirty="0" smtClean="0">
                <a:ln>
                  <a:noFill/>
                </a:ln>
                <a:solidFill>
                  <a:schemeClr val="tx2"/>
                </a:solidFill>
                <a:effectLst/>
                <a:uLnTx/>
                <a:uFillTx/>
                <a:latin typeface="+mj-lt"/>
                <a:ea typeface="+mj-ea"/>
                <a:cs typeface="+mj-cs"/>
              </a:rPr>
              <a:t>1064nm)</a:t>
            </a:r>
            <a:endParaRPr kumimoji="0" lang="zh-CN" altLang="en-US" sz="18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sz="3600" dirty="0" smtClean="0">
                <a:solidFill>
                  <a:srgbClr val="C61829"/>
                </a:solidFill>
                <a:ea typeface="宋体" pitchFamily="2" charset="-122"/>
              </a:rPr>
              <a:t>Project Introduction</a:t>
            </a:r>
            <a:endParaRPr lang="zh-CN" altLang="en-US" dirty="0"/>
          </a:p>
        </p:txBody>
      </p:sp>
      <p:sp>
        <p:nvSpPr>
          <p:cNvPr id="3" name="Inhaltsplatzhalter 2"/>
          <p:cNvSpPr>
            <a:spLocks noGrp="1"/>
          </p:cNvSpPr>
          <p:nvPr>
            <p:ph idx="1"/>
          </p:nvPr>
        </p:nvSpPr>
        <p:spPr/>
        <p:txBody>
          <a:bodyPr/>
          <a:lstStyle/>
          <a:p>
            <a:r>
              <a:rPr lang="de-DE" altLang="zh-CN" dirty="0" err="1" smtClean="0"/>
              <a:t>Waveguide</a:t>
            </a:r>
            <a:endParaRPr lang="de-DE" altLang="zh-CN" dirty="0" smtClean="0"/>
          </a:p>
          <a:p>
            <a:endParaRPr lang="de-DE" altLang="zh-CN" dirty="0" smtClean="0"/>
          </a:p>
          <a:p>
            <a:pPr lvl="1"/>
            <a:r>
              <a:rPr lang="de-DE" altLang="zh-CN" dirty="0" smtClean="0"/>
              <a:t>Working </a:t>
            </a:r>
            <a:r>
              <a:rPr lang="en-US" altLang="zh-CN" dirty="0" smtClean="0"/>
              <a:t>wavelength :</a:t>
            </a:r>
            <a:r>
              <a:rPr lang="el-GR" altLang="zh-CN" dirty="0" smtClean="0"/>
              <a:t>λ</a:t>
            </a:r>
            <a:r>
              <a:rPr lang="en-US" altLang="zh-CN" dirty="0" smtClean="0"/>
              <a:t>=1064nm</a:t>
            </a:r>
          </a:p>
          <a:p>
            <a:pPr lvl="1"/>
            <a:endParaRPr lang="en-US" altLang="zh-CN" dirty="0" smtClean="0"/>
          </a:p>
          <a:p>
            <a:pPr lvl="1"/>
            <a:r>
              <a:rPr lang="de-DE" altLang="zh-CN" dirty="0" err="1" smtClean="0"/>
              <a:t>Waveguide</a:t>
            </a:r>
            <a:r>
              <a:rPr lang="de-DE" altLang="zh-CN" dirty="0" smtClean="0"/>
              <a:t>: LiNbO</a:t>
            </a:r>
            <a:r>
              <a:rPr lang="de-DE" altLang="zh-CN" sz="1200" dirty="0" smtClean="0"/>
              <a:t>3</a:t>
            </a:r>
            <a:r>
              <a:rPr lang="de-DE" altLang="zh-CN" dirty="0" smtClean="0"/>
              <a:t> </a:t>
            </a:r>
            <a:r>
              <a:rPr lang="de-DE" altLang="zh-CN" dirty="0" err="1" smtClean="0"/>
              <a:t>with</a:t>
            </a:r>
            <a:r>
              <a:rPr lang="de-DE" altLang="zh-CN" dirty="0" smtClean="0"/>
              <a:t> n</a:t>
            </a:r>
            <a:r>
              <a:rPr lang="de-DE" altLang="zh-CN" sz="1200" dirty="0" smtClean="0"/>
              <a:t>1</a:t>
            </a:r>
            <a:r>
              <a:rPr lang="de-DE" altLang="zh-CN" dirty="0" smtClean="0"/>
              <a:t>=2.516,</a:t>
            </a:r>
          </a:p>
          <a:p>
            <a:pPr lvl="1">
              <a:buNone/>
            </a:pPr>
            <a:r>
              <a:rPr lang="de-DE" altLang="zh-CN" dirty="0" smtClean="0"/>
              <a:t>                         w≈1µm, h ≈ 0.5µm</a:t>
            </a:r>
          </a:p>
          <a:p>
            <a:pPr lvl="1"/>
            <a:endParaRPr lang="de-DE" altLang="zh-CN" dirty="0" smtClean="0"/>
          </a:p>
          <a:p>
            <a:pPr lvl="1"/>
            <a:r>
              <a:rPr lang="de-DE" altLang="zh-CN" dirty="0" smtClean="0"/>
              <a:t>Substrate: SiO</a:t>
            </a:r>
            <a:r>
              <a:rPr lang="de-DE" altLang="zh-CN" sz="1200" dirty="0" smtClean="0"/>
              <a:t>2</a:t>
            </a:r>
            <a:r>
              <a:rPr lang="de-DE" altLang="zh-CN" dirty="0" smtClean="0"/>
              <a:t> </a:t>
            </a:r>
            <a:r>
              <a:rPr lang="de-DE" altLang="zh-CN" dirty="0" err="1" smtClean="0"/>
              <a:t>with</a:t>
            </a:r>
            <a:r>
              <a:rPr lang="de-DE" altLang="zh-CN" dirty="0" smtClean="0"/>
              <a:t> n</a:t>
            </a:r>
            <a:r>
              <a:rPr lang="de-DE" altLang="zh-CN" sz="1200" dirty="0" smtClean="0"/>
              <a:t>2</a:t>
            </a:r>
            <a:r>
              <a:rPr lang="de-DE" altLang="zh-CN" dirty="0" smtClean="0"/>
              <a:t>=1.544</a:t>
            </a:r>
          </a:p>
          <a:p>
            <a:pPr lvl="1">
              <a:buNone/>
            </a:pPr>
            <a:endParaRPr lang="en-US" altLang="zh-CN" dirty="0"/>
          </a:p>
        </p:txBody>
      </p:sp>
      <p:pic>
        <p:nvPicPr>
          <p:cNvPr id="4098" name="Picture 2" descr="F:\Data\leher\SVN\Master_arbeit\Latex\Masterarbeit\bilder\orignial_waveguide.PNG"/>
          <p:cNvPicPr>
            <a:picLocks noChangeAspect="1" noChangeArrowheads="1"/>
          </p:cNvPicPr>
          <p:nvPr/>
        </p:nvPicPr>
        <p:blipFill>
          <a:blip r:embed="rId3"/>
          <a:srcRect/>
          <a:stretch>
            <a:fillRect/>
          </a:stretch>
        </p:blipFill>
        <p:spPr bwMode="auto">
          <a:xfrm>
            <a:off x="6215074" y="1928802"/>
            <a:ext cx="2362200" cy="1409700"/>
          </a:xfrm>
          <a:prstGeom prst="rect">
            <a:avLst/>
          </a:prstGeom>
          <a:noFill/>
        </p:spPr>
      </p:pic>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de-DE" altLang="zh-CN" dirty="0" err="1" smtClean="0">
                <a:solidFill>
                  <a:srgbClr val="C61829"/>
                </a:solidFill>
                <a:ea typeface="宋体" pitchFamily="2" charset="-122"/>
              </a:rPr>
              <a:t>Overview</a:t>
            </a:r>
            <a:endParaRPr lang="en-US" altLang="zh-CN" dirty="0" smtClean="0">
              <a:solidFill>
                <a:srgbClr val="C61829"/>
              </a:solidFill>
              <a:ea typeface="宋体" pitchFamily="2" charset="-122"/>
            </a:endParaRPr>
          </a:p>
        </p:txBody>
      </p:sp>
      <p:sp>
        <p:nvSpPr>
          <p:cNvPr id="160771" name="Text Box 3"/>
          <p:cNvSpPr txBox="1">
            <a:spLocks noChangeArrowheads="1"/>
          </p:cNvSpPr>
          <p:nvPr/>
        </p:nvSpPr>
        <p:spPr bwMode="auto">
          <a:xfrm>
            <a:off x="663575" y="1111250"/>
            <a:ext cx="7724775" cy="3598863"/>
          </a:xfrm>
          <a:prstGeom prst="rect">
            <a:avLst/>
          </a:prstGeom>
          <a:noFill/>
          <a:ln w="9525" algn="ctr">
            <a:noFill/>
            <a:miter lim="800000"/>
            <a:headEnd/>
            <a:tailEnd/>
          </a:ln>
          <a:effectLst/>
        </p:spPr>
        <p:txBody>
          <a:bodyPr>
            <a:spAutoFit/>
          </a:bodyPr>
          <a:lstStyle/>
          <a:p>
            <a:pPr defTabSz="758825">
              <a:buFont typeface="Wingdings" pitchFamily="2" charset="2"/>
              <a:buChar char="ü"/>
            </a:pPr>
            <a:r>
              <a:rPr lang="de-DE" altLang="zh-CN" sz="3200" dirty="0">
                <a:solidFill>
                  <a:srgbClr val="C61829"/>
                </a:solidFill>
                <a:ea typeface="宋体" pitchFamily="2" charset="-122"/>
              </a:rPr>
              <a:t> </a:t>
            </a:r>
            <a:r>
              <a:rPr lang="de-DE" altLang="zh-CN" sz="3200" dirty="0" smtClean="0">
                <a:solidFill>
                  <a:srgbClr val="C61829"/>
                </a:solidFill>
                <a:ea typeface="宋体" pitchFamily="2" charset="-122"/>
              </a:rPr>
              <a:t>M</a:t>
            </a:r>
            <a:r>
              <a:rPr lang="en-US" altLang="zh-CN" sz="3200" dirty="0" err="1" smtClean="0">
                <a:solidFill>
                  <a:srgbClr val="C61829"/>
                </a:solidFill>
                <a:ea typeface="宋体" pitchFamily="2" charset="-122"/>
              </a:rPr>
              <a:t>otivation</a:t>
            </a:r>
            <a:r>
              <a:rPr lang="en-US" altLang="zh-CN" sz="3200" dirty="0" smtClean="0">
                <a:solidFill>
                  <a:srgbClr val="C61829"/>
                </a:solidFill>
                <a:ea typeface="宋体" pitchFamily="2" charset="-122"/>
              </a:rPr>
              <a:t> and Objective</a:t>
            </a:r>
            <a:endParaRPr lang="de-DE" altLang="zh-CN" sz="3200" dirty="0">
              <a:solidFill>
                <a:srgbClr val="C61829"/>
              </a:solidFill>
              <a:ea typeface="宋体" pitchFamily="2" charset="-122"/>
            </a:endParaRPr>
          </a:p>
          <a:p>
            <a:pPr defTabSz="758825">
              <a:buFont typeface="Wingdings" pitchFamily="2" charset="2"/>
              <a:buChar char="ü"/>
            </a:pPr>
            <a:r>
              <a:rPr lang="de-DE" altLang="zh-CN" sz="3200" dirty="0" err="1" smtClean="0">
                <a:solidFill>
                  <a:srgbClr val="C61829"/>
                </a:solidFill>
                <a:ea typeface="宋体" pitchFamily="2" charset="-122"/>
              </a:rPr>
              <a:t>Pr</a:t>
            </a:r>
            <a:r>
              <a:rPr lang="en-US" altLang="zh-CN" sz="3200" dirty="0" err="1" smtClean="0">
                <a:solidFill>
                  <a:srgbClr val="C61829"/>
                </a:solidFill>
                <a:ea typeface="宋体" pitchFamily="2" charset="-122"/>
              </a:rPr>
              <a:t>oject</a:t>
            </a:r>
            <a:r>
              <a:rPr lang="en-US" altLang="zh-CN" sz="3200" dirty="0" smtClean="0">
                <a:solidFill>
                  <a:srgbClr val="C61829"/>
                </a:solidFill>
                <a:ea typeface="宋体" pitchFamily="2" charset="-122"/>
              </a:rPr>
              <a:t> Introduction</a:t>
            </a:r>
            <a:endParaRPr lang="de-DE" altLang="zh-CN" sz="3200" dirty="0">
              <a:solidFill>
                <a:srgbClr val="C61829"/>
              </a:solidFill>
              <a:ea typeface="宋体" pitchFamily="2" charset="-122"/>
            </a:endParaRPr>
          </a:p>
          <a:p>
            <a:pPr defTabSz="758825">
              <a:buFont typeface="Wingdings" pitchFamily="2" charset="2"/>
              <a:buChar char="Ø"/>
            </a:pPr>
            <a:r>
              <a:rPr lang="en-US" altLang="zh-CN" sz="3200" dirty="0" err="1" smtClean="0">
                <a:solidFill>
                  <a:srgbClr val="C61829"/>
                </a:solidFill>
                <a:ea typeface="宋体" pitchFamily="2" charset="-122"/>
              </a:rPr>
              <a:t>Modelling</a:t>
            </a:r>
            <a:endParaRPr lang="de-DE" altLang="zh-CN" sz="3200" dirty="0">
              <a:solidFill>
                <a:srgbClr val="C61829"/>
              </a:solidFill>
              <a:ea typeface="宋体" pitchFamily="2" charset="-122"/>
            </a:endParaRPr>
          </a:p>
          <a:p>
            <a:pPr defTabSz="758825">
              <a:buFont typeface="Wingdings" pitchFamily="2" charset="2"/>
              <a:buChar char="p"/>
            </a:pPr>
            <a:r>
              <a:rPr lang="de-DE" altLang="zh-CN" sz="3200" dirty="0">
                <a:solidFill>
                  <a:srgbClr val="C61829"/>
                </a:solidFill>
                <a:ea typeface="宋体" pitchFamily="2" charset="-122"/>
              </a:rPr>
              <a:t> </a:t>
            </a:r>
            <a:r>
              <a:rPr lang="en-US" altLang="zh-CN" sz="3200" dirty="0" smtClean="0">
                <a:solidFill>
                  <a:srgbClr val="C61829"/>
                </a:solidFill>
                <a:ea typeface="宋体" pitchFamily="2" charset="-122"/>
              </a:rPr>
              <a:t>Optimization</a:t>
            </a:r>
          </a:p>
          <a:p>
            <a:pPr defTabSz="758825">
              <a:buFont typeface="Wingdings" pitchFamily="2" charset="2"/>
              <a:buChar char="p"/>
            </a:pPr>
            <a:r>
              <a:rPr lang="en-US" altLang="zh-CN" sz="3200" dirty="0" smtClean="0">
                <a:solidFill>
                  <a:srgbClr val="C61829"/>
                </a:solidFill>
                <a:ea typeface="宋体" pitchFamily="2" charset="-122"/>
              </a:rPr>
              <a:t> Conclusion and Outlook</a:t>
            </a:r>
            <a:endParaRPr lang="en-US" altLang="zh-CN" sz="3200" dirty="0">
              <a:solidFill>
                <a:srgbClr val="C61829"/>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sz="4000" dirty="0" err="1" smtClean="0">
                <a:solidFill>
                  <a:srgbClr val="C61829"/>
                </a:solidFill>
                <a:ea typeface="宋体" pitchFamily="2" charset="-122"/>
              </a:rPr>
              <a:t>Modelling</a:t>
            </a:r>
            <a:endParaRPr lang="zh-CN" altLang="en-US" dirty="0"/>
          </a:p>
        </p:txBody>
      </p:sp>
      <p:sp>
        <p:nvSpPr>
          <p:cNvPr id="3" name="Inhaltsplatzhalter 2"/>
          <p:cNvSpPr>
            <a:spLocks noGrp="1"/>
          </p:cNvSpPr>
          <p:nvPr>
            <p:ph idx="1"/>
          </p:nvPr>
        </p:nvSpPr>
        <p:spPr/>
        <p:txBody>
          <a:bodyPr/>
          <a:lstStyle/>
          <a:p>
            <a:r>
              <a:rPr lang="de-DE" altLang="zh-CN" dirty="0" err="1" smtClean="0"/>
              <a:t>Modelling</a:t>
            </a:r>
            <a:r>
              <a:rPr lang="de-DE" altLang="zh-CN" dirty="0" smtClean="0"/>
              <a:t> TLF</a:t>
            </a:r>
          </a:p>
          <a:p>
            <a:endParaRPr lang="de-DE" altLang="zh-CN" dirty="0" smtClean="0"/>
          </a:p>
          <a:p>
            <a:pPr lvl="1"/>
            <a:r>
              <a:rPr lang="de-DE" altLang="zh-CN" dirty="0" smtClean="0"/>
              <a:t>Working </a:t>
            </a:r>
            <a:r>
              <a:rPr lang="de-DE" altLang="zh-CN" dirty="0" err="1" smtClean="0"/>
              <a:t>distance</a:t>
            </a:r>
            <a:r>
              <a:rPr lang="de-DE" altLang="zh-CN" dirty="0" smtClean="0"/>
              <a:t>:</a:t>
            </a:r>
          </a:p>
          <a:p>
            <a:pPr lvl="2"/>
            <a:r>
              <a:rPr lang="en-US" altLang="zh-CN" dirty="0" smtClean="0"/>
              <a:t>minimum spot(</a:t>
            </a:r>
            <a:r>
              <a:rPr lang="de-DE" altLang="zh-CN" dirty="0" smtClean="0"/>
              <a:t>MS)</a:t>
            </a:r>
          </a:p>
          <a:p>
            <a:pPr lvl="2"/>
            <a:r>
              <a:rPr lang="de-DE" altLang="zh-CN" dirty="0" smtClean="0"/>
              <a:t>Marginal plane(MP)</a:t>
            </a:r>
          </a:p>
          <a:p>
            <a:pPr lvl="2"/>
            <a:r>
              <a:rPr lang="de-DE" altLang="zh-CN" dirty="0" err="1" smtClean="0"/>
              <a:t>Paraxial</a:t>
            </a:r>
            <a:r>
              <a:rPr lang="de-DE" altLang="zh-CN" dirty="0" smtClean="0"/>
              <a:t> </a:t>
            </a:r>
            <a:r>
              <a:rPr lang="de-DE" altLang="zh-CN" dirty="0" err="1" smtClean="0"/>
              <a:t>focal</a:t>
            </a:r>
            <a:r>
              <a:rPr lang="de-DE" altLang="zh-CN" dirty="0" smtClean="0"/>
              <a:t> plane(PP)</a:t>
            </a:r>
          </a:p>
          <a:p>
            <a:pPr lvl="2"/>
            <a:r>
              <a:rPr lang="de-DE" altLang="zh-CN" dirty="0" err="1" smtClean="0"/>
              <a:t>Logitudinal</a:t>
            </a:r>
            <a:r>
              <a:rPr lang="de-DE" altLang="zh-CN" dirty="0" smtClean="0"/>
              <a:t> </a:t>
            </a:r>
            <a:r>
              <a:rPr lang="de-DE" altLang="zh-CN" dirty="0" err="1" smtClean="0"/>
              <a:t>spherical</a:t>
            </a:r>
            <a:r>
              <a:rPr lang="de-DE" altLang="zh-CN" dirty="0" smtClean="0"/>
              <a:t> </a:t>
            </a:r>
          </a:p>
          <a:p>
            <a:pPr lvl="1">
              <a:buNone/>
            </a:pPr>
            <a:r>
              <a:rPr lang="de-DE" altLang="zh-CN" dirty="0" smtClean="0"/>
              <a:t>		Aberration(</a:t>
            </a:r>
            <a:r>
              <a:rPr lang="de-DE" altLang="zh-CN" dirty="0" err="1" smtClean="0"/>
              <a:t>LAm</a:t>
            </a:r>
            <a:r>
              <a:rPr lang="de-DE" altLang="zh-CN" dirty="0" smtClean="0"/>
              <a:t>)</a:t>
            </a:r>
            <a:endParaRPr lang="zh-CN" altLang="en-US" dirty="0"/>
          </a:p>
        </p:txBody>
      </p:sp>
      <p:pic>
        <p:nvPicPr>
          <p:cNvPr id="5122" name="Picture 2" descr="F:\Data\leher\SVN\Master_arbeit\Latex\Masterarbeit\bilder\cal_min_spot.PNG"/>
          <p:cNvPicPr>
            <a:picLocks noChangeAspect="1" noChangeArrowheads="1"/>
          </p:cNvPicPr>
          <p:nvPr/>
        </p:nvPicPr>
        <p:blipFill>
          <a:blip r:embed="rId3"/>
          <a:srcRect/>
          <a:stretch>
            <a:fillRect/>
          </a:stretch>
        </p:blipFill>
        <p:spPr bwMode="auto">
          <a:xfrm>
            <a:off x="3714744" y="1714488"/>
            <a:ext cx="5184781" cy="4255096"/>
          </a:xfrm>
          <a:prstGeom prst="rect">
            <a:avLst/>
          </a:prstGeom>
          <a:noFill/>
        </p:spPr>
      </p:pic>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sz="3600" dirty="0" err="1" smtClean="0">
                <a:solidFill>
                  <a:srgbClr val="C61829"/>
                </a:solidFill>
                <a:ea typeface="宋体" pitchFamily="2" charset="-122"/>
              </a:rPr>
              <a:t>Modelling</a:t>
            </a:r>
            <a:endParaRPr lang="zh-CN" altLang="en-US" dirty="0"/>
          </a:p>
        </p:txBody>
      </p:sp>
      <p:sp>
        <p:nvSpPr>
          <p:cNvPr id="3" name="Inhaltsplatzhalter 2"/>
          <p:cNvSpPr>
            <a:spLocks noGrp="1"/>
          </p:cNvSpPr>
          <p:nvPr>
            <p:ph idx="1"/>
          </p:nvPr>
        </p:nvSpPr>
        <p:spPr/>
        <p:txBody>
          <a:bodyPr/>
          <a:lstStyle/>
          <a:p>
            <a:endParaRPr lang="de-DE" altLang="zh-CN" dirty="0" smtClean="0"/>
          </a:p>
          <a:p>
            <a:endParaRPr lang="zh-CN" altLang="en-US" dirty="0"/>
          </a:p>
        </p:txBody>
      </p:sp>
      <p:pic>
        <p:nvPicPr>
          <p:cNvPr id="2051" name="Picture 3" descr="F:\Data\leher\SVN\Master_arbeit\Latex\Masterarbeit\bilder\cst_lensed_fiber_efield.PNG"/>
          <p:cNvPicPr>
            <a:picLocks noChangeAspect="1" noChangeArrowheads="1"/>
          </p:cNvPicPr>
          <p:nvPr/>
        </p:nvPicPr>
        <p:blipFill>
          <a:blip r:embed="rId3"/>
          <a:srcRect/>
          <a:stretch>
            <a:fillRect/>
          </a:stretch>
        </p:blipFill>
        <p:spPr bwMode="auto">
          <a:xfrm>
            <a:off x="4575166" y="3992880"/>
            <a:ext cx="4324359" cy="2154681"/>
          </a:xfrm>
          <a:prstGeom prst="rect">
            <a:avLst/>
          </a:prstGeom>
          <a:noFill/>
        </p:spPr>
      </p:pic>
      <p:graphicFrame>
        <p:nvGraphicFramePr>
          <p:cNvPr id="6" name="Tabelle 5"/>
          <p:cNvGraphicFramePr>
            <a:graphicFrameLocks noGrp="1"/>
          </p:cNvGraphicFramePr>
          <p:nvPr/>
        </p:nvGraphicFramePr>
        <p:xfrm>
          <a:off x="428595" y="1845308"/>
          <a:ext cx="2286017" cy="25958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68573"/>
                <a:gridCol w="917444"/>
              </a:tblGrid>
              <a:tr h="370840">
                <a:tc>
                  <a:txBody>
                    <a:bodyPr/>
                    <a:lstStyle/>
                    <a:p>
                      <a:endParaRPr lang="zh-CN" altLang="en-US" dirty="0"/>
                    </a:p>
                  </a:txBody>
                  <a:tcPr>
                    <a:noFill/>
                  </a:tcPr>
                </a:tc>
                <a:tc>
                  <a:txBody>
                    <a:bodyPr/>
                    <a:lstStyle/>
                    <a:p>
                      <a:r>
                        <a:rPr lang="de-DE" altLang="zh-CN" dirty="0" smtClean="0"/>
                        <a:t>6</a:t>
                      </a:r>
                      <a:endParaRPr lang="zh-CN" altLang="en-US" dirty="0"/>
                    </a:p>
                  </a:txBody>
                  <a:tcPr>
                    <a:noFill/>
                  </a:tcPr>
                </a:tc>
              </a:tr>
              <a:tr h="370840">
                <a:tc>
                  <a:txBody>
                    <a:bodyPr/>
                    <a:lstStyle/>
                    <a:p>
                      <a:r>
                        <a:rPr lang="de-DE" altLang="zh-CN" dirty="0" smtClean="0"/>
                        <a:t>R(µm)</a:t>
                      </a:r>
                      <a:endParaRPr lang="zh-CN" altLang="en-US" dirty="0"/>
                    </a:p>
                  </a:txBody>
                  <a:tcPr>
                    <a:noFill/>
                  </a:tcPr>
                </a:tc>
                <a:tc>
                  <a:txBody>
                    <a:bodyPr/>
                    <a:lstStyle/>
                    <a:p>
                      <a:r>
                        <a:rPr lang="de-DE" altLang="zh-CN" dirty="0" smtClean="0"/>
                        <a:t>6</a:t>
                      </a:r>
                      <a:endParaRPr lang="zh-CN" altLang="en-US" dirty="0"/>
                    </a:p>
                  </a:txBody>
                  <a:tcPr>
                    <a:noFill/>
                  </a:tcPr>
                </a:tc>
              </a:tr>
              <a:tr h="370840">
                <a:tc>
                  <a:txBody>
                    <a:bodyPr/>
                    <a:lstStyle/>
                    <a:p>
                      <a:r>
                        <a:rPr lang="de-DE" altLang="zh-CN" dirty="0" err="1" smtClean="0"/>
                        <a:t>n</a:t>
                      </a:r>
                      <a:r>
                        <a:rPr lang="de-DE" altLang="zh-CN" sz="1200" dirty="0" err="1" smtClean="0"/>
                        <a:t>core</a:t>
                      </a:r>
                      <a:endParaRPr lang="zh-CN" altLang="en-US" sz="1200" dirty="0"/>
                    </a:p>
                  </a:txBody>
                  <a:tcPr>
                    <a:noFill/>
                  </a:tcPr>
                </a:tc>
                <a:tc>
                  <a:txBody>
                    <a:bodyPr/>
                    <a:lstStyle/>
                    <a:p>
                      <a:r>
                        <a:rPr lang="de-DE" altLang="zh-CN" dirty="0" smtClean="0"/>
                        <a:t>1.68</a:t>
                      </a:r>
                      <a:endParaRPr lang="zh-CN" altLang="en-US" dirty="0"/>
                    </a:p>
                  </a:txBody>
                  <a:tcP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zh-CN" dirty="0" err="1" smtClean="0"/>
                        <a:t>n</a:t>
                      </a:r>
                      <a:r>
                        <a:rPr lang="de-DE" altLang="zh-CN" sz="1200" dirty="0" err="1" smtClean="0"/>
                        <a:t>clad</a:t>
                      </a:r>
                      <a:endParaRPr lang="de-DE" altLang="zh-CN" sz="1200" dirty="0" smtClean="0"/>
                    </a:p>
                  </a:txBody>
                  <a:tcPr>
                    <a:noFill/>
                  </a:tcPr>
                </a:tc>
                <a:tc>
                  <a:txBody>
                    <a:bodyPr/>
                    <a:lstStyle/>
                    <a:p>
                      <a:r>
                        <a:rPr lang="de-DE" altLang="zh-CN" dirty="0" smtClean="0"/>
                        <a:t>1.66</a:t>
                      </a:r>
                      <a:endParaRPr lang="zh-CN" altLang="en-US" dirty="0"/>
                    </a:p>
                  </a:txBody>
                  <a:tcPr>
                    <a:noFill/>
                  </a:tcPr>
                </a:tc>
              </a:tr>
              <a:tr h="370840">
                <a:tc>
                  <a:txBody>
                    <a:bodyPr/>
                    <a:lstStyle/>
                    <a:p>
                      <a:r>
                        <a:rPr lang="de-DE" altLang="zh-CN" dirty="0" err="1" smtClean="0"/>
                        <a:t>D</a:t>
                      </a:r>
                      <a:r>
                        <a:rPr lang="de-DE" altLang="zh-CN" sz="1200" dirty="0" err="1" smtClean="0"/>
                        <a:t>clad</a:t>
                      </a:r>
                      <a:r>
                        <a:rPr lang="de-DE" altLang="zh-CN" dirty="0" smtClean="0"/>
                        <a:t>(µm)</a:t>
                      </a:r>
                    </a:p>
                  </a:txBody>
                  <a:tcPr>
                    <a:noFill/>
                  </a:tcPr>
                </a:tc>
                <a:tc>
                  <a:txBody>
                    <a:bodyPr/>
                    <a:lstStyle/>
                    <a:p>
                      <a:r>
                        <a:rPr lang="de-DE" altLang="zh-CN" dirty="0" smtClean="0"/>
                        <a:t>17</a:t>
                      </a:r>
                      <a:endParaRPr lang="zh-CN" altLang="en-US" dirty="0"/>
                    </a:p>
                  </a:txBody>
                  <a:tcP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zh-CN" dirty="0" err="1" smtClean="0"/>
                        <a:t>D</a:t>
                      </a:r>
                      <a:r>
                        <a:rPr lang="de-DE" altLang="zh-CN" sz="1200" dirty="0" err="1" smtClean="0"/>
                        <a:t>core</a:t>
                      </a:r>
                      <a:r>
                        <a:rPr lang="de-DE" altLang="zh-CN" dirty="0" smtClean="0"/>
                        <a:t>(µm)</a:t>
                      </a:r>
                      <a:endParaRPr lang="zh-CN" altLang="en-US" dirty="0" smtClean="0"/>
                    </a:p>
                  </a:txBody>
                  <a:tcPr>
                    <a:noFill/>
                  </a:tcPr>
                </a:tc>
                <a:tc>
                  <a:txBody>
                    <a:bodyPr/>
                    <a:lstStyle/>
                    <a:p>
                      <a:r>
                        <a:rPr lang="de-DE" altLang="zh-CN" dirty="0" smtClean="0"/>
                        <a:t>10</a:t>
                      </a:r>
                      <a:endParaRPr lang="zh-CN" altLang="en-US" dirty="0"/>
                    </a:p>
                  </a:txBody>
                  <a:tcPr>
                    <a:noFill/>
                  </a:tcPr>
                </a:tc>
              </a:tr>
              <a:tr h="370840">
                <a:tc>
                  <a:txBody>
                    <a:bodyPr/>
                    <a:lstStyle/>
                    <a:p>
                      <a:r>
                        <a:rPr lang="de-DE" altLang="zh-CN" dirty="0" err="1" smtClean="0"/>
                        <a:t>D</a:t>
                      </a:r>
                      <a:r>
                        <a:rPr lang="de-DE" altLang="zh-CN" sz="1200" dirty="0" err="1" smtClean="0"/>
                        <a:t>tip</a:t>
                      </a:r>
                      <a:r>
                        <a:rPr lang="de-DE" altLang="zh-CN" dirty="0" smtClean="0"/>
                        <a:t>(µm)</a:t>
                      </a:r>
                      <a:endParaRPr lang="zh-CN" altLang="en-US" dirty="0"/>
                    </a:p>
                  </a:txBody>
                  <a:tcPr>
                    <a:noFill/>
                  </a:tcPr>
                </a:tc>
                <a:tc>
                  <a:txBody>
                    <a:bodyPr/>
                    <a:lstStyle/>
                    <a:p>
                      <a:r>
                        <a:rPr lang="de-DE" altLang="zh-CN" dirty="0" smtClean="0"/>
                        <a:t>6</a:t>
                      </a:r>
                      <a:endParaRPr lang="zh-CN" altLang="en-US" dirty="0"/>
                    </a:p>
                  </a:txBody>
                  <a:tcPr>
                    <a:noFill/>
                  </a:tcPr>
                </a:tc>
              </a:tr>
            </a:tbl>
          </a:graphicData>
        </a:graphic>
      </p:graphicFrame>
      <p:pic>
        <p:nvPicPr>
          <p:cNvPr id="2050" name="Picture 2" descr="C:\data\master\Masterarbeit\bilder\spot_curve_air.png"/>
          <p:cNvPicPr>
            <a:picLocks noChangeAspect="1" noChangeArrowheads="1"/>
          </p:cNvPicPr>
          <p:nvPr/>
        </p:nvPicPr>
        <p:blipFill>
          <a:blip r:embed="rId4"/>
          <a:srcRect/>
          <a:stretch>
            <a:fillRect/>
          </a:stretch>
        </p:blipFill>
        <p:spPr bwMode="auto">
          <a:xfrm>
            <a:off x="3714744" y="965200"/>
            <a:ext cx="4357687" cy="2738119"/>
          </a:xfrm>
          <a:prstGeom prst="rect">
            <a:avLst/>
          </a:prstGeom>
          <a:noFill/>
        </p:spPr>
      </p:pic>
      <p:pic>
        <p:nvPicPr>
          <p:cNvPr id="4" name="Picture 2" descr="C:\data\master\Masterarbeit\bilder\lense_fiber_02.PNG"/>
          <p:cNvPicPr>
            <a:picLocks noChangeAspect="1" noChangeArrowheads="1"/>
          </p:cNvPicPr>
          <p:nvPr/>
        </p:nvPicPr>
        <p:blipFill>
          <a:blip r:embed="rId5"/>
          <a:srcRect/>
          <a:stretch>
            <a:fillRect/>
          </a:stretch>
        </p:blipFill>
        <p:spPr bwMode="auto">
          <a:xfrm>
            <a:off x="3290881" y="3703319"/>
            <a:ext cx="4781550" cy="2667000"/>
          </a:xfrm>
          <a:prstGeom prst="rect">
            <a:avLst/>
          </a:prstGeom>
          <a:noFill/>
        </p:spPr>
      </p:pic>
      <p:sp>
        <p:nvSpPr>
          <p:cNvPr id="9" name="Inhaltsplatzhalter 2"/>
          <p:cNvSpPr txBox="1">
            <a:spLocks/>
          </p:cNvSpPr>
          <p:nvPr/>
        </p:nvSpPr>
        <p:spPr bwMode="auto">
          <a:xfrm>
            <a:off x="71428" y="868044"/>
            <a:ext cx="9007475" cy="5502275"/>
          </a:xfrm>
          <a:prstGeom prst="rect">
            <a:avLst/>
          </a:prstGeom>
          <a:noFill/>
          <a:ln w="9525">
            <a:noFill/>
            <a:miter lim="800000"/>
            <a:headEnd/>
            <a:tailEnd/>
          </a:ln>
        </p:spPr>
        <p:txBody>
          <a:bodyPr vert="horz" wrap="square" lIns="86223" tIns="43112" rIns="86223" bIns="43112" numCol="1" anchor="t" anchorCtr="0" compatLnSpc="1">
            <a:prstTxWarp prst="textNoShape">
              <a:avLst/>
            </a:prstTxWarp>
          </a:bodyPr>
          <a:lstStyle/>
          <a:p>
            <a:pPr marL="322263" marR="0" lvl="0" indent="-322263" algn="l" defTabSz="862013" rtl="0" eaLnBrk="0" fontAlgn="base" latinLnBrk="0" hangingPunct="0">
              <a:lnSpc>
                <a:spcPct val="100000"/>
              </a:lnSpc>
              <a:spcBef>
                <a:spcPct val="20000"/>
              </a:spcBef>
              <a:spcAft>
                <a:spcPct val="0"/>
              </a:spcAft>
              <a:buClrTx/>
              <a:buSzTx/>
              <a:buFontTx/>
              <a:buChar char="•"/>
              <a:tabLst/>
              <a:defRPr/>
            </a:pPr>
            <a:r>
              <a:rPr kumimoji="0" lang="de-DE" altLang="zh-CN" sz="2400" b="1" i="0" u="none" strike="noStrike" kern="0" cap="none" spc="0" normalizeH="0" baseline="0" noProof="0" dirty="0" err="1" smtClean="0">
                <a:ln>
                  <a:noFill/>
                </a:ln>
                <a:solidFill>
                  <a:schemeClr val="tx2"/>
                </a:solidFill>
                <a:effectLst/>
                <a:uLnTx/>
                <a:uFillTx/>
                <a:latin typeface="+mn-lt"/>
                <a:ea typeface="+mn-ea"/>
                <a:cs typeface="+mn-cs"/>
              </a:rPr>
              <a:t>Modelling</a:t>
            </a:r>
            <a:r>
              <a:rPr kumimoji="0" lang="de-DE" altLang="zh-CN" sz="2400" b="1" i="0" u="none" strike="noStrike" kern="0" cap="none" spc="0" normalizeH="0" baseline="0" noProof="0" dirty="0" smtClean="0">
                <a:ln>
                  <a:noFill/>
                </a:ln>
                <a:solidFill>
                  <a:schemeClr val="tx2"/>
                </a:solidFill>
                <a:effectLst/>
                <a:uLnTx/>
                <a:uFillTx/>
                <a:latin typeface="+mn-lt"/>
                <a:ea typeface="+mn-ea"/>
                <a:cs typeface="+mn-cs"/>
              </a:rPr>
              <a:t> TLF</a:t>
            </a:r>
          </a:p>
        </p:txBody>
      </p:sp>
    </p:spTree>
  </p:cSld>
  <p:clrMapOvr>
    <a:masterClrMapping/>
  </p:clrMapOvr>
  <p:transition>
    <p:zoom/>
  </p:transition>
</p:sld>
</file>

<file path=ppt/theme/theme1.xml><?xml version="1.0" encoding="utf-8"?>
<a:theme xmlns:a="http://schemas.openxmlformats.org/drawingml/2006/main" name="TET-Folien_2006-10-20">
  <a:themeElements>
    <a:clrScheme name="">
      <a:dk1>
        <a:srgbClr val="000000"/>
      </a:dk1>
      <a:lt1>
        <a:srgbClr val="FFFFFF"/>
      </a:lt1>
      <a:dk2>
        <a:srgbClr val="B32640"/>
      </a:dk2>
      <a:lt2>
        <a:srgbClr val="969696"/>
      </a:lt2>
      <a:accent1>
        <a:srgbClr val="FFFFCD"/>
      </a:accent1>
      <a:accent2>
        <a:srgbClr val="003394"/>
      </a:accent2>
      <a:accent3>
        <a:srgbClr val="FFFFFF"/>
      </a:accent3>
      <a:accent4>
        <a:srgbClr val="000000"/>
      </a:accent4>
      <a:accent5>
        <a:srgbClr val="FFFFE3"/>
      </a:accent5>
      <a:accent6>
        <a:srgbClr val="002D86"/>
      </a:accent6>
      <a:hlink>
        <a:srgbClr val="239370"/>
      </a:hlink>
      <a:folHlink>
        <a:srgbClr val="4DB8B3"/>
      </a:folHlink>
    </a:clrScheme>
    <a:fontScheme name="TEMF-neue Farb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758825"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758825"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TEMF-neue Farbe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F-neue Farbe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F-neue Farbe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F-neue Farbe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F-neue Farbe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F-neue Farbe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F-neue Farbe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EMF-neue Farben 8">
        <a:dk1>
          <a:srgbClr val="FFFFFF"/>
        </a:dk1>
        <a:lt1>
          <a:srgbClr val="FFFFFF"/>
        </a:lt1>
        <a:dk2>
          <a:srgbClr val="FFFF00"/>
        </a:dk2>
        <a:lt2>
          <a:srgbClr val="000000"/>
        </a:lt2>
        <a:accent1>
          <a:srgbClr val="FF9900"/>
        </a:accent1>
        <a:accent2>
          <a:srgbClr val="00FFFF"/>
        </a:accent2>
        <a:accent3>
          <a:srgbClr val="FFFFFF"/>
        </a:accent3>
        <a:accent4>
          <a:srgbClr val="DADADA"/>
        </a:accent4>
        <a:accent5>
          <a:srgbClr val="FFCAAA"/>
        </a:accent5>
        <a:accent6>
          <a:srgbClr val="00E7E7"/>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TEMF-neue Farben 9">
        <a:dk1>
          <a:srgbClr val="003300"/>
        </a:dk1>
        <a:lt1>
          <a:srgbClr val="F8F8F8"/>
        </a:lt1>
        <a:dk2>
          <a:srgbClr val="CC3300"/>
        </a:dk2>
        <a:lt2>
          <a:srgbClr val="B2B2B2"/>
        </a:lt2>
        <a:accent1>
          <a:srgbClr val="FF9900"/>
        </a:accent1>
        <a:accent2>
          <a:srgbClr val="000099"/>
        </a:accent2>
        <a:accent3>
          <a:srgbClr val="FBFBFB"/>
        </a:accent3>
        <a:accent4>
          <a:srgbClr val="002A00"/>
        </a:accent4>
        <a:accent5>
          <a:srgbClr val="FFCAAA"/>
        </a:accent5>
        <a:accent6>
          <a:srgbClr val="00008A"/>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TEMF-neue Farben 10">
        <a:dk1>
          <a:srgbClr val="003300"/>
        </a:dk1>
        <a:lt1>
          <a:srgbClr val="F8F8F8"/>
        </a:lt1>
        <a:dk2>
          <a:srgbClr val="B32640"/>
        </a:dk2>
        <a:lt2>
          <a:srgbClr val="606284"/>
        </a:lt2>
        <a:accent1>
          <a:srgbClr val="FFFFCD"/>
        </a:accent1>
        <a:accent2>
          <a:srgbClr val="0000A4"/>
        </a:accent2>
        <a:accent3>
          <a:srgbClr val="FBFBFB"/>
        </a:accent3>
        <a:accent4>
          <a:srgbClr val="002A00"/>
        </a:accent4>
        <a:accent5>
          <a:srgbClr val="FFFFE3"/>
        </a:accent5>
        <a:accent6>
          <a:srgbClr val="000094"/>
        </a:accent6>
        <a:hlink>
          <a:srgbClr val="FF9900"/>
        </a:hlink>
        <a:folHlink>
          <a:srgbClr val="669900"/>
        </a:folHlink>
      </a:clrScheme>
      <a:clrMap bg1="lt1" tx1="dk1" bg2="lt2" tx2="dk2" accent1="accent1" accent2="accent2" accent3="accent3" accent4="accent4" accent5="accent5" accent6="accent6" hlink="hlink" folHlink="folHlink"/>
    </a:extraClrScheme>
    <a:extraClrScheme>
      <a:clrScheme name="TEMF-neue Farben 11">
        <a:dk1>
          <a:srgbClr val="9EADCF"/>
        </a:dk1>
        <a:lt1>
          <a:srgbClr val="E6E8ED"/>
        </a:lt1>
        <a:dk2>
          <a:srgbClr val="B32640"/>
        </a:dk2>
        <a:lt2>
          <a:srgbClr val="606284"/>
        </a:lt2>
        <a:accent1>
          <a:srgbClr val="FFFFCD"/>
        </a:accent1>
        <a:accent2>
          <a:srgbClr val="0000A4"/>
        </a:accent2>
        <a:accent3>
          <a:srgbClr val="F0F2F4"/>
        </a:accent3>
        <a:accent4>
          <a:srgbClr val="8693B0"/>
        </a:accent4>
        <a:accent5>
          <a:srgbClr val="FFFFE3"/>
        </a:accent5>
        <a:accent6>
          <a:srgbClr val="000094"/>
        </a:accent6>
        <a:hlink>
          <a:srgbClr val="FF9900"/>
        </a:hlink>
        <a:folHlink>
          <a:srgbClr val="669900"/>
        </a:folHlink>
      </a:clrScheme>
      <a:clrMap bg1="lt1" tx1="dk1" bg2="lt2" tx2="dk2" accent1="accent1" accent2="accent2" accent3="accent3" accent4="accent4" accent5="accent5" accent6="accent6" hlink="hlink" folHlink="folHlink"/>
    </a:extraClrScheme>
    <a:extraClrScheme>
      <a:clrScheme name="TEMF-neue Farben 12">
        <a:dk1>
          <a:srgbClr val="003300"/>
        </a:dk1>
        <a:lt1>
          <a:srgbClr val="FFFFFF"/>
        </a:lt1>
        <a:dk2>
          <a:srgbClr val="B32640"/>
        </a:dk2>
        <a:lt2>
          <a:srgbClr val="606284"/>
        </a:lt2>
        <a:accent1>
          <a:srgbClr val="FFFFCD"/>
        </a:accent1>
        <a:accent2>
          <a:srgbClr val="0000A4"/>
        </a:accent2>
        <a:accent3>
          <a:srgbClr val="FFFFFF"/>
        </a:accent3>
        <a:accent4>
          <a:srgbClr val="002A00"/>
        </a:accent4>
        <a:accent5>
          <a:srgbClr val="FFFFE3"/>
        </a:accent5>
        <a:accent6>
          <a:srgbClr val="000094"/>
        </a:accent6>
        <a:hlink>
          <a:srgbClr val="FF9900"/>
        </a:hlink>
        <a:folHlink>
          <a:srgbClr val="669900"/>
        </a:folHlink>
      </a:clrScheme>
      <a:clrMap bg1="lt1" tx1="dk1" bg2="lt2" tx2="dk2" accent1="accent1" accent2="accent2" accent3="accent3" accent4="accent4" accent5="accent5" accent6="accent6" hlink="hlink" folHlink="folHlink"/>
    </a:extraClrScheme>
    <a:extraClrScheme>
      <a:clrScheme name="TEMF-neue Farben 13">
        <a:dk1>
          <a:srgbClr val="003300"/>
        </a:dk1>
        <a:lt1>
          <a:srgbClr val="FFFFFF"/>
        </a:lt1>
        <a:dk2>
          <a:srgbClr val="B32640"/>
        </a:dk2>
        <a:lt2>
          <a:srgbClr val="606284"/>
        </a:lt2>
        <a:accent1>
          <a:srgbClr val="FFFFCD"/>
        </a:accent1>
        <a:accent2>
          <a:srgbClr val="003366"/>
        </a:accent2>
        <a:accent3>
          <a:srgbClr val="FFFFFF"/>
        </a:accent3>
        <a:accent4>
          <a:srgbClr val="002A00"/>
        </a:accent4>
        <a:accent5>
          <a:srgbClr val="FFFFE3"/>
        </a:accent5>
        <a:accent6>
          <a:srgbClr val="002D5C"/>
        </a:accent6>
        <a:hlink>
          <a:srgbClr val="FF9900"/>
        </a:hlink>
        <a:folHlink>
          <a:srgbClr val="669900"/>
        </a:folHlink>
      </a:clrScheme>
      <a:clrMap bg1="lt1" tx1="dk1" bg2="lt2" tx2="dk2" accent1="accent1" accent2="accent2" accent3="accent3" accent4="accent4" accent5="accent5" accent6="accent6" hlink="hlink" folHlink="folHlink"/>
    </a:extraClrScheme>
    <a:extraClrScheme>
      <a:clrScheme name="TEMF-neue Farben 14">
        <a:dk1>
          <a:srgbClr val="003300"/>
        </a:dk1>
        <a:lt1>
          <a:srgbClr val="FFFFFF"/>
        </a:lt1>
        <a:dk2>
          <a:srgbClr val="B32640"/>
        </a:dk2>
        <a:lt2>
          <a:srgbClr val="606284"/>
        </a:lt2>
        <a:accent1>
          <a:srgbClr val="FFFFCD"/>
        </a:accent1>
        <a:accent2>
          <a:srgbClr val="003366"/>
        </a:accent2>
        <a:accent3>
          <a:srgbClr val="FFFFFF"/>
        </a:accent3>
        <a:accent4>
          <a:srgbClr val="002A00"/>
        </a:accent4>
        <a:accent5>
          <a:srgbClr val="FFFFE3"/>
        </a:accent5>
        <a:accent6>
          <a:srgbClr val="002D5C"/>
        </a:accent6>
        <a:hlink>
          <a:srgbClr val="FF9900"/>
        </a:hlink>
        <a:folHlink>
          <a:srgbClr val="42ABB1"/>
        </a:folHlink>
      </a:clrScheme>
      <a:clrMap bg1="lt1" tx1="dk1" bg2="lt2" tx2="dk2" accent1="accent1" accent2="accent2" accent3="accent3" accent4="accent4" accent5="accent5" accent6="accent6" hlink="hlink" folHlink="folHlink"/>
    </a:extraClrScheme>
    <a:extraClrScheme>
      <a:clrScheme name="TEMF-neue Farben 15">
        <a:dk1>
          <a:srgbClr val="003300"/>
        </a:dk1>
        <a:lt1>
          <a:srgbClr val="FFFFFF"/>
        </a:lt1>
        <a:dk2>
          <a:srgbClr val="B32640"/>
        </a:dk2>
        <a:lt2>
          <a:srgbClr val="05CFDF"/>
        </a:lt2>
        <a:accent1>
          <a:srgbClr val="FFFFCD"/>
        </a:accent1>
        <a:accent2>
          <a:srgbClr val="003366"/>
        </a:accent2>
        <a:accent3>
          <a:srgbClr val="FFFFFF"/>
        </a:accent3>
        <a:accent4>
          <a:srgbClr val="002A00"/>
        </a:accent4>
        <a:accent5>
          <a:srgbClr val="FFFFE3"/>
        </a:accent5>
        <a:accent6>
          <a:srgbClr val="002D5C"/>
        </a:accent6>
        <a:hlink>
          <a:srgbClr val="FF9900"/>
        </a:hlink>
        <a:folHlink>
          <a:srgbClr val="42ABB1"/>
        </a:folHlink>
      </a:clrScheme>
      <a:clrMap bg1="lt1" tx1="dk1" bg2="lt2" tx2="dk2" accent1="accent1" accent2="accent2" accent3="accent3" accent4="accent4" accent5="accent5" accent6="accent6" hlink="hlink" folHlink="folHlink"/>
    </a:extraClrScheme>
    <a:extraClrScheme>
      <a:clrScheme name="TEMF-neue Farben 16">
        <a:dk1>
          <a:srgbClr val="003300"/>
        </a:dk1>
        <a:lt1>
          <a:srgbClr val="FFFFFF"/>
        </a:lt1>
        <a:dk2>
          <a:srgbClr val="B32640"/>
        </a:dk2>
        <a:lt2>
          <a:srgbClr val="E6E8ED"/>
        </a:lt2>
        <a:accent1>
          <a:srgbClr val="FFFFCD"/>
        </a:accent1>
        <a:accent2>
          <a:srgbClr val="003366"/>
        </a:accent2>
        <a:accent3>
          <a:srgbClr val="FFFFFF"/>
        </a:accent3>
        <a:accent4>
          <a:srgbClr val="002A00"/>
        </a:accent4>
        <a:accent5>
          <a:srgbClr val="FFFFE3"/>
        </a:accent5>
        <a:accent6>
          <a:srgbClr val="002D5C"/>
        </a:accent6>
        <a:hlink>
          <a:srgbClr val="EDC600"/>
        </a:hlink>
        <a:folHlink>
          <a:srgbClr val="4DB8B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TET-Folien_2006-10-20</Template>
  <TotalTime>0</TotalTime>
  <Words>996</Words>
  <Application>Microsoft PowerPoint</Application>
  <PresentationFormat>Letter (8,5x11 Zoll)</PresentationFormat>
  <Paragraphs>190</Paragraphs>
  <Slides>24</Slides>
  <Notes>10</Notes>
  <HiddenSlides>0</HiddenSlides>
  <MMClips>0</MMClips>
  <ScaleCrop>false</ScaleCrop>
  <HeadingPairs>
    <vt:vector size="6" baseType="variant">
      <vt:variant>
        <vt:lpstr>Design</vt:lpstr>
      </vt:variant>
      <vt:variant>
        <vt:i4>1</vt:i4>
      </vt:variant>
      <vt:variant>
        <vt:lpstr>Eingebettete OLE-Server</vt:lpstr>
      </vt:variant>
      <vt:variant>
        <vt:i4>2</vt:i4>
      </vt:variant>
      <vt:variant>
        <vt:lpstr>Folientitel</vt:lpstr>
      </vt:variant>
      <vt:variant>
        <vt:i4>24</vt:i4>
      </vt:variant>
    </vt:vector>
  </HeadingPairs>
  <TitlesOfParts>
    <vt:vector size="27" baseType="lpstr">
      <vt:lpstr>TET-Folien_2006-10-20</vt:lpstr>
      <vt:lpstr>CorelPhotoPaint.Image.11</vt:lpstr>
      <vt:lpstr>Microsoft Formel-Editor 3.0</vt:lpstr>
      <vt:lpstr>Simulation and optimization of the coupling efficiency from single-mode fibers to photonic waveguides</vt:lpstr>
      <vt:lpstr>Overview</vt:lpstr>
      <vt:lpstr>Motivation and Objective</vt:lpstr>
      <vt:lpstr>Overview</vt:lpstr>
      <vt:lpstr>Project Introduction</vt:lpstr>
      <vt:lpstr>Project Introduction</vt:lpstr>
      <vt:lpstr>Overview</vt:lpstr>
      <vt:lpstr>Modelling</vt:lpstr>
      <vt:lpstr>Modelling</vt:lpstr>
      <vt:lpstr>Modelling</vt:lpstr>
      <vt:lpstr>Übersicht</vt:lpstr>
      <vt:lpstr>Optimization</vt:lpstr>
      <vt:lpstr>Optimization-Track2</vt:lpstr>
      <vt:lpstr>Optimization-Track2</vt:lpstr>
      <vt:lpstr>Optimization-Track3</vt:lpstr>
      <vt:lpstr>Optimization-Track3</vt:lpstr>
      <vt:lpstr>Optimization-Track3</vt:lpstr>
      <vt:lpstr>Optimization-Track3</vt:lpstr>
      <vt:lpstr>Optimization</vt:lpstr>
      <vt:lpstr>Overview</vt:lpstr>
      <vt:lpstr>Conclusion and Outlook</vt:lpstr>
      <vt:lpstr>Zusammenfassung und Ausblick</vt:lpstr>
      <vt:lpstr>Folie 22</vt:lpstr>
      <vt:lpstr>Reference</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Wissenschaftliches Programmieren mit CUDA</dc:title>
  <dc:creator> </dc:creator>
  <cp:lastModifiedBy>leo</cp:lastModifiedBy>
  <cp:revision>334</cp:revision>
  <cp:lastPrinted>1996-10-20T16:43:32Z</cp:lastPrinted>
  <dcterms:created xsi:type="dcterms:W3CDTF">2008-12-08T16:08:08Z</dcterms:created>
  <dcterms:modified xsi:type="dcterms:W3CDTF">2011-04-12T18:01:02Z</dcterms:modified>
</cp:coreProperties>
</file>