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85" d="100"/>
          <a:sy n="185" d="100"/>
        </p:scale>
        <p:origin x="-6160" y="-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1F332-E078-5340-908E-83FFF34BF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E18041-827B-3442-A9C1-F4DE3261B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946A39-FE2E-2547-AAA1-A8D54EB2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A97CE-D35A-7141-A294-61D234D71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60E65F-3996-1A44-A150-98E18F3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917AF-7376-C04E-A532-E0CE7646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28186F-110C-2D43-80A3-A9225FC9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608CE0-5449-DA48-BFF6-0B4BF58A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011A8C-26A6-3E49-B53A-8AC86BD6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7471C-1694-2F4D-93CD-3060E4EF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5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07D591-747B-4640-BB7E-B1CFE3E4C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C917B5-5199-1C49-963B-CBB9489F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BA6840-8D6A-6E4B-862A-78E683AE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C795D-D1F9-A748-B3F4-954624B3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811B9-8E2A-5A4E-82B6-CC80BDB7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49D7D-91EA-B542-BB77-0BED8140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7E962-BF79-DB43-A93F-89D775FB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AD3EC-95BA-EF4F-9137-C83F8F62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26921-289C-0641-A97D-AB7A5197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59D6EB-BDA5-FD40-99F9-D705A9A6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818039-7AC7-5645-A78F-80BAE99D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02B4E-5986-1742-926E-3096E4E3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DE5C0-D2C6-1B4D-A7B8-8B6BD63B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CA37FA-68B1-8B48-BE76-877BA78C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434BE-45C4-8C47-911B-870AEA19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925B5-8424-7F42-9926-31DDF0D4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DB902-0550-B741-91A3-46AD20E4B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9D499-86DB-C34F-81B1-3FDD60F6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420036-A292-D14E-AF4E-A90468D9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D86C32-2B18-A843-BFAB-05DABD21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688F91-DC19-384C-AB70-DAAC267D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75AA9-E312-AC48-B1BE-397D54F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064CC-14D2-8440-96A7-8A4B693B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553829-95CC-7347-AD93-DF0B2162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259D66-6FCC-9A45-9D7D-1442F3F6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95BBD5-2A84-F74B-81D3-B84382E03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7709CD-E55B-3B4B-9658-CC3B8D1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4149C0-50F4-C940-9237-6BAD0BB5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FDC8E0-6373-9649-B5C3-496CC374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423F4-4D04-9740-A8A5-DBBE8F2F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5ABF59-2CF9-EA43-A9DF-DF6C58F8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69553E-4C43-FB47-B785-7E56C754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A99374-3A40-9F45-8165-D654DC00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6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D2939C-C73E-8C4E-980B-E9B2DDDF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A642F7-B47F-2B41-B917-5A8F4342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F2760D-D3F7-AE4F-BEE8-8C437FFC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B37C2-0A99-784F-BF3F-527B81AC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5D8B1-55E2-F34B-B650-4375B30F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6CD07-E32A-EE44-A685-610C26020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B29722-9B43-B943-9437-0A06C29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C53A80-58E6-404F-A7B8-CAF50C63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D796F5-3E6E-3243-BE65-D0E93510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B805C-7B94-E741-912B-4713A37C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283C03-289B-0F45-B4AF-A303A2967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121CB5-0613-1D4B-B225-65CC1B4A7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CF93BA-AE1E-2340-A87C-77652B8F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8F59EF-2087-3A49-8AC5-DC2EF255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B8D0A4-E42E-544B-AECD-2419303C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CADEA-BCCB-3645-B9D0-A6876487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6B1811-0844-B740-ADB5-B4A3A93D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C25AEE-50ED-9E4E-A68C-EF579ED98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D3E9-FEF1-AC48-82D8-864ED8C72DCD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11FF6-47A6-C240-A6FB-41B8E0B8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F2ABA-CBFB-DD4A-B7A3-8C2B42D74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150D-8618-8541-897F-7FA56EFBC9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smart.servier.com/smart_image/mou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mart.servier.com/smart_image/tube-15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hyperlink" Target="https://smart.servier.com/smart_image/femur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url?sa=i&amp;rct=j&amp;q=&amp;esrc=s&amp;source=images&amp;cd=&amp;ved=2ahUKEwjE_ID55dXkAhUOaBoKHUVPC3kQjRx6BAgBEAQ&amp;url=https%3A%2F%2Fwww.i2m.univ-amu.fr%2FLogo-I2M-chartes-graphiques-708&amp;psig=AOvVaw04eodRusulJBJ0m4IHeZaC&amp;ust=15687388927015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78">
            <a:extLst>
              <a:ext uri="{FF2B5EF4-FFF2-40B4-BE49-F238E27FC236}">
                <a16:creationId xmlns:a16="http://schemas.microsoft.com/office/drawing/2014/main" id="{617D7575-4E50-EF4F-A533-BC8A60A3C2ED}"/>
              </a:ext>
            </a:extLst>
          </p:cNvPr>
          <p:cNvGrpSpPr/>
          <p:nvPr/>
        </p:nvGrpSpPr>
        <p:grpSpPr>
          <a:xfrm>
            <a:off x="1495851" y="2762218"/>
            <a:ext cx="3454361" cy="1955996"/>
            <a:chOff x="61573" y="3606623"/>
            <a:chExt cx="3454360" cy="1955996"/>
          </a:xfrm>
        </p:grpSpPr>
        <p:grpSp>
          <p:nvGrpSpPr>
            <p:cNvPr id="5" name="Grouper 48">
              <a:extLst>
                <a:ext uri="{FF2B5EF4-FFF2-40B4-BE49-F238E27FC236}">
                  <a16:creationId xmlns:a16="http://schemas.microsoft.com/office/drawing/2014/main" id="{EA01AAD8-855F-2141-98D2-7E7B56568C14}"/>
                </a:ext>
              </a:extLst>
            </p:cNvPr>
            <p:cNvGrpSpPr/>
            <p:nvPr/>
          </p:nvGrpSpPr>
          <p:grpSpPr>
            <a:xfrm>
              <a:off x="1160208" y="3666967"/>
              <a:ext cx="551855" cy="560770"/>
              <a:chOff x="648608" y="3364113"/>
              <a:chExt cx="254454" cy="206306"/>
            </a:xfrm>
          </p:grpSpPr>
          <p:sp>
            <p:nvSpPr>
              <p:cNvPr id="17" name="Oval 327">
                <a:extLst>
                  <a:ext uri="{FF2B5EF4-FFF2-40B4-BE49-F238E27FC236}">
                    <a16:creationId xmlns:a16="http://schemas.microsoft.com/office/drawing/2014/main" id="{BC9F30B6-D7EB-3E48-8F38-B95058055F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94902">
                <a:off x="648608" y="3364113"/>
                <a:ext cx="254454" cy="206306"/>
              </a:xfrm>
              <a:prstGeom prst="ellipse">
                <a:avLst/>
              </a:prstGeom>
              <a:gradFill rotWithShape="0">
                <a:gsLst>
                  <a:gs pos="0">
                    <a:srgbClr val="FFEAEA"/>
                  </a:gs>
                  <a:gs pos="100000">
                    <a:srgbClr val="FF5050"/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 dirty="0">
                  <a:latin typeface="Arial"/>
                  <a:cs typeface="Arial"/>
                </a:endParaRPr>
              </a:p>
            </p:txBody>
          </p:sp>
          <p:sp>
            <p:nvSpPr>
              <p:cNvPr id="18" name="Oval 328">
                <a:extLst>
                  <a:ext uri="{FF2B5EF4-FFF2-40B4-BE49-F238E27FC236}">
                    <a16:creationId xmlns:a16="http://schemas.microsoft.com/office/drawing/2014/main" id="{601B5DC1-0839-6E4B-98F5-20EFE1BD5C9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94902">
                <a:off x="708754" y="3405333"/>
                <a:ext cx="185990" cy="147361"/>
              </a:xfrm>
              <a:prstGeom prst="ellipse">
                <a:avLst/>
              </a:prstGeom>
              <a:gradFill rotWithShape="0">
                <a:gsLst>
                  <a:gs pos="0">
                    <a:srgbClr val="C2C2D7"/>
                  </a:gs>
                  <a:gs pos="100000">
                    <a:srgbClr val="666699"/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 dirty="0">
                  <a:latin typeface="Arial"/>
                  <a:cs typeface="Arial"/>
                </a:endParaRPr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59C9F01-775E-A845-8EAA-E21853C988DA}"/>
                </a:ext>
              </a:extLst>
            </p:cNvPr>
            <p:cNvSpPr txBox="1"/>
            <p:nvPr/>
          </p:nvSpPr>
          <p:spPr>
            <a:xfrm>
              <a:off x="61573" y="5020742"/>
              <a:ext cx="1871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/>
                  <a:cs typeface="Arial Black"/>
                </a:rPr>
                <a:t>Self-</a:t>
              </a:r>
              <a:r>
                <a:rPr lang="fr-FR" sz="1600" b="1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/>
                  <a:cs typeface="Arial Black"/>
                </a:rPr>
                <a:t>renewal</a:t>
              </a:r>
              <a:endPara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7" name="Flèche courbée vers le bas 6">
              <a:extLst>
                <a:ext uri="{FF2B5EF4-FFF2-40B4-BE49-F238E27FC236}">
                  <a16:creationId xmlns:a16="http://schemas.microsoft.com/office/drawing/2014/main" id="{4A6983E6-7D51-8943-88B0-97210805D78A}"/>
                </a:ext>
              </a:extLst>
            </p:cNvPr>
            <p:cNvSpPr/>
            <p:nvPr/>
          </p:nvSpPr>
          <p:spPr>
            <a:xfrm rot="19590477">
              <a:off x="352943" y="3839937"/>
              <a:ext cx="704377" cy="301664"/>
            </a:xfrm>
            <a:prstGeom prst="curvedDownArrow">
              <a:avLst>
                <a:gd name="adj1" fmla="val 22584"/>
                <a:gd name="adj2" fmla="val 34978"/>
                <a:gd name="adj3" fmla="val 3852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Flèche courbée vers le bas 7">
              <a:extLst>
                <a:ext uri="{FF2B5EF4-FFF2-40B4-BE49-F238E27FC236}">
                  <a16:creationId xmlns:a16="http://schemas.microsoft.com/office/drawing/2014/main" id="{6F5C4C65-2E10-504C-A333-DF542888D4C3}"/>
                </a:ext>
              </a:extLst>
            </p:cNvPr>
            <p:cNvSpPr/>
            <p:nvPr/>
          </p:nvSpPr>
          <p:spPr>
            <a:xfrm rot="19384012" flipH="1" flipV="1">
              <a:off x="1018734" y="4608277"/>
              <a:ext cx="656101" cy="289749"/>
            </a:xfrm>
            <a:prstGeom prst="curvedDownArrow">
              <a:avLst>
                <a:gd name="adj1" fmla="val 27217"/>
                <a:gd name="adj2" fmla="val 31119"/>
                <a:gd name="adj3" fmla="val 17808"/>
              </a:avLst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4072060-1455-1D4B-8EEA-164B9AE21556}"/>
                </a:ext>
              </a:extLst>
            </p:cNvPr>
            <p:cNvSpPr txBox="1"/>
            <p:nvPr/>
          </p:nvSpPr>
          <p:spPr>
            <a:xfrm>
              <a:off x="1812204" y="3606623"/>
              <a:ext cx="1703729" cy="42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177" dirty="0">
                  <a:solidFill>
                    <a:srgbClr val="FF0000"/>
                  </a:solidFill>
                  <a:latin typeface="Arial"/>
                  <a:cs typeface="Arial"/>
                </a:rPr>
                <a:t>Young HSC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C2EB4A6-BC8D-2444-9D07-5D32F4F78DDB}"/>
                </a:ext>
              </a:extLst>
            </p:cNvPr>
            <p:cNvCxnSpPr/>
            <p:nvPr/>
          </p:nvCxnSpPr>
          <p:spPr>
            <a:xfrm>
              <a:off x="1797318" y="4284715"/>
              <a:ext cx="475540" cy="413698"/>
            </a:xfrm>
            <a:prstGeom prst="straightConnector1">
              <a:avLst/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r 52">
              <a:extLst>
                <a:ext uri="{FF2B5EF4-FFF2-40B4-BE49-F238E27FC236}">
                  <a16:creationId xmlns:a16="http://schemas.microsoft.com/office/drawing/2014/main" id="{DAF4760D-48EE-7F4E-B64D-DF8D49E78BC5}"/>
                </a:ext>
              </a:extLst>
            </p:cNvPr>
            <p:cNvGrpSpPr/>
            <p:nvPr/>
          </p:nvGrpSpPr>
          <p:grpSpPr>
            <a:xfrm>
              <a:off x="2307676" y="4605338"/>
              <a:ext cx="591230" cy="581095"/>
              <a:chOff x="638877" y="3350491"/>
              <a:chExt cx="277508" cy="206306"/>
            </a:xfrm>
          </p:grpSpPr>
          <p:sp>
            <p:nvSpPr>
              <p:cNvPr id="15" name="Oval 327">
                <a:extLst>
                  <a:ext uri="{FF2B5EF4-FFF2-40B4-BE49-F238E27FC236}">
                    <a16:creationId xmlns:a16="http://schemas.microsoft.com/office/drawing/2014/main" id="{EBB71064-5168-2049-95B5-51F2964AA8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94902">
                <a:off x="638877" y="3350491"/>
                <a:ext cx="277508" cy="206306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/>
                  <a:cs typeface="Arial"/>
                </a:endParaRPr>
              </a:p>
            </p:txBody>
          </p:sp>
          <p:sp>
            <p:nvSpPr>
              <p:cNvPr id="16" name="Oval 328">
                <a:extLst>
                  <a:ext uri="{FF2B5EF4-FFF2-40B4-BE49-F238E27FC236}">
                    <a16:creationId xmlns:a16="http://schemas.microsoft.com/office/drawing/2014/main" id="{4A175DAD-42A7-7B41-AA11-2420B312F6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94902">
                <a:off x="700543" y="3389830"/>
                <a:ext cx="180177" cy="14736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000">
                  <a:latin typeface="Arial"/>
                  <a:cs typeface="Arial"/>
                </a:endParaRPr>
              </a:p>
            </p:txBody>
          </p: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568723F-92CD-C142-8F3D-D01427CB8927}"/>
                </a:ext>
              </a:extLst>
            </p:cNvPr>
            <p:cNvSpPr txBox="1"/>
            <p:nvPr/>
          </p:nvSpPr>
          <p:spPr>
            <a:xfrm>
              <a:off x="1710823" y="5224065"/>
              <a:ext cx="18051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i="1" dirty="0">
                  <a:ln w="10541" cmpd="sng">
                    <a:solidFill>
                      <a:srgbClr val="7D7D7D">
                        <a:tint val="100000"/>
                        <a:shade val="100000"/>
                        <a:satMod val="110000"/>
                      </a:srgb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Black"/>
                  <a:cs typeface="Arial Black"/>
                </a:rPr>
                <a:t>Differentiation</a:t>
              </a:r>
            </a:p>
          </p:txBody>
        </p:sp>
      </p:grpSp>
      <p:grpSp>
        <p:nvGrpSpPr>
          <p:cNvPr id="20" name="Grouper 71">
            <a:extLst>
              <a:ext uri="{FF2B5EF4-FFF2-40B4-BE49-F238E27FC236}">
                <a16:creationId xmlns:a16="http://schemas.microsoft.com/office/drawing/2014/main" id="{624B4120-220A-3141-BBB3-83AE87E09AFE}"/>
              </a:ext>
            </a:extLst>
          </p:cNvPr>
          <p:cNvGrpSpPr/>
          <p:nvPr/>
        </p:nvGrpSpPr>
        <p:grpSpPr>
          <a:xfrm>
            <a:off x="7701332" y="2771525"/>
            <a:ext cx="573418" cy="562161"/>
            <a:chOff x="6192043" y="3679513"/>
            <a:chExt cx="573418" cy="562161"/>
          </a:xfrm>
        </p:grpSpPr>
        <p:sp>
          <p:nvSpPr>
            <p:cNvPr id="21" name="Oval 327">
              <a:extLst>
                <a:ext uri="{FF2B5EF4-FFF2-40B4-BE49-F238E27FC236}">
                  <a16:creationId xmlns:a16="http://schemas.microsoft.com/office/drawing/2014/main" id="{29D90ABD-F2AD-B845-96D7-81314AAA62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192043" y="3679513"/>
              <a:ext cx="573418" cy="562161"/>
            </a:xfrm>
            <a:prstGeom prst="ellipse">
              <a:avLst/>
            </a:prstGeom>
            <a:gradFill rotWithShape="0">
              <a:gsLst>
                <a:gs pos="0">
                  <a:srgbClr val="FFEAEA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  <p:sp>
          <p:nvSpPr>
            <p:cNvPr id="22" name="Oval 328">
              <a:extLst>
                <a:ext uri="{FF2B5EF4-FFF2-40B4-BE49-F238E27FC236}">
                  <a16:creationId xmlns:a16="http://schemas.microsoft.com/office/drawing/2014/main" id="{EE337FC6-CACD-4B41-81FF-7F40DCDEC0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304464" y="3785288"/>
              <a:ext cx="445330" cy="401542"/>
            </a:xfrm>
            <a:prstGeom prst="ellipse">
              <a:avLst/>
            </a:prstGeom>
            <a:gradFill rotWithShape="0">
              <a:gsLst>
                <a:gs pos="0">
                  <a:srgbClr val="C2C2D7"/>
                </a:gs>
                <a:gs pos="100000">
                  <a:srgbClr val="6666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</p:grpSp>
      <p:sp>
        <p:nvSpPr>
          <p:cNvPr id="23" name="Flèche courbée vers le bas 22">
            <a:extLst>
              <a:ext uri="{FF2B5EF4-FFF2-40B4-BE49-F238E27FC236}">
                <a16:creationId xmlns:a16="http://schemas.microsoft.com/office/drawing/2014/main" id="{D8416E33-92A5-2143-B753-3901DF65EF5F}"/>
              </a:ext>
            </a:extLst>
          </p:cNvPr>
          <p:cNvSpPr/>
          <p:nvPr/>
        </p:nvSpPr>
        <p:spPr>
          <a:xfrm rot="19830189">
            <a:off x="6889033" y="3059359"/>
            <a:ext cx="706137" cy="286270"/>
          </a:xfrm>
          <a:prstGeom prst="curvedDownArrow">
            <a:avLst>
              <a:gd name="adj1" fmla="val 22584"/>
              <a:gd name="adj2" fmla="val 34978"/>
              <a:gd name="adj3" fmla="val 3852"/>
            </a:avLst>
          </a:prstGeom>
          <a:solidFill>
            <a:srgbClr val="FF6600"/>
          </a:solidFill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Flèche courbée vers le bas 23">
            <a:extLst>
              <a:ext uri="{FF2B5EF4-FFF2-40B4-BE49-F238E27FC236}">
                <a16:creationId xmlns:a16="http://schemas.microsoft.com/office/drawing/2014/main" id="{AD5846C7-0D0C-1A42-B843-34C4BCABD476}"/>
              </a:ext>
            </a:extLst>
          </p:cNvPr>
          <p:cNvSpPr/>
          <p:nvPr/>
        </p:nvSpPr>
        <p:spPr>
          <a:xfrm rot="19384012" flipH="1" flipV="1">
            <a:off x="7588884" y="3922508"/>
            <a:ext cx="657740" cy="290468"/>
          </a:xfrm>
          <a:prstGeom prst="curvedDownArrow">
            <a:avLst>
              <a:gd name="adj1" fmla="val 27217"/>
              <a:gd name="adj2" fmla="val 31119"/>
              <a:gd name="adj3" fmla="val 17808"/>
            </a:avLst>
          </a:prstGeom>
          <a:solidFill>
            <a:srgbClr val="FF6600"/>
          </a:solidFill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D813D4-9A32-5B47-A093-BDFA3EC345F6}"/>
              </a:ext>
            </a:extLst>
          </p:cNvPr>
          <p:cNvSpPr txBox="1"/>
          <p:nvPr/>
        </p:nvSpPr>
        <p:spPr>
          <a:xfrm>
            <a:off x="8800687" y="2740117"/>
            <a:ext cx="1285929" cy="427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177" dirty="0">
                <a:solidFill>
                  <a:srgbClr val="FF0000"/>
                </a:solidFill>
                <a:latin typeface="Arial"/>
                <a:cs typeface="Arial"/>
              </a:rPr>
              <a:t>Old HSC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37FA296-B869-BE40-B50A-A13EC40F5C80}"/>
              </a:ext>
            </a:extLst>
          </p:cNvPr>
          <p:cNvCxnSpPr/>
          <p:nvPr/>
        </p:nvCxnSpPr>
        <p:spPr>
          <a:xfrm>
            <a:off x="8427711" y="3604801"/>
            <a:ext cx="412795" cy="337139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er 52">
            <a:extLst>
              <a:ext uri="{FF2B5EF4-FFF2-40B4-BE49-F238E27FC236}">
                <a16:creationId xmlns:a16="http://schemas.microsoft.com/office/drawing/2014/main" id="{356704AF-6B77-504E-A493-139C17572B2F}"/>
              </a:ext>
            </a:extLst>
          </p:cNvPr>
          <p:cNvGrpSpPr/>
          <p:nvPr/>
        </p:nvGrpSpPr>
        <p:grpSpPr>
          <a:xfrm>
            <a:off x="8897926" y="3829509"/>
            <a:ext cx="549493" cy="582536"/>
            <a:chOff x="619487" y="3316245"/>
            <a:chExt cx="257275" cy="206306"/>
          </a:xfrm>
        </p:grpSpPr>
        <p:sp>
          <p:nvSpPr>
            <p:cNvPr id="28" name="Oval 327">
              <a:extLst>
                <a:ext uri="{FF2B5EF4-FFF2-40B4-BE49-F238E27FC236}">
                  <a16:creationId xmlns:a16="http://schemas.microsoft.com/office/drawing/2014/main" id="{34362617-4EDC-9744-AFA6-A7F5C76049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19487" y="3316245"/>
              <a:ext cx="257275" cy="20630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  <p:sp>
          <p:nvSpPr>
            <p:cNvPr id="29" name="Oval 328">
              <a:extLst>
                <a:ext uri="{FF2B5EF4-FFF2-40B4-BE49-F238E27FC236}">
                  <a16:creationId xmlns:a16="http://schemas.microsoft.com/office/drawing/2014/main" id="{E1C39CB3-E0B6-9A41-B734-45E84F24A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87262" y="3359670"/>
              <a:ext cx="180177" cy="14736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</p:grpSp>
      <p:grpSp>
        <p:nvGrpSpPr>
          <p:cNvPr id="30" name="Grouper 48">
            <a:extLst>
              <a:ext uri="{FF2B5EF4-FFF2-40B4-BE49-F238E27FC236}">
                <a16:creationId xmlns:a16="http://schemas.microsoft.com/office/drawing/2014/main" id="{3AFAC654-BE55-934E-BB60-8A5F3A25803E}"/>
              </a:ext>
            </a:extLst>
          </p:cNvPr>
          <p:cNvGrpSpPr/>
          <p:nvPr/>
        </p:nvGrpSpPr>
        <p:grpSpPr>
          <a:xfrm>
            <a:off x="6949582" y="3640050"/>
            <a:ext cx="554546" cy="562161"/>
            <a:chOff x="648074" y="3363958"/>
            <a:chExt cx="255058" cy="206306"/>
          </a:xfrm>
        </p:grpSpPr>
        <p:sp>
          <p:nvSpPr>
            <p:cNvPr id="31" name="Oval 327">
              <a:extLst>
                <a:ext uri="{FF2B5EF4-FFF2-40B4-BE49-F238E27FC236}">
                  <a16:creationId xmlns:a16="http://schemas.microsoft.com/office/drawing/2014/main" id="{D0318FCB-C3BB-4E43-B059-D338BCD665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48074" y="3363958"/>
              <a:ext cx="255058" cy="206306"/>
            </a:xfrm>
            <a:prstGeom prst="ellipse">
              <a:avLst/>
            </a:prstGeom>
            <a:gradFill rotWithShape="0">
              <a:gsLst>
                <a:gs pos="0">
                  <a:srgbClr val="FFEAEA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  <p:sp>
          <p:nvSpPr>
            <p:cNvPr id="32" name="Oval 328">
              <a:extLst>
                <a:ext uri="{FF2B5EF4-FFF2-40B4-BE49-F238E27FC236}">
                  <a16:creationId xmlns:a16="http://schemas.microsoft.com/office/drawing/2014/main" id="{0942F469-685D-3E4D-8EB9-37854D91FC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720471" y="3408728"/>
              <a:ext cx="172728" cy="147361"/>
            </a:xfrm>
            <a:prstGeom prst="ellipse">
              <a:avLst/>
            </a:prstGeom>
            <a:gradFill rotWithShape="0">
              <a:gsLst>
                <a:gs pos="0">
                  <a:srgbClr val="C2C2D7"/>
                </a:gs>
                <a:gs pos="100000">
                  <a:srgbClr val="6666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117FC41-3E2B-1145-B488-2BCC49D88CB4}"/>
              </a:ext>
            </a:extLst>
          </p:cNvPr>
          <p:cNvSpPr txBox="1"/>
          <p:nvPr/>
        </p:nvSpPr>
        <p:spPr>
          <a:xfrm>
            <a:off x="8483377" y="4472209"/>
            <a:ext cx="244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Altered Differentiation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2321984-6833-F342-AEAC-0D150A5A7189}"/>
              </a:ext>
            </a:extLst>
          </p:cNvPr>
          <p:cNvSpPr txBox="1"/>
          <p:nvPr/>
        </p:nvSpPr>
        <p:spPr>
          <a:xfrm>
            <a:off x="6259444" y="4472206"/>
            <a:ext cx="229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Self-</a:t>
            </a:r>
            <a:r>
              <a:rPr lang="fr-FR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Black"/>
                <a:cs typeface="Arial Black"/>
              </a:rPr>
              <a:t>renewal</a:t>
            </a:r>
            <a:endParaRPr lang="fr-FR" sz="1600" b="1" i="1" dirty="0">
              <a:solidFill>
                <a:schemeClr val="tx1">
                  <a:lumMod val="65000"/>
                  <a:lumOff val="35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36" name="Grouper 72">
            <a:extLst>
              <a:ext uri="{FF2B5EF4-FFF2-40B4-BE49-F238E27FC236}">
                <a16:creationId xmlns:a16="http://schemas.microsoft.com/office/drawing/2014/main" id="{C4635C7B-E8B6-E645-8C18-104E16CD8D5B}"/>
              </a:ext>
            </a:extLst>
          </p:cNvPr>
          <p:cNvGrpSpPr/>
          <p:nvPr/>
        </p:nvGrpSpPr>
        <p:grpSpPr>
          <a:xfrm>
            <a:off x="7923576" y="3132507"/>
            <a:ext cx="573418" cy="562161"/>
            <a:chOff x="6192043" y="3679513"/>
            <a:chExt cx="573418" cy="562161"/>
          </a:xfrm>
        </p:grpSpPr>
        <p:sp>
          <p:nvSpPr>
            <p:cNvPr id="37" name="Oval 327">
              <a:extLst>
                <a:ext uri="{FF2B5EF4-FFF2-40B4-BE49-F238E27FC236}">
                  <a16:creationId xmlns:a16="http://schemas.microsoft.com/office/drawing/2014/main" id="{E5D3D904-A5F2-144D-8707-B1E2B30307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192043" y="3679513"/>
              <a:ext cx="573418" cy="562161"/>
            </a:xfrm>
            <a:prstGeom prst="ellipse">
              <a:avLst/>
            </a:prstGeom>
            <a:gradFill rotWithShape="0">
              <a:gsLst>
                <a:gs pos="0">
                  <a:srgbClr val="FFEAEA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  <p:sp>
          <p:nvSpPr>
            <p:cNvPr id="38" name="Oval 328">
              <a:extLst>
                <a:ext uri="{FF2B5EF4-FFF2-40B4-BE49-F238E27FC236}">
                  <a16:creationId xmlns:a16="http://schemas.microsoft.com/office/drawing/2014/main" id="{88CAB36C-3DB5-1E42-9C01-747AAE34F1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304464" y="3785288"/>
              <a:ext cx="445330" cy="401542"/>
            </a:xfrm>
            <a:prstGeom prst="ellipse">
              <a:avLst/>
            </a:prstGeom>
            <a:gradFill rotWithShape="0">
              <a:gsLst>
                <a:gs pos="0">
                  <a:srgbClr val="C2C2D7"/>
                </a:gs>
                <a:gs pos="100000">
                  <a:srgbClr val="6666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</p:grpSp>
      <p:grpSp>
        <p:nvGrpSpPr>
          <p:cNvPr id="39" name="Grouper 75">
            <a:extLst>
              <a:ext uri="{FF2B5EF4-FFF2-40B4-BE49-F238E27FC236}">
                <a16:creationId xmlns:a16="http://schemas.microsoft.com/office/drawing/2014/main" id="{B70F1D24-6982-F94F-AFFB-F0CE47BC6E77}"/>
              </a:ext>
            </a:extLst>
          </p:cNvPr>
          <p:cNvGrpSpPr/>
          <p:nvPr/>
        </p:nvGrpSpPr>
        <p:grpSpPr>
          <a:xfrm>
            <a:off x="8113732" y="2641673"/>
            <a:ext cx="573418" cy="562161"/>
            <a:chOff x="6192043" y="3679513"/>
            <a:chExt cx="573418" cy="562161"/>
          </a:xfrm>
        </p:grpSpPr>
        <p:sp>
          <p:nvSpPr>
            <p:cNvPr id="40" name="Oval 327">
              <a:extLst>
                <a:ext uri="{FF2B5EF4-FFF2-40B4-BE49-F238E27FC236}">
                  <a16:creationId xmlns:a16="http://schemas.microsoft.com/office/drawing/2014/main" id="{37DDFCEC-E70B-4A4A-A44D-06F6FE09EA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192043" y="3679513"/>
              <a:ext cx="573418" cy="562161"/>
            </a:xfrm>
            <a:prstGeom prst="ellipse">
              <a:avLst/>
            </a:prstGeom>
            <a:gradFill rotWithShape="0">
              <a:gsLst>
                <a:gs pos="0">
                  <a:srgbClr val="FFEAEA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  <p:sp>
          <p:nvSpPr>
            <p:cNvPr id="41" name="Oval 328">
              <a:extLst>
                <a:ext uri="{FF2B5EF4-FFF2-40B4-BE49-F238E27FC236}">
                  <a16:creationId xmlns:a16="http://schemas.microsoft.com/office/drawing/2014/main" id="{B8D2D40A-A1B9-D047-A0DD-6AED549041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304464" y="3785288"/>
              <a:ext cx="445330" cy="401542"/>
            </a:xfrm>
            <a:prstGeom prst="ellipse">
              <a:avLst/>
            </a:prstGeom>
            <a:gradFill rotWithShape="0">
              <a:gsLst>
                <a:gs pos="0">
                  <a:srgbClr val="C2C2D7"/>
                </a:gs>
                <a:gs pos="100000">
                  <a:srgbClr val="6666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</p:grpSp>
      <p:grpSp>
        <p:nvGrpSpPr>
          <p:cNvPr id="42" name="Grouper 79">
            <a:extLst>
              <a:ext uri="{FF2B5EF4-FFF2-40B4-BE49-F238E27FC236}">
                <a16:creationId xmlns:a16="http://schemas.microsoft.com/office/drawing/2014/main" id="{1249B1FD-01EB-2C45-AD22-687232295B46}"/>
              </a:ext>
            </a:extLst>
          </p:cNvPr>
          <p:cNvGrpSpPr/>
          <p:nvPr/>
        </p:nvGrpSpPr>
        <p:grpSpPr>
          <a:xfrm>
            <a:off x="1793349" y="3627162"/>
            <a:ext cx="573418" cy="562161"/>
            <a:chOff x="6192043" y="3679513"/>
            <a:chExt cx="573418" cy="562161"/>
          </a:xfrm>
        </p:grpSpPr>
        <p:sp>
          <p:nvSpPr>
            <p:cNvPr id="43" name="Oval 327">
              <a:extLst>
                <a:ext uri="{FF2B5EF4-FFF2-40B4-BE49-F238E27FC236}">
                  <a16:creationId xmlns:a16="http://schemas.microsoft.com/office/drawing/2014/main" id="{5060E785-003F-B945-89D2-40D1BE3BD3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192043" y="3679513"/>
              <a:ext cx="573418" cy="562161"/>
            </a:xfrm>
            <a:prstGeom prst="ellipse">
              <a:avLst/>
            </a:prstGeom>
            <a:gradFill rotWithShape="0">
              <a:gsLst>
                <a:gs pos="0">
                  <a:srgbClr val="FFEAEA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  <p:sp>
          <p:nvSpPr>
            <p:cNvPr id="44" name="Oval 328">
              <a:extLst>
                <a:ext uri="{FF2B5EF4-FFF2-40B4-BE49-F238E27FC236}">
                  <a16:creationId xmlns:a16="http://schemas.microsoft.com/office/drawing/2014/main" id="{BFB61977-019F-264F-8E15-B350F17C74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94902">
              <a:off x="6304464" y="3785288"/>
              <a:ext cx="445330" cy="401542"/>
            </a:xfrm>
            <a:prstGeom prst="ellipse">
              <a:avLst/>
            </a:prstGeom>
            <a:gradFill rotWithShape="0">
              <a:gsLst>
                <a:gs pos="0">
                  <a:srgbClr val="C2C2D7"/>
                </a:gs>
                <a:gs pos="100000">
                  <a:srgbClr val="6666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00">
                <a:latin typeface="Arial"/>
                <a:cs typeface="Arial"/>
              </a:endParaRPr>
            </a:p>
          </p:txBody>
        </p: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51ED0B4A-97DC-334C-9B0B-331B164D1AB7}"/>
              </a:ext>
            </a:extLst>
          </p:cNvPr>
          <p:cNvSpPr txBox="1"/>
          <p:nvPr/>
        </p:nvSpPr>
        <p:spPr>
          <a:xfrm>
            <a:off x="7221299" y="3370596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+++</a:t>
            </a:r>
          </a:p>
        </p:txBody>
      </p:sp>
      <p:sp>
        <p:nvSpPr>
          <p:cNvPr id="46" name="Flèche vers la droite 45">
            <a:extLst>
              <a:ext uri="{FF2B5EF4-FFF2-40B4-BE49-F238E27FC236}">
                <a16:creationId xmlns:a16="http://schemas.microsoft.com/office/drawing/2014/main" id="{56BC57DD-4693-2F45-AD38-1CF5D4FACF84}"/>
              </a:ext>
            </a:extLst>
          </p:cNvPr>
          <p:cNvSpPr/>
          <p:nvPr/>
        </p:nvSpPr>
        <p:spPr>
          <a:xfrm>
            <a:off x="5253055" y="2829655"/>
            <a:ext cx="1349157" cy="1642551"/>
          </a:xfrm>
          <a:prstGeom prst="rightArrow">
            <a:avLst>
              <a:gd name="adj1" fmla="val 50000"/>
              <a:gd name="adj2" fmla="val 240594"/>
            </a:avLst>
          </a:prstGeom>
          <a:gradFill flip="none" rotWithShape="1">
            <a:gsLst>
              <a:gs pos="0">
                <a:schemeClr val="bg1"/>
              </a:gs>
              <a:gs pos="86000">
                <a:srgbClr val="C00000"/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669DED2-A86F-2D42-A029-CA1D707860BB}"/>
              </a:ext>
            </a:extLst>
          </p:cNvPr>
          <p:cNvSpPr txBox="1"/>
          <p:nvPr/>
        </p:nvSpPr>
        <p:spPr>
          <a:xfrm>
            <a:off x="5216494" y="3350034"/>
            <a:ext cx="127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Aging</a:t>
            </a:r>
          </a:p>
        </p:txBody>
      </p:sp>
    </p:spTree>
    <p:extLst>
      <p:ext uri="{BB962C8B-B14F-4D97-AF65-F5344CB8AC3E}">
        <p14:creationId xmlns:p14="http://schemas.microsoft.com/office/powerpoint/2010/main" val="20586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47">
            <a:extLst>
              <a:ext uri="{FF2B5EF4-FFF2-40B4-BE49-F238E27FC236}">
                <a16:creationId xmlns:a16="http://schemas.microsoft.com/office/drawing/2014/main" id="{ADD8E1A6-335A-B54F-8D0D-2A00A2A2271D}"/>
              </a:ext>
            </a:extLst>
          </p:cNvPr>
          <p:cNvGrpSpPr/>
          <p:nvPr/>
        </p:nvGrpSpPr>
        <p:grpSpPr>
          <a:xfrm flipH="1">
            <a:off x="-5196" y="827227"/>
            <a:ext cx="12243578" cy="4613902"/>
            <a:chOff x="16309664" y="5667787"/>
            <a:chExt cx="12126082" cy="4441741"/>
          </a:xfrm>
        </p:grpSpPr>
        <p:pic>
          <p:nvPicPr>
            <p:cNvPr id="5" name="Picture 4" descr="ouris">
              <a:hlinkClick r:id="rId2"/>
              <a:extLst>
                <a:ext uri="{FF2B5EF4-FFF2-40B4-BE49-F238E27FC236}">
                  <a16:creationId xmlns:a16="http://schemas.microsoft.com/office/drawing/2014/main" id="{690D3991-9B4D-3E4B-B6DF-0C4C08820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0650" y="7233160"/>
              <a:ext cx="1490734" cy="128203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émur">
              <a:hlinkClick r:id="rId4"/>
              <a:extLst>
                <a:ext uri="{FF2B5EF4-FFF2-40B4-BE49-F238E27FC236}">
                  <a16:creationId xmlns:a16="http://schemas.microsoft.com/office/drawing/2014/main" id="{A601E919-C788-BE41-B105-A8D611BA2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1601" y="6510197"/>
              <a:ext cx="414989" cy="139670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ube">
              <a:hlinkClick r:id="rId6"/>
              <a:extLst>
                <a:ext uri="{FF2B5EF4-FFF2-40B4-BE49-F238E27FC236}">
                  <a16:creationId xmlns:a16="http://schemas.microsoft.com/office/drawing/2014/main" id="{B8989487-DA62-FB4A-8172-BAFA095A18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08245">
              <a:off x="20781863" y="6629795"/>
              <a:ext cx="149627" cy="897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er 282">
              <a:extLst>
                <a:ext uri="{FF2B5EF4-FFF2-40B4-BE49-F238E27FC236}">
                  <a16:creationId xmlns:a16="http://schemas.microsoft.com/office/drawing/2014/main" id="{B0A44254-E11F-D24B-9C54-5A63B094E805}"/>
                </a:ext>
              </a:extLst>
            </p:cNvPr>
            <p:cNvGrpSpPr/>
            <p:nvPr/>
          </p:nvGrpSpPr>
          <p:grpSpPr>
            <a:xfrm>
              <a:off x="22474311" y="6456729"/>
              <a:ext cx="451200" cy="1348924"/>
              <a:chOff x="8805733" y="2584709"/>
              <a:chExt cx="451200" cy="1348924"/>
            </a:xfrm>
          </p:grpSpPr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66DA865B-E4D9-C94F-8933-BFFCE5C14A70}"/>
                  </a:ext>
                </a:extLst>
              </p:cNvPr>
              <p:cNvSpPr/>
              <p:nvPr/>
            </p:nvSpPr>
            <p:spPr>
              <a:xfrm rot="10800000">
                <a:off x="8843925" y="3696291"/>
                <a:ext cx="368300" cy="237342"/>
              </a:xfrm>
              <a:prstGeom prst="triangle">
                <a:avLst>
                  <a:gd name="adj" fmla="val 46776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EF9C7F-4608-0C40-9415-0189F3A3A9DA}"/>
                  </a:ext>
                </a:extLst>
              </p:cNvPr>
              <p:cNvSpPr/>
              <p:nvPr/>
            </p:nvSpPr>
            <p:spPr>
              <a:xfrm>
                <a:off x="8843925" y="2896191"/>
                <a:ext cx="368300" cy="8001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9A345FF9-17C9-2749-9D86-59E73A58910B}"/>
                  </a:ext>
                </a:extLst>
              </p:cNvPr>
              <p:cNvCxnSpPr/>
              <p:nvPr/>
            </p:nvCxnSpPr>
            <p:spPr>
              <a:xfrm flipV="1">
                <a:off x="8805733" y="2904802"/>
                <a:ext cx="450438" cy="1650"/>
              </a:xfrm>
              <a:prstGeom prst="line">
                <a:avLst/>
              </a:prstGeom>
              <a:ln w="19050">
                <a:solidFill>
                  <a:srgbClr val="005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A03E27A4-DA31-F841-94D3-68B6DA6232E2}"/>
                  </a:ext>
                </a:extLst>
              </p:cNvPr>
              <p:cNvCxnSpPr/>
              <p:nvPr/>
            </p:nvCxnSpPr>
            <p:spPr>
              <a:xfrm flipH="1" flipV="1">
                <a:off x="8843256" y="2584709"/>
                <a:ext cx="413677" cy="311097"/>
              </a:xfrm>
              <a:prstGeom prst="line">
                <a:avLst/>
              </a:prstGeom>
              <a:ln w="19050">
                <a:solidFill>
                  <a:srgbClr val="005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A35173F7-BCBB-8B4C-850B-B8C77B4085DA}"/>
                  </a:ext>
                </a:extLst>
              </p:cNvPr>
              <p:cNvSpPr/>
              <p:nvPr/>
            </p:nvSpPr>
            <p:spPr>
              <a:xfrm>
                <a:off x="8911878" y="3608843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05E0195E-93D9-F04A-B341-02759F44C850}"/>
                  </a:ext>
                </a:extLst>
              </p:cNvPr>
              <p:cNvSpPr/>
              <p:nvPr/>
            </p:nvSpPr>
            <p:spPr>
              <a:xfrm>
                <a:off x="8957597" y="3458949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616CAC2-687B-AD4F-8DC4-95C7FBEF2542}"/>
                  </a:ext>
                </a:extLst>
              </p:cNvPr>
              <p:cNvSpPr/>
              <p:nvPr/>
            </p:nvSpPr>
            <p:spPr>
              <a:xfrm>
                <a:off x="9003316" y="3715160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61536759-44A9-1C45-B24B-4F57F0B31E29}"/>
                  </a:ext>
                </a:extLst>
              </p:cNvPr>
              <p:cNvSpPr/>
              <p:nvPr/>
            </p:nvSpPr>
            <p:spPr>
              <a:xfrm>
                <a:off x="8866159" y="3342412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7AFE6FEE-A997-6D42-82D5-9FB3B1C9EA64}"/>
                  </a:ext>
                </a:extLst>
              </p:cNvPr>
              <p:cNvSpPr/>
              <p:nvPr/>
            </p:nvSpPr>
            <p:spPr>
              <a:xfrm>
                <a:off x="9084070" y="3629707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DA8A7C6C-880A-1948-9E6A-8252FFE7E465}"/>
                  </a:ext>
                </a:extLst>
              </p:cNvPr>
              <p:cNvSpPr/>
              <p:nvPr/>
            </p:nvSpPr>
            <p:spPr>
              <a:xfrm>
                <a:off x="9106929" y="3319552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FE785607-DA2D-FF47-B439-A6AEF94F8105}"/>
                  </a:ext>
                </a:extLst>
              </p:cNvPr>
              <p:cNvSpPr/>
              <p:nvPr/>
            </p:nvSpPr>
            <p:spPr>
              <a:xfrm>
                <a:off x="9116988" y="3496492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021600C1-559A-7943-86AD-133D5E9957B2}"/>
                  </a:ext>
                </a:extLst>
              </p:cNvPr>
              <p:cNvSpPr/>
              <p:nvPr/>
            </p:nvSpPr>
            <p:spPr>
              <a:xfrm>
                <a:off x="8889018" y="3228487"/>
                <a:ext cx="45719" cy="45719"/>
              </a:xfrm>
              <a:prstGeom prst="ellipse">
                <a:avLst/>
              </a:prstGeom>
              <a:solidFill>
                <a:srgbClr val="FF8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B9585940-696E-B44A-85F1-71277D8512B3}"/>
                  </a:ext>
                </a:extLst>
              </p:cNvPr>
              <p:cNvSpPr/>
              <p:nvPr/>
            </p:nvSpPr>
            <p:spPr>
              <a:xfrm>
                <a:off x="9019498" y="3573532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DC2FAED2-F5AA-B049-BB01-ED24ACD8C4A9}"/>
                  </a:ext>
                </a:extLst>
              </p:cNvPr>
              <p:cNvSpPr/>
              <p:nvPr/>
            </p:nvSpPr>
            <p:spPr>
              <a:xfrm>
                <a:off x="8889018" y="3549878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CF6ABB7-B777-AB46-A2DF-9DB264B1574D}"/>
                  </a:ext>
                </a:extLst>
              </p:cNvPr>
              <p:cNvSpPr/>
              <p:nvPr/>
            </p:nvSpPr>
            <p:spPr>
              <a:xfrm>
                <a:off x="9065217" y="3414489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D96987D-C985-254E-8690-233F0F054C8C}"/>
                  </a:ext>
                </a:extLst>
              </p:cNvPr>
              <p:cNvSpPr/>
              <p:nvPr/>
            </p:nvSpPr>
            <p:spPr>
              <a:xfrm>
                <a:off x="8934737" y="3338283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ABB08107-369D-7940-AFEE-86225828B227}"/>
                  </a:ext>
                </a:extLst>
              </p:cNvPr>
              <p:cNvSpPr/>
              <p:nvPr/>
            </p:nvSpPr>
            <p:spPr>
              <a:xfrm>
                <a:off x="9103317" y="3578494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9CDED8A5-1955-B248-86DD-9ED3E7CBC7F1}"/>
                  </a:ext>
                </a:extLst>
              </p:cNvPr>
              <p:cNvSpPr/>
              <p:nvPr/>
            </p:nvSpPr>
            <p:spPr>
              <a:xfrm>
                <a:off x="9026175" y="3226837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AF1BBD0A-66CB-6D40-B1B1-6DB5EB527FBC}"/>
                  </a:ext>
                </a:extLst>
              </p:cNvPr>
              <p:cNvSpPr/>
              <p:nvPr/>
            </p:nvSpPr>
            <p:spPr>
              <a:xfrm>
                <a:off x="8996638" y="3804652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815F22B7-374D-484E-B5D9-F92B3B2A242A}"/>
                  </a:ext>
                </a:extLst>
              </p:cNvPr>
              <p:cNvSpPr/>
              <p:nvPr/>
            </p:nvSpPr>
            <p:spPr>
              <a:xfrm>
                <a:off x="8877902" y="3456337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B5F16214-B572-C948-90BD-39D4554F914A}"/>
                  </a:ext>
                </a:extLst>
              </p:cNvPr>
              <p:cNvSpPr/>
              <p:nvPr/>
            </p:nvSpPr>
            <p:spPr>
              <a:xfrm>
                <a:off x="8965688" y="3665186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1C2ACB60-4135-114A-9D4C-80F18A614387}"/>
                  </a:ext>
                </a:extLst>
              </p:cNvPr>
              <p:cNvSpPr/>
              <p:nvPr/>
            </p:nvSpPr>
            <p:spPr>
              <a:xfrm>
                <a:off x="9025549" y="3502826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13AA44A7-0182-A540-A51C-CF7CC8A85EF6}"/>
                  </a:ext>
                </a:extLst>
              </p:cNvPr>
              <p:cNvSpPr/>
              <p:nvPr/>
            </p:nvSpPr>
            <p:spPr>
              <a:xfrm>
                <a:off x="9047352" y="3338282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B96AB9BD-30F3-F842-B282-67171F373764}"/>
                  </a:ext>
                </a:extLst>
              </p:cNvPr>
              <p:cNvSpPr/>
              <p:nvPr/>
            </p:nvSpPr>
            <p:spPr>
              <a:xfrm>
                <a:off x="8919969" y="3700918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997D969-B2AB-4E4C-8795-7482F27F3D61}"/>
                  </a:ext>
                </a:extLst>
              </p:cNvPr>
              <p:cNvSpPr/>
              <p:nvPr/>
            </p:nvSpPr>
            <p:spPr>
              <a:xfrm>
                <a:off x="9139847" y="3400426"/>
                <a:ext cx="45719" cy="4571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257C2532-FD8A-4D4A-BAEC-5DB26445F338}"/>
                  </a:ext>
                </a:extLst>
              </p:cNvPr>
              <p:cNvSpPr/>
              <p:nvPr/>
            </p:nvSpPr>
            <p:spPr>
              <a:xfrm>
                <a:off x="8965530" y="3265298"/>
                <a:ext cx="45719" cy="45719"/>
              </a:xfrm>
              <a:prstGeom prst="ellipse">
                <a:avLst/>
              </a:prstGeom>
              <a:solidFill>
                <a:srgbClr val="FF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A9A7CE1C-73AD-0146-9556-0E82B5A8B130}"/>
                  </a:ext>
                </a:extLst>
              </p:cNvPr>
              <p:cNvSpPr/>
              <p:nvPr/>
            </p:nvSpPr>
            <p:spPr>
              <a:xfrm>
                <a:off x="8993880" y="3385573"/>
                <a:ext cx="45719" cy="45719"/>
              </a:xfrm>
              <a:prstGeom prst="ellipse">
                <a:avLst/>
              </a:prstGeom>
              <a:solidFill>
                <a:srgbClr val="FF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39C8403A-D4B0-C34A-9618-875AA995FFFD}"/>
                  </a:ext>
                </a:extLst>
              </p:cNvPr>
              <p:cNvSpPr/>
              <p:nvPr/>
            </p:nvSpPr>
            <p:spPr>
              <a:xfrm>
                <a:off x="9111787" y="3262158"/>
                <a:ext cx="45719" cy="45719"/>
              </a:xfrm>
              <a:prstGeom prst="ellipse">
                <a:avLst/>
              </a:prstGeom>
              <a:solidFill>
                <a:srgbClr val="FF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75FC2FC9-262C-8844-91F3-7CA09E910284}"/>
                  </a:ext>
                </a:extLst>
              </p:cNvPr>
              <p:cNvSpPr/>
              <p:nvPr/>
            </p:nvSpPr>
            <p:spPr>
              <a:xfrm>
                <a:off x="9079360" y="3699790"/>
                <a:ext cx="45719" cy="45719"/>
              </a:xfrm>
              <a:prstGeom prst="ellipse">
                <a:avLst/>
              </a:prstGeom>
              <a:solidFill>
                <a:srgbClr val="FF7E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F9F49A27-6A44-6B4C-8B72-97686504CCDD}"/>
                  </a:ext>
                </a:extLst>
              </p:cNvPr>
              <p:cNvSpPr/>
              <p:nvPr/>
            </p:nvSpPr>
            <p:spPr>
              <a:xfrm>
                <a:off x="9058477" y="3761768"/>
                <a:ext cx="45719" cy="4571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A702857-5663-F946-BB50-8D13ED468978}"/>
                  </a:ext>
                </a:extLst>
              </p:cNvPr>
              <p:cNvSpPr/>
              <p:nvPr/>
            </p:nvSpPr>
            <p:spPr>
              <a:xfrm>
                <a:off x="8843925" y="2912628"/>
                <a:ext cx="357642" cy="2813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549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C61E6AEC-2343-684E-860B-0A7736D74F17}"/>
                  </a:ext>
                </a:extLst>
              </p:cNvPr>
              <p:cNvCxnSpPr>
                <a:cxnSpLocks/>
                <a:stCxn id="56" idx="2"/>
              </p:cNvCxnSpPr>
              <p:nvPr/>
            </p:nvCxnSpPr>
            <p:spPr>
              <a:xfrm flipH="1" flipV="1">
                <a:off x="9201567" y="3190080"/>
                <a:ext cx="10658" cy="506211"/>
              </a:xfrm>
              <a:prstGeom prst="line">
                <a:avLst/>
              </a:prstGeom>
              <a:ln w="12700">
                <a:solidFill>
                  <a:srgbClr val="005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293FC632-39FF-AF4D-9199-E03635242BC2}"/>
                  </a:ext>
                </a:extLst>
              </p:cNvPr>
              <p:cNvCxnSpPr>
                <a:cxnSpLocks/>
                <a:stCxn id="56" idx="0"/>
                <a:endCxn id="56" idx="2"/>
              </p:cNvCxnSpPr>
              <p:nvPr/>
            </p:nvCxnSpPr>
            <p:spPr>
              <a:xfrm flipV="1">
                <a:off x="9039949" y="3696291"/>
                <a:ext cx="172276" cy="237342"/>
              </a:xfrm>
              <a:prstGeom prst="line">
                <a:avLst/>
              </a:prstGeom>
              <a:ln w="12700">
                <a:solidFill>
                  <a:srgbClr val="005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7B0CC0E9-994C-6E4E-B010-660EAA667ECB}"/>
                  </a:ext>
                </a:extLst>
              </p:cNvPr>
              <p:cNvCxnSpPr>
                <a:cxnSpLocks/>
                <a:stCxn id="56" idx="0"/>
              </p:cNvCxnSpPr>
              <p:nvPr/>
            </p:nvCxnSpPr>
            <p:spPr>
              <a:xfrm flipH="1" flipV="1">
                <a:off x="8843256" y="3696291"/>
                <a:ext cx="196693" cy="237342"/>
              </a:xfrm>
              <a:prstGeom prst="line">
                <a:avLst/>
              </a:prstGeom>
              <a:ln w="12700">
                <a:solidFill>
                  <a:srgbClr val="005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70">
                <a:extLst>
                  <a:ext uri="{FF2B5EF4-FFF2-40B4-BE49-F238E27FC236}">
                    <a16:creationId xmlns:a16="http://schemas.microsoft.com/office/drawing/2014/main" id="{2D9BE11D-D8EB-7043-B45A-C5BF5F3EC8A7}"/>
                  </a:ext>
                </a:extLst>
              </p:cNvPr>
              <p:cNvCxnSpPr>
                <a:cxnSpLocks/>
                <a:stCxn id="56" idx="4"/>
              </p:cNvCxnSpPr>
              <p:nvPr/>
            </p:nvCxnSpPr>
            <p:spPr>
              <a:xfrm flipV="1">
                <a:off x="8843925" y="3190080"/>
                <a:ext cx="487" cy="506211"/>
              </a:xfrm>
              <a:prstGeom prst="line">
                <a:avLst/>
              </a:prstGeom>
              <a:ln w="12700">
                <a:solidFill>
                  <a:srgbClr val="0054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FCE7A4D-33B0-B546-A39F-AA8AF65DD3E1}"/>
                </a:ext>
              </a:extLst>
            </p:cNvPr>
            <p:cNvSpPr txBox="1"/>
            <p:nvPr/>
          </p:nvSpPr>
          <p:spPr>
            <a:xfrm>
              <a:off x="21596764" y="5669646"/>
              <a:ext cx="2189122" cy="79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HSPC </a:t>
              </a:r>
              <a:r>
                <a:rPr lang="fr-FR" sz="2400" dirty="0" err="1"/>
                <a:t>Sorting</a:t>
              </a:r>
              <a:r>
                <a:rPr lang="fr-FR" sz="2400" dirty="0"/>
                <a:t> </a:t>
              </a:r>
            </a:p>
            <a:p>
              <a:r>
                <a:rPr lang="fr-FR" sz="2400" dirty="0"/>
                <a:t>LSK, FLT3-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0375BD0-55EF-9F49-BEB6-4C3C4794FEB8}"/>
                </a:ext>
              </a:extLst>
            </p:cNvPr>
            <p:cNvSpPr txBox="1"/>
            <p:nvPr/>
          </p:nvSpPr>
          <p:spPr>
            <a:xfrm>
              <a:off x="26006225" y="5913005"/>
              <a:ext cx="2115904" cy="79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Single </a:t>
              </a:r>
              <a:r>
                <a:rPr lang="fr-FR" sz="2400" dirty="0" err="1"/>
                <a:t>cell</a:t>
              </a:r>
              <a:r>
                <a:rPr lang="fr-FR" sz="2400" dirty="0"/>
                <a:t> capture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3DFEB16-F914-9A41-91D4-960F9E34E821}"/>
                </a:ext>
              </a:extLst>
            </p:cNvPr>
            <p:cNvSpPr txBox="1"/>
            <p:nvPr/>
          </p:nvSpPr>
          <p:spPr>
            <a:xfrm>
              <a:off x="25268687" y="9021336"/>
              <a:ext cx="1829860" cy="355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800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E71D5D-9FC2-B046-ACA0-166C7184D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8" t="8776" b="7768"/>
            <a:stretch/>
          </p:blipFill>
          <p:spPr>
            <a:xfrm>
              <a:off x="24798670" y="6282337"/>
              <a:ext cx="2183255" cy="1557831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FA2D7EA-2753-764D-81D2-C56A4032BA37}"/>
                </a:ext>
              </a:extLst>
            </p:cNvPr>
            <p:cNvSpPr txBox="1"/>
            <p:nvPr/>
          </p:nvSpPr>
          <p:spPr>
            <a:xfrm flipH="1">
              <a:off x="24124373" y="6196712"/>
              <a:ext cx="67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err="1"/>
                <a:t>Cells</a:t>
              </a:r>
              <a:endParaRPr lang="fr-FR" sz="1800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C949A25-E836-D54B-9749-4204807C1FCD}"/>
                </a:ext>
              </a:extLst>
            </p:cNvPr>
            <p:cNvSpPr txBox="1"/>
            <p:nvPr/>
          </p:nvSpPr>
          <p:spPr>
            <a:xfrm flipH="1">
              <a:off x="23998236" y="7410003"/>
              <a:ext cx="766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err="1"/>
                <a:t>Beads</a:t>
              </a:r>
              <a:endParaRPr lang="fr-FR" sz="1800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E96DE87-99FA-A649-9273-20E30F856588}"/>
                </a:ext>
              </a:extLst>
            </p:cNvPr>
            <p:cNvSpPr txBox="1"/>
            <p:nvPr/>
          </p:nvSpPr>
          <p:spPr>
            <a:xfrm flipH="1">
              <a:off x="25490495" y="5959580"/>
              <a:ext cx="507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err="1"/>
                <a:t>Oil</a:t>
              </a:r>
              <a:endParaRPr lang="fr-FR" sz="1800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D9B3DD08-CD3B-4941-8736-1778A582D3F1}"/>
                </a:ext>
              </a:extLst>
            </p:cNvPr>
            <p:cNvSpPr txBox="1"/>
            <p:nvPr/>
          </p:nvSpPr>
          <p:spPr>
            <a:xfrm>
              <a:off x="25486552" y="7793593"/>
              <a:ext cx="51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err="1"/>
                <a:t>Oil</a:t>
              </a:r>
              <a:endParaRPr lang="fr-FR" sz="1800" dirty="0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259F800-F49F-D248-9AD0-7B70B8219AD5}"/>
                </a:ext>
              </a:extLst>
            </p:cNvPr>
            <p:cNvSpPr txBox="1"/>
            <p:nvPr/>
          </p:nvSpPr>
          <p:spPr>
            <a:xfrm>
              <a:off x="16309664" y="6751895"/>
              <a:ext cx="1812060" cy="4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Young </a:t>
              </a:r>
              <a:r>
                <a:rPr lang="fr-FR" sz="2400" dirty="0" err="1"/>
                <a:t>mice</a:t>
              </a:r>
              <a:endParaRPr lang="fr-FR" sz="2400" dirty="0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7F1D4EF-483A-5D42-B87B-F2C2618B3F1B}"/>
                </a:ext>
              </a:extLst>
            </p:cNvPr>
            <p:cNvSpPr txBox="1"/>
            <p:nvPr/>
          </p:nvSpPr>
          <p:spPr>
            <a:xfrm>
              <a:off x="16543002" y="8392637"/>
              <a:ext cx="1648382" cy="444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Old </a:t>
              </a:r>
              <a:r>
                <a:rPr lang="fr-FR" sz="2400" dirty="0" err="1"/>
                <a:t>mice</a:t>
              </a:r>
              <a:endParaRPr lang="fr-FR" sz="2400" dirty="0"/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83424237-81C6-7745-977F-B09D5E30CDEE}"/>
                </a:ext>
              </a:extLst>
            </p:cNvPr>
            <p:cNvCxnSpPr>
              <a:cxnSpLocks/>
              <a:stCxn id="33" idx="3"/>
              <a:endCxn id="6" idx="1"/>
            </p:cNvCxnSpPr>
            <p:nvPr/>
          </p:nvCxnSpPr>
          <p:spPr>
            <a:xfrm>
              <a:off x="18021656" y="6303068"/>
              <a:ext cx="1279945" cy="9054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7835C7A-03FF-BC40-8CA2-92DA32EDC2A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18191384" y="7208549"/>
              <a:ext cx="1110217" cy="6656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8A16663-A3DC-9248-8102-6BA7491CF792}"/>
                </a:ext>
              </a:extLst>
            </p:cNvPr>
            <p:cNvCxnSpPr/>
            <p:nvPr/>
          </p:nvCxnSpPr>
          <p:spPr>
            <a:xfrm>
              <a:off x="19685086" y="7046285"/>
              <a:ext cx="700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2EC1C8C-8CD5-5346-8BE7-0D84BCFC4214}"/>
                </a:ext>
              </a:extLst>
            </p:cNvPr>
            <p:cNvCxnSpPr/>
            <p:nvPr/>
          </p:nvCxnSpPr>
          <p:spPr>
            <a:xfrm>
              <a:off x="21202578" y="7055948"/>
              <a:ext cx="700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D9E65F46-5387-444D-AE8D-E67C3768ABE0}"/>
                </a:ext>
              </a:extLst>
            </p:cNvPr>
            <p:cNvCxnSpPr/>
            <p:nvPr/>
          </p:nvCxnSpPr>
          <p:spPr>
            <a:xfrm>
              <a:off x="23318747" y="7046285"/>
              <a:ext cx="7005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926416F-E83B-184A-87AE-CB6EAF718D9E}"/>
                </a:ext>
              </a:extLst>
            </p:cNvPr>
            <p:cNvSpPr txBox="1"/>
            <p:nvPr/>
          </p:nvSpPr>
          <p:spPr>
            <a:xfrm>
              <a:off x="25331817" y="8209500"/>
              <a:ext cx="3103929" cy="1511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400" dirty="0" err="1"/>
                <a:t>Barcoding</a:t>
              </a:r>
              <a:r>
                <a:rPr lang="fr-FR" sz="2400" dirty="0"/>
                <a:t>, </a:t>
              </a:r>
              <a:r>
                <a:rPr lang="fr-FR" sz="2400" dirty="0" err="1"/>
                <a:t>library</a:t>
              </a:r>
              <a:r>
                <a:rPr lang="fr-FR" sz="2400" dirty="0"/>
                <a:t> construction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2400" dirty="0"/>
                <a:t>NGS (3’-ending </a:t>
              </a:r>
              <a:r>
                <a:rPr lang="fr-FR" sz="2400" dirty="0" err="1"/>
                <a:t>mRNA</a:t>
              </a:r>
              <a:r>
                <a:rPr lang="fr-FR" sz="2400" dirty="0"/>
                <a:t>)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C6D0E2C8-0501-384C-9D01-DCB3B2C34BFA}"/>
                </a:ext>
              </a:extLst>
            </p:cNvPr>
            <p:cNvSpPr txBox="1"/>
            <p:nvPr/>
          </p:nvSpPr>
          <p:spPr>
            <a:xfrm>
              <a:off x="18433926" y="5667787"/>
              <a:ext cx="2879045" cy="799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/>
                <a:t>Isolation of total </a:t>
              </a:r>
              <a:r>
                <a:rPr lang="fr-FR" sz="2400" dirty="0" err="1"/>
                <a:t>bone</a:t>
              </a:r>
              <a:r>
                <a:rPr lang="fr-FR" sz="2400" dirty="0"/>
                <a:t> </a:t>
              </a:r>
              <a:r>
                <a:rPr lang="fr-FR" sz="2400" dirty="0" err="1"/>
                <a:t>marrow</a:t>
              </a:r>
              <a:r>
                <a:rPr lang="fr-FR" sz="2400" dirty="0"/>
                <a:t> </a:t>
              </a:r>
              <a:r>
                <a:rPr lang="fr-FR" sz="2400" dirty="0" err="1"/>
                <a:t>cells</a:t>
              </a:r>
              <a:endParaRPr lang="fr-FR" sz="2400" dirty="0"/>
            </a:p>
          </p:txBody>
        </p:sp>
        <p:cxnSp>
          <p:nvCxnSpPr>
            <p:cNvPr id="29" name="Connecteur en angle 28">
              <a:extLst>
                <a:ext uri="{FF2B5EF4-FFF2-40B4-BE49-F238E27FC236}">
                  <a16:creationId xmlns:a16="http://schemas.microsoft.com/office/drawing/2014/main" id="{FFB83D6C-71CE-7547-BB1A-2B54C1BD7394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rot="10800000" flipH="1" flipV="1">
              <a:off x="26981925" y="7061253"/>
              <a:ext cx="432032" cy="118752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>
              <a:extLst>
                <a:ext uri="{FF2B5EF4-FFF2-40B4-BE49-F238E27FC236}">
                  <a16:creationId xmlns:a16="http://schemas.microsoft.com/office/drawing/2014/main" id="{6D0F1513-910B-CC4D-8041-C45D9BBF34E8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25872208" y="9097953"/>
              <a:ext cx="388939" cy="163421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4" descr="ouris">
              <a:hlinkClick r:id="rId2"/>
              <a:extLst>
                <a:ext uri="{FF2B5EF4-FFF2-40B4-BE49-F238E27FC236}">
                  <a16:creationId xmlns:a16="http://schemas.microsoft.com/office/drawing/2014/main" id="{6C4F3CCD-FF64-5942-82BD-1D97688F6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0650" y="5735035"/>
              <a:ext cx="1321006" cy="113606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2" name="Image 71">
            <a:extLst>
              <a:ext uri="{FF2B5EF4-FFF2-40B4-BE49-F238E27FC236}">
                <a16:creationId xmlns:a16="http://schemas.microsoft.com/office/drawing/2014/main" id="{24F6CE26-0ABD-AE4C-9DB0-5451C4141D8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9461"/>
          <a:stretch/>
        </p:blipFill>
        <p:spPr>
          <a:xfrm>
            <a:off x="3333481" y="4310759"/>
            <a:ext cx="1645650" cy="1756519"/>
          </a:xfrm>
          <a:prstGeom prst="rect">
            <a:avLst/>
          </a:prstGeom>
        </p:spPr>
      </p:pic>
      <p:pic>
        <p:nvPicPr>
          <p:cNvPr id="74" name="Image 73">
            <a:extLst>
              <a:ext uri="{FF2B5EF4-FFF2-40B4-BE49-F238E27FC236}">
                <a16:creationId xmlns:a16="http://schemas.microsoft.com/office/drawing/2014/main" id="{DE0C6B19-F7D5-DA4C-BD26-54D336AF3A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0984" y="3200431"/>
            <a:ext cx="1731531" cy="171330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2803200-0B8E-6446-BBA8-D0C6BB49F1BD}"/>
              </a:ext>
            </a:extLst>
          </p:cNvPr>
          <p:cNvSpPr txBox="1"/>
          <p:nvPr/>
        </p:nvSpPr>
        <p:spPr>
          <a:xfrm>
            <a:off x="7362588" y="4251396"/>
            <a:ext cx="3569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Sample integration, cell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Pseudotime</a:t>
            </a:r>
            <a:r>
              <a:rPr lang="en-US" sz="2800" dirty="0"/>
              <a:t>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Regulon analysis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E9BE757-E2C2-B74F-8E70-26B6827A232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437" t="5061" r="26896" b="1205"/>
          <a:stretch/>
        </p:blipFill>
        <p:spPr>
          <a:xfrm>
            <a:off x="5364632" y="4756311"/>
            <a:ext cx="1612455" cy="14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6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Connecteur en angle 61">
            <a:extLst>
              <a:ext uri="{FF2B5EF4-FFF2-40B4-BE49-F238E27FC236}">
                <a16:creationId xmlns:a16="http://schemas.microsoft.com/office/drawing/2014/main" id="{CB11A5CE-DDB6-A24D-B5EF-3FCBD19DD9EA}"/>
              </a:ext>
            </a:extLst>
          </p:cNvPr>
          <p:cNvCxnSpPr>
            <a:cxnSpLocks/>
            <a:stCxn id="43" idx="0"/>
          </p:cNvCxnSpPr>
          <p:nvPr/>
        </p:nvCxnSpPr>
        <p:spPr>
          <a:xfrm rot="16200000" flipV="1">
            <a:off x="4728286" y="-2189128"/>
            <a:ext cx="1905156" cy="8618286"/>
          </a:xfrm>
          <a:prstGeom prst="bentConnector2">
            <a:avLst/>
          </a:prstGeom>
          <a:ln w="25400">
            <a:solidFill>
              <a:srgbClr val="009193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8F741271-7F3B-C947-957E-9B45CC6038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9" r="26561"/>
          <a:stretch/>
        </p:blipFill>
        <p:spPr>
          <a:xfrm>
            <a:off x="224741" y="4576138"/>
            <a:ext cx="2262236" cy="181461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321C975-8D8F-AF4F-841B-2294946E4871}"/>
              </a:ext>
            </a:extLst>
          </p:cNvPr>
          <p:cNvSpPr txBox="1"/>
          <p:nvPr/>
        </p:nvSpPr>
        <p:spPr>
          <a:xfrm>
            <a:off x="1209346" y="6206089"/>
            <a:ext cx="214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Bonzani</a:t>
            </a:r>
            <a:r>
              <a:rPr lang="en-US" i="1" dirty="0"/>
              <a:t> et al 2013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0D72F0D-4A72-4B48-B132-1FE06A5E20CC}"/>
              </a:ext>
            </a:extLst>
          </p:cNvPr>
          <p:cNvSpPr txBox="1"/>
          <p:nvPr/>
        </p:nvSpPr>
        <p:spPr>
          <a:xfrm>
            <a:off x="313451" y="1514732"/>
            <a:ext cx="2116540" cy="1471511"/>
          </a:xfrm>
          <a:prstGeom prst="rect">
            <a:avLst/>
          </a:prstGeom>
          <a:solidFill>
            <a:schemeClr val="bg1"/>
          </a:solidFill>
          <a:ln>
            <a:solidFill>
              <a:srgbClr val="009193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400" dirty="0"/>
              <a:t>Single cell data:</a:t>
            </a:r>
          </a:p>
          <a:p>
            <a:r>
              <a:rPr lang="en-US" sz="2400" dirty="0">
                <a:solidFill>
                  <a:srgbClr val="00B0F0"/>
                </a:solidFill>
              </a:rPr>
              <a:t>Young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FF7E79"/>
                </a:solidFill>
              </a:rPr>
              <a:t>old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11FF80A-256F-264D-B8D4-F59370E03E94}"/>
              </a:ext>
            </a:extLst>
          </p:cNvPr>
          <p:cNvSpPr txBox="1"/>
          <p:nvPr/>
        </p:nvSpPr>
        <p:spPr>
          <a:xfrm>
            <a:off x="313451" y="3269472"/>
            <a:ext cx="2424140" cy="1102179"/>
          </a:xfrm>
          <a:prstGeom prst="rect">
            <a:avLst/>
          </a:prstGeom>
          <a:solidFill>
            <a:schemeClr val="bg1"/>
          </a:solidFill>
          <a:ln>
            <a:solidFill>
              <a:srgbClr val="009193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400" dirty="0" err="1"/>
              <a:t>Litterature</a:t>
            </a:r>
            <a:r>
              <a:rPr lang="en-US" sz="2400" dirty="0"/>
              <a:t>, </a:t>
            </a:r>
          </a:p>
          <a:p>
            <a:r>
              <a:rPr lang="en-US" sz="2400" dirty="0" err="1"/>
              <a:t>ChIP-seq</a:t>
            </a:r>
            <a:r>
              <a:rPr lang="en-US" sz="2400" dirty="0"/>
              <a:t> 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0B80594-A242-BA42-B044-A4A2ABF5A22C}"/>
              </a:ext>
            </a:extLst>
          </p:cNvPr>
          <p:cNvSpPr txBox="1"/>
          <p:nvPr/>
        </p:nvSpPr>
        <p:spPr>
          <a:xfrm>
            <a:off x="4330047" y="3072592"/>
            <a:ext cx="3083068" cy="1471511"/>
          </a:xfrm>
          <a:prstGeom prst="rect">
            <a:avLst/>
          </a:prstGeom>
          <a:solidFill>
            <a:schemeClr val="bg1"/>
          </a:solidFill>
          <a:ln>
            <a:solidFill>
              <a:srgbClr val="009193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400" dirty="0"/>
              <a:t>Boolean model specification and parameterization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4E0F0E7-77C6-244F-99AD-996ACBE0C6E7}"/>
              </a:ext>
            </a:extLst>
          </p:cNvPr>
          <p:cNvSpPr txBox="1"/>
          <p:nvPr/>
        </p:nvSpPr>
        <p:spPr>
          <a:xfrm>
            <a:off x="8643959" y="3072593"/>
            <a:ext cx="2692095" cy="1471511"/>
          </a:xfrm>
          <a:prstGeom prst="rect">
            <a:avLst/>
          </a:prstGeom>
          <a:solidFill>
            <a:schemeClr val="bg1"/>
          </a:solidFill>
          <a:ln>
            <a:solidFill>
              <a:srgbClr val="009193"/>
            </a:solidFill>
          </a:ln>
        </p:spPr>
        <p:txBody>
          <a:bodyPr wrap="square" lIns="180000" tIns="180000" rIns="180000" bIns="180000" rtlCol="0">
            <a:spAutoFit/>
          </a:bodyPr>
          <a:lstStyle/>
          <a:p>
            <a:r>
              <a:rPr lang="en-US" sz="2400" dirty="0"/>
              <a:t>Simulations,</a:t>
            </a:r>
          </a:p>
          <a:p>
            <a:r>
              <a:rPr lang="en-US" sz="2400" dirty="0"/>
              <a:t>Validation analyzes (aging)</a:t>
            </a:r>
          </a:p>
        </p:txBody>
      </p:sp>
      <p:sp>
        <p:nvSpPr>
          <p:cNvPr id="44" name="Flèche vers la droite 43">
            <a:extLst>
              <a:ext uri="{FF2B5EF4-FFF2-40B4-BE49-F238E27FC236}">
                <a16:creationId xmlns:a16="http://schemas.microsoft.com/office/drawing/2014/main" id="{56E7346B-6E43-2640-89B8-3ECD150A1936}"/>
              </a:ext>
            </a:extLst>
          </p:cNvPr>
          <p:cNvSpPr/>
          <p:nvPr/>
        </p:nvSpPr>
        <p:spPr>
          <a:xfrm>
            <a:off x="7533277" y="3502531"/>
            <a:ext cx="990521" cy="636060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7000">
                <a:schemeClr val="accent6">
                  <a:lumMod val="0"/>
                  <a:lumOff val="100000"/>
                </a:schemeClr>
              </a:gs>
              <a:gs pos="100000">
                <a:srgbClr val="00919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en angle 4">
            <a:extLst>
              <a:ext uri="{FF2B5EF4-FFF2-40B4-BE49-F238E27FC236}">
                <a16:creationId xmlns:a16="http://schemas.microsoft.com/office/drawing/2014/main" id="{DD0BB683-DC6A-3F4B-8AEB-F68FDE1B908B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2429991" y="2250488"/>
            <a:ext cx="1900056" cy="1557860"/>
          </a:xfrm>
          <a:prstGeom prst="bentConnector3">
            <a:avLst>
              <a:gd name="adj1" fmla="val 50000"/>
            </a:avLst>
          </a:prstGeom>
          <a:ln w="31750">
            <a:solidFill>
              <a:srgbClr val="00919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A185AE42-27E6-A945-A524-EA4D27049814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>
          <a:xfrm flipV="1">
            <a:off x="2486977" y="3808348"/>
            <a:ext cx="1843070" cy="1675099"/>
          </a:xfrm>
          <a:prstGeom prst="bentConnector3">
            <a:avLst>
              <a:gd name="adj1" fmla="val 48641"/>
            </a:avLst>
          </a:prstGeom>
          <a:ln w="31750">
            <a:solidFill>
              <a:srgbClr val="00919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D162365-8645-E94A-B268-3EE0306539EA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2737591" y="3808348"/>
            <a:ext cx="1592456" cy="12214"/>
          </a:xfrm>
          <a:prstGeom prst="straightConnector1">
            <a:avLst/>
          </a:prstGeom>
          <a:ln w="31750">
            <a:solidFill>
              <a:srgbClr val="00919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7E2D9C2B-54A6-9A47-996F-E5A87F92215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371720" y="1167436"/>
            <a:ext cx="1" cy="347296"/>
          </a:xfrm>
          <a:prstGeom prst="straightConnector1">
            <a:avLst/>
          </a:prstGeom>
          <a:ln w="25400">
            <a:solidFill>
              <a:srgbClr val="009193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Tableau 76">
            <a:extLst>
              <a:ext uri="{FF2B5EF4-FFF2-40B4-BE49-F238E27FC236}">
                <a16:creationId xmlns:a16="http://schemas.microsoft.com/office/drawing/2014/main" id="{E7D8BCB5-7C0D-D24D-9003-CC578CC0C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296942"/>
              </p:ext>
            </p:extLst>
          </p:nvPr>
        </p:nvGraphicFramePr>
        <p:xfrm>
          <a:off x="3701544" y="889933"/>
          <a:ext cx="26026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04">
                  <a:extLst>
                    <a:ext uri="{9D8B030D-6E8A-4147-A177-3AD203B41FA5}">
                      <a16:colId xmlns:a16="http://schemas.microsoft.com/office/drawing/2014/main" val="4094555867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3866026304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3681297980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131028032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2475000965"/>
                    </a:ext>
                  </a:extLst>
                </a:gridCol>
              </a:tblGrid>
              <a:tr h="364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Ck</a:t>
                      </a:r>
                      <a:endParaRPr lang="en-US" dirty="0"/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</a:p>
                  </a:txBody>
                  <a:tcPr>
                    <a:solidFill>
                      <a:srgbClr val="0091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98250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/>
                        <a:t>TF1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77577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/>
                        <a:t>TF2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3157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 err="1"/>
                        <a:t>TFk</a:t>
                      </a:r>
                      <a:endParaRPr lang="en-US" dirty="0"/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1983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 err="1"/>
                        <a:t>TFn</a:t>
                      </a:r>
                      <a:endParaRPr lang="en-US" dirty="0"/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39240"/>
                  </a:ext>
                </a:extLst>
              </a:tr>
            </a:tbl>
          </a:graphicData>
        </a:graphic>
      </p:graphicFrame>
      <p:graphicFrame>
        <p:nvGraphicFramePr>
          <p:cNvPr id="78" name="Tableau 77">
            <a:extLst>
              <a:ext uri="{FF2B5EF4-FFF2-40B4-BE49-F238E27FC236}">
                <a16:creationId xmlns:a16="http://schemas.microsoft.com/office/drawing/2014/main" id="{B68032DA-1B77-424D-A21C-2803098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782646"/>
              </p:ext>
            </p:extLst>
          </p:nvPr>
        </p:nvGraphicFramePr>
        <p:xfrm>
          <a:off x="6816564" y="889933"/>
          <a:ext cx="260260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04">
                  <a:extLst>
                    <a:ext uri="{9D8B030D-6E8A-4147-A177-3AD203B41FA5}">
                      <a16:colId xmlns:a16="http://schemas.microsoft.com/office/drawing/2014/main" val="4094555867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3866026304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3681297980"/>
                    </a:ext>
                  </a:extLst>
                </a:gridCol>
                <a:gridCol w="524193">
                  <a:extLst>
                    <a:ext uri="{9D8B030D-6E8A-4147-A177-3AD203B41FA5}">
                      <a16:colId xmlns:a16="http://schemas.microsoft.com/office/drawing/2014/main" val="3131028032"/>
                    </a:ext>
                  </a:extLst>
                </a:gridCol>
                <a:gridCol w="519604">
                  <a:extLst>
                    <a:ext uri="{9D8B030D-6E8A-4147-A177-3AD203B41FA5}">
                      <a16:colId xmlns:a16="http://schemas.microsoft.com/office/drawing/2014/main" val="2475000965"/>
                    </a:ext>
                  </a:extLst>
                </a:gridCol>
              </a:tblGrid>
              <a:tr h="364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Sk</a:t>
                      </a:r>
                      <a:endParaRPr lang="en-US" dirty="0"/>
                    </a:p>
                  </a:txBody>
                  <a:tcPr>
                    <a:solidFill>
                      <a:srgbClr val="0091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</a:t>
                      </a:r>
                    </a:p>
                  </a:txBody>
                  <a:tcPr>
                    <a:solidFill>
                      <a:srgbClr val="0091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798250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/>
                        <a:t>TF1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77577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/>
                        <a:t>TF2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3157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 err="1"/>
                        <a:t>TFk</a:t>
                      </a:r>
                      <a:endParaRPr lang="en-US" dirty="0"/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571983"/>
                  </a:ext>
                </a:extLst>
              </a:tr>
              <a:tr h="364768">
                <a:tc>
                  <a:txBody>
                    <a:bodyPr/>
                    <a:lstStyle/>
                    <a:p>
                      <a:r>
                        <a:rPr lang="en-US" dirty="0" err="1"/>
                        <a:t>TFn</a:t>
                      </a:r>
                      <a:endParaRPr lang="en-US" dirty="0"/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9193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39240"/>
                  </a:ext>
                </a:extLst>
              </a:tr>
            </a:tbl>
          </a:graphicData>
        </a:graphic>
      </p:graphicFrame>
      <p:sp>
        <p:nvSpPr>
          <p:cNvPr id="79" name="Double flèche horizontale 78">
            <a:extLst>
              <a:ext uri="{FF2B5EF4-FFF2-40B4-BE49-F238E27FC236}">
                <a16:creationId xmlns:a16="http://schemas.microsoft.com/office/drawing/2014/main" id="{6BFDB037-D8F2-1E46-9F42-A4F932AA938C}"/>
              </a:ext>
            </a:extLst>
          </p:cNvPr>
          <p:cNvSpPr/>
          <p:nvPr/>
        </p:nvSpPr>
        <p:spPr>
          <a:xfrm>
            <a:off x="6061119" y="1675207"/>
            <a:ext cx="978509" cy="575280"/>
          </a:xfrm>
          <a:prstGeom prst="leftRightArrow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37F99183-A89E-D849-98B4-4A6F6A46F7F3}"/>
              </a:ext>
            </a:extLst>
          </p:cNvPr>
          <p:cNvSpPr txBox="1"/>
          <p:nvPr/>
        </p:nvSpPr>
        <p:spPr>
          <a:xfrm>
            <a:off x="4010903" y="514520"/>
            <a:ext cx="20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state space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4C7FEFF-7230-044D-947B-AFC247E002B1}"/>
              </a:ext>
            </a:extLst>
          </p:cNvPr>
          <p:cNvSpPr txBox="1"/>
          <p:nvPr/>
        </p:nvSpPr>
        <p:spPr>
          <a:xfrm>
            <a:off x="7039627" y="514520"/>
            <a:ext cx="23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state space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576DFFC2-5E64-5844-A013-AE9B99D5F6C3}"/>
              </a:ext>
            </a:extLst>
          </p:cNvPr>
          <p:cNvSpPr txBox="1"/>
          <p:nvPr/>
        </p:nvSpPr>
        <p:spPr>
          <a:xfrm>
            <a:off x="6156362" y="4877576"/>
            <a:ext cx="1949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TF1 = !TF2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TF2 = TF1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29E13C6-3544-0B47-9D49-8FFC92FB2E8F}"/>
              </a:ext>
            </a:extLst>
          </p:cNvPr>
          <p:cNvSpPr txBox="1"/>
          <p:nvPr/>
        </p:nvSpPr>
        <p:spPr>
          <a:xfrm>
            <a:off x="9150519" y="4779553"/>
            <a:ext cx="562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0 0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004B3D7-4301-7A42-9DE2-22E71571FB6C}"/>
              </a:ext>
            </a:extLst>
          </p:cNvPr>
          <p:cNvSpPr txBox="1"/>
          <p:nvPr/>
        </p:nvSpPr>
        <p:spPr>
          <a:xfrm>
            <a:off x="10236653" y="5529597"/>
            <a:ext cx="562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4979A49-DEEF-FA4F-9D05-77DB9DA9324E}"/>
              </a:ext>
            </a:extLst>
          </p:cNvPr>
          <p:cNvSpPr txBox="1"/>
          <p:nvPr/>
        </p:nvSpPr>
        <p:spPr>
          <a:xfrm>
            <a:off x="9150518" y="5529597"/>
            <a:ext cx="562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5D66E176-C9B5-ED49-BF28-C8348892C780}"/>
              </a:ext>
            </a:extLst>
          </p:cNvPr>
          <p:cNvSpPr txBox="1"/>
          <p:nvPr/>
        </p:nvSpPr>
        <p:spPr>
          <a:xfrm>
            <a:off x="10236652" y="4782775"/>
            <a:ext cx="562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0 1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8C141877-6542-B744-9C8A-0B6F84E93970}"/>
              </a:ext>
            </a:extLst>
          </p:cNvPr>
          <p:cNvCxnSpPr>
            <a:stCxn id="85" idx="3"/>
            <a:endCxn id="84" idx="1"/>
          </p:cNvCxnSpPr>
          <p:nvPr/>
        </p:nvCxnSpPr>
        <p:spPr>
          <a:xfrm>
            <a:off x="9713189" y="5714263"/>
            <a:ext cx="523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5C7EE4A3-F38A-AA46-9234-8C97CFE67A81}"/>
              </a:ext>
            </a:extLst>
          </p:cNvPr>
          <p:cNvCxnSpPr>
            <a:cxnSpLocks/>
            <a:stCxn id="84" idx="0"/>
            <a:endCxn id="86" idx="2"/>
          </p:cNvCxnSpPr>
          <p:nvPr/>
        </p:nvCxnSpPr>
        <p:spPr>
          <a:xfrm flipH="1" flipV="1">
            <a:off x="10517988" y="5152107"/>
            <a:ext cx="1" cy="377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4016D53-AB3F-814A-8F56-05A8EA3FCBAF}"/>
              </a:ext>
            </a:extLst>
          </p:cNvPr>
          <p:cNvCxnSpPr>
            <a:cxnSpLocks/>
            <a:stCxn id="83" idx="2"/>
            <a:endCxn id="85" idx="0"/>
          </p:cNvCxnSpPr>
          <p:nvPr/>
        </p:nvCxnSpPr>
        <p:spPr>
          <a:xfrm flipH="1">
            <a:off x="9431854" y="5148885"/>
            <a:ext cx="1" cy="380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5845751-1ED4-644B-B7EF-25F1691CD7B2}"/>
              </a:ext>
            </a:extLst>
          </p:cNvPr>
          <p:cNvCxnSpPr>
            <a:cxnSpLocks/>
            <a:stCxn id="86" idx="1"/>
            <a:endCxn id="83" idx="3"/>
          </p:cNvCxnSpPr>
          <p:nvPr/>
        </p:nvCxnSpPr>
        <p:spPr>
          <a:xfrm flipH="1" flipV="1">
            <a:off x="9713190" y="4964219"/>
            <a:ext cx="523462" cy="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F3C5A23D-741B-C744-B707-728CA67ECC21}"/>
              </a:ext>
            </a:extLst>
          </p:cNvPr>
          <p:cNvSpPr txBox="1"/>
          <p:nvPr/>
        </p:nvSpPr>
        <p:spPr>
          <a:xfrm>
            <a:off x="4313292" y="5092014"/>
            <a:ext cx="65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TF1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F529AC3-9832-1A44-BB1F-35CE7036B591}"/>
              </a:ext>
            </a:extLst>
          </p:cNvPr>
          <p:cNvSpPr txBox="1"/>
          <p:nvPr/>
        </p:nvSpPr>
        <p:spPr>
          <a:xfrm>
            <a:off x="5250426" y="5098364"/>
            <a:ext cx="671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TF2</a:t>
            </a:r>
          </a:p>
        </p:txBody>
      </p:sp>
      <p:cxnSp>
        <p:nvCxnSpPr>
          <p:cNvPr id="103" name="Connecteur en angle 102">
            <a:extLst>
              <a:ext uri="{FF2B5EF4-FFF2-40B4-BE49-F238E27FC236}">
                <a16:creationId xmlns:a16="http://schemas.microsoft.com/office/drawing/2014/main" id="{A99E440A-829A-7149-B068-0C90F3E498DF}"/>
              </a:ext>
            </a:extLst>
          </p:cNvPr>
          <p:cNvCxnSpPr>
            <a:cxnSpLocks/>
            <a:stCxn id="99" idx="0"/>
            <a:endCxn id="98" idx="0"/>
          </p:cNvCxnSpPr>
          <p:nvPr/>
        </p:nvCxnSpPr>
        <p:spPr>
          <a:xfrm rot="16200000" flipV="1">
            <a:off x="5110583" y="4622623"/>
            <a:ext cx="6350" cy="945131"/>
          </a:xfrm>
          <a:prstGeom prst="bentConnector3">
            <a:avLst>
              <a:gd name="adj1" fmla="val 3700000"/>
            </a:avLst>
          </a:prstGeom>
          <a:ln w="127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en angle 103">
            <a:extLst>
              <a:ext uri="{FF2B5EF4-FFF2-40B4-BE49-F238E27FC236}">
                <a16:creationId xmlns:a16="http://schemas.microsoft.com/office/drawing/2014/main" id="{ECDBD537-C447-4341-9067-33D7233B1955}"/>
              </a:ext>
            </a:extLst>
          </p:cNvPr>
          <p:cNvCxnSpPr>
            <a:cxnSpLocks/>
            <a:stCxn id="99" idx="2"/>
            <a:endCxn id="98" idx="2"/>
          </p:cNvCxnSpPr>
          <p:nvPr/>
        </p:nvCxnSpPr>
        <p:spPr>
          <a:xfrm rot="5400000" flipH="1">
            <a:off x="5110583" y="4991956"/>
            <a:ext cx="6350" cy="945131"/>
          </a:xfrm>
          <a:prstGeom prst="bentConnector3">
            <a:avLst>
              <a:gd name="adj1" fmla="val -3600000"/>
            </a:avLst>
          </a:prstGeom>
          <a:ln w="12700">
            <a:headEnd type="stealt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46BB299-02C9-E04A-8367-5CF3B2DC7ACD}"/>
              </a:ext>
            </a:extLst>
          </p:cNvPr>
          <p:cNvSpPr/>
          <p:nvPr/>
        </p:nvSpPr>
        <p:spPr>
          <a:xfrm>
            <a:off x="11348580" y="3072592"/>
            <a:ext cx="388308" cy="147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2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CA2622-A800-1540-9A99-B91D1E74A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89"/>
          <a:stretch/>
        </p:blipFill>
        <p:spPr>
          <a:xfrm>
            <a:off x="279385" y="703528"/>
            <a:ext cx="3850985" cy="213906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70B923-22CE-8F48-8BBD-8B1742D5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70" y="903875"/>
            <a:ext cx="4634630" cy="17383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FB3A8C1-454B-CE4A-9346-7852FC605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854" y="2642241"/>
            <a:ext cx="5016500" cy="2349500"/>
          </a:xfrm>
          <a:prstGeom prst="rect">
            <a:avLst/>
          </a:prstGeom>
        </p:spPr>
      </p:pic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45A9A431-C2D0-C14D-A0BE-9F74DC63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54" y="3393412"/>
            <a:ext cx="2859154" cy="8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62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A111BA-6922-4845-95A1-F87B58E9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8" y="2317315"/>
            <a:ext cx="5016500" cy="2349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A1E012-E634-2D46-8978-71EF56A5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193" y="2212253"/>
            <a:ext cx="2421030" cy="2454562"/>
          </a:xfrm>
          <a:prstGeom prst="rect">
            <a:avLst/>
          </a:prstGeom>
        </p:spPr>
      </p:pic>
      <p:pic>
        <p:nvPicPr>
          <p:cNvPr id="4100" name="Picture 4" descr="Résultat de recherche d'images pour &quot;logo I2M marseille&quot;">
            <a:hlinkClick r:id="rId4"/>
            <a:extLst>
              <a:ext uri="{FF2B5EF4-FFF2-40B4-BE49-F238E27FC236}">
                <a16:creationId xmlns:a16="http://schemas.microsoft.com/office/drawing/2014/main" id="{0C75A4FC-F075-F64D-B281-89319881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8" y="629433"/>
            <a:ext cx="76454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348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152</Words>
  <Application>Microsoft Macintosh PowerPoint</Application>
  <PresentationFormat>Grand écran</PresentationFormat>
  <Paragraphs>90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24</cp:revision>
  <dcterms:created xsi:type="dcterms:W3CDTF">2019-09-16T13:19:59Z</dcterms:created>
  <dcterms:modified xsi:type="dcterms:W3CDTF">2019-09-17T11:07:55Z</dcterms:modified>
</cp:coreProperties>
</file>