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6" name="Google Shape;456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image">
  <p:cSld name="Diapositive de titre avec im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" name="Google Shape;13;p2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 title="Titr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 title="Sous-titre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rgbClr val="E2606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1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1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1" title="Titr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1" title="Sous-titre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4" name="Google Shape;114;p11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En-tête de sec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2"/>
          <p:cNvCxnSpPr/>
          <p:nvPr/>
        </p:nvCxnSpPr>
        <p:spPr>
          <a:xfrm flipH="1" rot="10800000">
            <a:off x="0" y="757568"/>
            <a:ext cx="1338943" cy="68062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2" title="Titr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2" title="Sous-titr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1" name="Google Shape;121;p12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2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2"/>
          <p:cNvCxnSpPr/>
          <p:nvPr/>
        </p:nvCxnSpPr>
        <p:spPr>
          <a:xfrm flipH="1" rot="10800000">
            <a:off x="0" y="306422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2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2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3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8" name="Google Shape;128;p13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9" name="Google Shape;129;p1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1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1" name="Google Shape;131;p1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3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13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4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0" name="Google Shape;140;p14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1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4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14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p1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1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1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" name="Google Shape;161;p15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2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3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4" type="body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>
  <p:cSld name="Contenu avec légen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6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6" title="Titre"/>
          <p:cNvSpPr txBox="1"/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1" name="Google Shape;171;p16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2" type="body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7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7" title="Titre"/>
          <p:cNvSpPr txBox="1"/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9" name="Google Shape;179;p17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17"/>
          <p:cNvSpPr/>
          <p:nvPr>
            <p:ph idx="2" type="pic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5" name="Google Shape;185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1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Titre uniqueme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9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4" name="Google Shape;194;p1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Google Shape;195;p1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6" name="Google Shape;196;p1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 title="Titre "/>
          <p:cNvSpPr txBox="1"/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DU TEXTE 01">
  <p:cSld name="DISPOSITION DU TEXTE 0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 title="Puces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3"/>
          <p:cNvCxnSpPr/>
          <p:nvPr/>
        </p:nvCxnSpPr>
        <p:spPr>
          <a:xfrm flipH="1" rot="10800000">
            <a:off x="4781550" y="3785308"/>
            <a:ext cx="1143431" cy="1352550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 title="Sous-titre"/>
          <p:cNvSpPr txBox="1"/>
          <p:nvPr>
            <p:ph idx="2" type="body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 title="Titre 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9" name="Google Shape;20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avec sous-titre">
  <p:cSld name="Comparaison avec sous-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30" name="Google Shape;30;p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31;p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" name="Google Shape;32;p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rgbClr val="EE95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 title="Puces"/>
          <p:cNvSpPr txBox="1"/>
          <p:nvPr>
            <p:ph idx="2" type="body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 title="Puces"/>
          <p:cNvSpPr txBox="1"/>
          <p:nvPr>
            <p:ph idx="4" type="body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 title="Sous-titre"/>
          <p:cNvSpPr txBox="1"/>
          <p:nvPr>
            <p:ph idx="5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" name="Google Shape;41;p4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 avec image">
  <p:cSld name="En-tête de section avec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rgbClr val="EE95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5"/>
          <p:cNvCxnSpPr/>
          <p:nvPr/>
        </p:nvCxnSpPr>
        <p:spPr>
          <a:xfrm flipH="1" rot="10800000">
            <a:off x="0" y="757568"/>
            <a:ext cx="1338943" cy="68062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5" title="Titr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5" title="Sous-titr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8" name="Google Shape;48;p5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5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5"/>
          <p:cNvCxnSpPr/>
          <p:nvPr/>
        </p:nvCxnSpPr>
        <p:spPr>
          <a:xfrm flipH="1" rot="10800000">
            <a:off x="0" y="306422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5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2" name="Google Shape;52;p5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5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">
  <p:cSld name="Graphiqu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56" name="Google Shape;56;p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" name="Google Shape;58;p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rgbClr val="EE95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 title="Sous-titr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6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 title="Graphique"/>
          <p:cNvSpPr/>
          <p:nvPr>
            <p:ph idx="3" type="chart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du texte 02">
  <p:cSld name="Disposition du texte 0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>
            <p:ph idx="2" type="pic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9" name="Google Shape;69;p7" title="Puces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7"/>
          <p:cNvCxnSpPr/>
          <p:nvPr/>
        </p:nvCxnSpPr>
        <p:spPr>
          <a:xfrm flipH="1" rot="10800000">
            <a:off x="7764236" y="889089"/>
            <a:ext cx="1379764" cy="12254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 title="Sous-titre"/>
          <p:cNvSpPr txBox="1"/>
          <p:nvPr>
            <p:ph idx="3" type="body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7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 title="Titre 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 title="Tableau"/>
          <p:cNvSpPr/>
          <p:nvPr>
            <p:ph idx="2" type="tbl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9" name="Google Shape;79;p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80" name="Google Shape;80;p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81;p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" name="Google Shape;82;p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 title="Sous-titr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8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e photo">
  <p:cSld name="Grande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 flipH="1" rot="10800000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 title="Image"/>
          <p:cNvSpPr/>
          <p:nvPr>
            <p:ph idx="2" type="pic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91" name="Google Shape;91;p9"/>
          <p:cNvCxnSpPr/>
          <p:nvPr/>
        </p:nvCxnSpPr>
        <p:spPr>
          <a:xfrm flipH="1" rot="10800000">
            <a:off x="0" y="4008665"/>
            <a:ext cx="1771650" cy="9307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9" title="Titre "/>
          <p:cNvSpPr txBox="1"/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0" lIns="21600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rci">
  <p:cSld name="Merci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2" type="body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3" type="body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4" type="body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>
            <a:off x="4844204" y="2628935"/>
            <a:ext cx="194156" cy="194156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4880717" y="2923490"/>
            <a:ext cx="121130" cy="222071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4844204" y="3245959"/>
            <a:ext cx="194156" cy="141205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4853787" y="3487561"/>
            <a:ext cx="174989" cy="174989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0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0"/>
          <p:cNvSpPr/>
          <p:nvPr>
            <p:ph idx="5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 title="Titre"/>
          <p:cNvSpPr txBox="1"/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254" name="Google Shape;254;p33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LEONARD Damien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258" name="Google Shape;258;p33"/>
          <p:cNvPicPr preferRelativeResize="0"/>
          <p:nvPr/>
        </p:nvPicPr>
        <p:blipFill rotWithShape="1">
          <a:blip r:embed="rId5">
            <a:alphaModFix/>
          </a:blip>
          <a:srcRect b="13972" l="11387" r="63940" t="12667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</a:t>
            </a:r>
            <a:endParaRPr/>
          </a:p>
        </p:txBody>
      </p:sp>
      <p:sp>
        <p:nvSpPr>
          <p:cNvPr id="350" name="Google Shape;350;p42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Nombre total d’appartements vendus au 1er semestre 2020.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575" y="1816828"/>
            <a:ext cx="3829700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579" y="3224399"/>
            <a:ext cx="2083275" cy="6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2</a:t>
            </a:r>
            <a:endParaRPr/>
          </a:p>
        </p:txBody>
      </p:sp>
      <p:sp>
        <p:nvSpPr>
          <p:cNvPr id="362" name="Google Shape;362;p43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390375" y="1032700"/>
            <a:ext cx="6003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Le nombre de ventes d’appartement par région pour le 1er semestre 2020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97" y="2184447"/>
            <a:ext cx="3994175" cy="9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171" y="1552750"/>
            <a:ext cx="2005984" cy="3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3</a:t>
            </a:r>
            <a:endParaRPr/>
          </a:p>
        </p:txBody>
      </p:sp>
      <p:sp>
        <p:nvSpPr>
          <p:cNvPr id="374" name="Google Shape;374;p44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390375" y="1032700"/>
            <a:ext cx="6003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Proportion des ventes d’appartements par le nombre de pièces.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432673" y="1552692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200" y="2571748"/>
            <a:ext cx="224360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75" y="1552700"/>
            <a:ext cx="6294475" cy="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4</a:t>
            </a:r>
            <a:endParaRPr/>
          </a:p>
        </p:txBody>
      </p:sp>
      <p:sp>
        <p:nvSpPr>
          <p:cNvPr id="386" name="Google Shape;386;p45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87" name="Google Shape;387;p45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390525" y="1032700"/>
            <a:ext cx="6003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Liste des 10 départements où le prix du mètre carré est le plus élevé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0" y="2571751"/>
            <a:ext cx="4183000" cy="81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576" y="1552751"/>
            <a:ext cx="2819800" cy="29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5</a:t>
            </a:r>
            <a:endParaRPr/>
          </a:p>
        </p:txBody>
      </p:sp>
      <p:sp>
        <p:nvSpPr>
          <p:cNvPr id="398" name="Google Shape;398;p46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0" name="Google Shape;400;p46"/>
          <p:cNvSpPr txBox="1"/>
          <p:nvPr>
            <p:ph idx="1" type="body"/>
          </p:nvPr>
        </p:nvSpPr>
        <p:spPr>
          <a:xfrm>
            <a:off x="390375" y="1032700"/>
            <a:ext cx="6003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Prix moyen du mètre carré d’une maison en Île-de-France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1937413"/>
            <a:ext cx="5267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36" y="3586600"/>
            <a:ext cx="819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6</a:t>
            </a:r>
            <a:endParaRPr/>
          </a:p>
        </p:txBody>
      </p:sp>
      <p:sp>
        <p:nvSpPr>
          <p:cNvPr id="410" name="Google Shape;410;p47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2" name="Google Shape;412;p47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Liste des 10 appartements les plus chers avec la région et le nombre de mètres carrés.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2" y="2413072"/>
            <a:ext cx="3899000" cy="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928548"/>
            <a:ext cx="3709050" cy="2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7</a:t>
            </a:r>
            <a:endParaRPr/>
          </a:p>
        </p:txBody>
      </p:sp>
      <p:sp>
        <p:nvSpPr>
          <p:cNvPr id="422" name="Google Shape;422;p48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23" name="Google Shape;423;p48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Taux d’évolution du nombre de ventes entre le premier et le second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trimestre de 2020.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96" y="1943550"/>
            <a:ext cx="5208574" cy="12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1533" y="3776328"/>
            <a:ext cx="3086100" cy="43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8</a:t>
            </a:r>
            <a:endParaRPr/>
          </a:p>
        </p:txBody>
      </p:sp>
      <p:sp>
        <p:nvSpPr>
          <p:cNvPr id="434" name="Google Shape;434;p49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35" name="Google Shape;435;p49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6" name="Google Shape;436;p49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Le classement des régions par rapport au prix au mètre carré 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appartement de plus de 4 pièces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37" name="Google Shape;437;p49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1" y="2374926"/>
            <a:ext cx="4351174" cy="11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47" y="1635822"/>
            <a:ext cx="2238325" cy="2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9</a:t>
            </a:r>
            <a:endParaRPr/>
          </a:p>
        </p:txBody>
      </p:sp>
      <p:sp>
        <p:nvSpPr>
          <p:cNvPr id="446" name="Google Shape;446;p50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47" name="Google Shape;447;p50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8" name="Google Shape;448;p50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Liste des communes ayant eu au moins 50 ventes au 1er trimestre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49" name="Google Shape;449;p50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00" y="2211000"/>
            <a:ext cx="3938700" cy="11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875" y="1552750"/>
            <a:ext cx="1561531" cy="32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4650" y="1552750"/>
            <a:ext cx="1442674" cy="32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10</a:t>
            </a:r>
            <a:endParaRPr/>
          </a:p>
        </p:txBody>
      </p:sp>
      <p:sp>
        <p:nvSpPr>
          <p:cNvPr id="459" name="Google Shape;459;p51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60" name="Google Shape;460;p51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1" name="Google Shape;461;p51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Différence en pourcentage du prix au mètre carré entre 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appartement de 2 pièces et un appartement de 3 pièces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449" y="1755100"/>
            <a:ext cx="3889126" cy="130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638" y="3439800"/>
            <a:ext cx="37147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65" name="Google Shape;265;p34"/>
          <p:cNvSpPr txBox="1"/>
          <p:nvPr>
            <p:ph idx="2" type="body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fr" sz="1800">
                <a:solidFill>
                  <a:schemeClr val="dk1"/>
                </a:solidFill>
              </a:rPr>
              <a:t>Projet “DATAIMMO”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Modification base de données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Analyse du marché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/>
              <a:t>Aider les différentes agences.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7" name="Google Shape;267;p34" title="Horizon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11</a:t>
            </a:r>
            <a:endParaRPr b="0"/>
          </a:p>
        </p:txBody>
      </p:sp>
      <p:sp>
        <p:nvSpPr>
          <p:cNvPr id="471" name="Google Shape;471;p52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72" name="Google Shape;472;p52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Les moyennes de valeurs foncières pour le top 3 des communes 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départements 6, 13, 33, 59 et 69.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2348725"/>
            <a:ext cx="4348951" cy="12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1375" y="1552747"/>
            <a:ext cx="3221574" cy="30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12</a:t>
            </a:r>
            <a:endParaRPr b="0"/>
          </a:p>
        </p:txBody>
      </p:sp>
      <p:sp>
        <p:nvSpPr>
          <p:cNvPr id="483" name="Google Shape;483;p53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84" name="Google Shape;484;p53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5" name="Google Shape;485;p53"/>
          <p:cNvSpPr txBox="1"/>
          <p:nvPr>
            <p:ph idx="1" type="body"/>
          </p:nvPr>
        </p:nvSpPr>
        <p:spPr>
          <a:xfrm>
            <a:off x="390375" y="1032700"/>
            <a:ext cx="6773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Les 20 communes avec le plus de transactions pour 1000 habitants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pour les communes qui dépassent les 10 000 habitants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86" name="Google Shape;486;p53"/>
          <p:cNvSpPr txBox="1"/>
          <p:nvPr/>
        </p:nvSpPr>
        <p:spPr>
          <a:xfrm>
            <a:off x="390523" y="1552755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6" y="2280275"/>
            <a:ext cx="5382326" cy="1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372" y="1173225"/>
            <a:ext cx="2924150" cy="372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54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495" name="Google Shape;495;p54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4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97" name="Google Shape;497;p54"/>
          <p:cNvPicPr preferRelativeResize="0"/>
          <p:nvPr/>
        </p:nvPicPr>
        <p:blipFill rotWithShape="1">
          <a:blip r:embed="rId4">
            <a:alphaModFix/>
          </a:blip>
          <a:srcRect b="13972" l="11387" r="63940" t="12667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La stratégie de sauvegarde et la conformité RGPD</a:t>
            </a:r>
            <a:endParaRPr b="0"/>
          </a:p>
        </p:txBody>
      </p:sp>
      <p:sp>
        <p:nvSpPr>
          <p:cNvPr id="276" name="Google Shape;276;p35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Obligatoire pour protéger les données personnelles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Réduction des Risques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Continuité des Activités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Les données initiales</a:t>
            </a:r>
            <a:endParaRPr b="0"/>
          </a:p>
        </p:txBody>
      </p:sp>
      <p:sp>
        <p:nvSpPr>
          <p:cNvPr id="285" name="Google Shape;285;p36"/>
          <p:cNvSpPr txBox="1"/>
          <p:nvPr>
            <p:ph idx="2" type="body"/>
          </p:nvPr>
        </p:nvSpPr>
        <p:spPr>
          <a:xfrm>
            <a:off x="388998" y="1498380"/>
            <a:ext cx="69786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Data : Demandes de valeurs foncières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INSEE : les résultats des recensements de la population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271A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Data.gouv : Données des régions</a:t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173" y="29883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246" y="3236575"/>
            <a:ext cx="3414250" cy="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357925" y="319925"/>
            <a:ext cx="7311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L’extrait du dictionnaire des données</a:t>
            </a:r>
            <a:endParaRPr b="0"/>
          </a:p>
        </p:txBody>
      </p:sp>
      <p:sp>
        <p:nvSpPr>
          <p:cNvPr id="296" name="Google Shape;296;p37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25" y="1201050"/>
            <a:ext cx="7310999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90525" y="125700"/>
            <a:ext cx="5368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Le schéma relationnel normalisé</a:t>
            </a:r>
            <a:endParaRPr b="0"/>
          </a:p>
        </p:txBody>
      </p:sp>
      <p:sp>
        <p:nvSpPr>
          <p:cNvPr id="306" name="Google Shape;306;p38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00" y="1434000"/>
            <a:ext cx="7452200" cy="32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/>
              <a:t>screenshot qui permet de démontrer le bon chargement des données</a:t>
            </a:r>
            <a:endParaRPr b="0" sz="2400"/>
          </a:p>
        </p:txBody>
      </p:sp>
      <p:sp>
        <p:nvSpPr>
          <p:cNvPr id="316" name="Google Shape;316;p39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00" y="1381800"/>
            <a:ext cx="7867555" cy="32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389000" y="156773"/>
            <a:ext cx="4689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0"/>
              <a:buFont typeface="Calibri"/>
              <a:buNone/>
            </a:pPr>
            <a:r>
              <a:rPr b="0" lang="fr" sz="2070"/>
              <a:t>La base de données avec les tables créées et les données chargées</a:t>
            </a:r>
            <a:endParaRPr b="0" sz="2070"/>
          </a:p>
        </p:txBody>
      </p:sp>
      <p:sp>
        <p:nvSpPr>
          <p:cNvPr id="326" name="Google Shape;326;p40"/>
          <p:cNvSpPr txBox="1"/>
          <p:nvPr>
            <p:ph idx="2" type="body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00" y="1076650"/>
            <a:ext cx="4482576" cy="1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843" y="1076650"/>
            <a:ext cx="1258477" cy="1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5849" y="2855402"/>
            <a:ext cx="1759573" cy="15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375" y="2855390"/>
            <a:ext cx="4482575" cy="152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1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339" name="Google Shape;339;p41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b="0" lang="fr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descr="Hexagone de couleur foncée unie au milieu d’accentuation d’image" id="341" name="Google Shape;341;p41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Requête 1 a 12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43" name="Google Shape;343;p41"/>
          <p:cNvPicPr preferRelativeResize="0"/>
          <p:nvPr/>
        </p:nvPicPr>
        <p:blipFill rotWithShape="1">
          <a:blip r:embed="rId4">
            <a:alphaModFix/>
          </a:blip>
          <a:srcRect b="13972" l="11387" r="63940" t="12667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