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2"/>
  </p:notesMasterIdLst>
  <p:sldIdLst>
    <p:sldId id="256" r:id="rId2"/>
    <p:sldId id="271" r:id="rId3"/>
    <p:sldId id="270" r:id="rId4"/>
    <p:sldId id="258" r:id="rId5"/>
    <p:sldId id="259" r:id="rId6"/>
    <p:sldId id="260"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4"/>
    <p:restoredTop sz="88698"/>
  </p:normalViewPr>
  <p:slideViewPr>
    <p:cSldViewPr snapToGrid="0" snapToObjects="1">
      <p:cViewPr>
        <p:scale>
          <a:sx n="89" d="100"/>
          <a:sy n="89" d="100"/>
        </p:scale>
        <p:origin x="432" y="448"/>
      </p:cViewPr>
      <p:guideLst/>
    </p:cSldViewPr>
  </p:slideViewPr>
  <p:notesTextViewPr>
    <p:cViewPr>
      <p:scale>
        <a:sx n="90" d="100"/>
        <a:sy n="9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44FB9-BB77-594F-B861-0758377354E3}" type="datetimeFigureOut">
              <a:rPr lang="en-US" smtClean="0"/>
              <a:t>3/18/21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50CED-5C18-3845-8357-FE0BEBCC73CC}" type="slidenum">
              <a:rPr lang="en-US" smtClean="0"/>
              <a:t>‹#›</a:t>
            </a:fld>
            <a:endParaRPr lang="en-US"/>
          </a:p>
        </p:txBody>
      </p:sp>
    </p:spTree>
    <p:extLst>
      <p:ext uri="{BB962C8B-B14F-4D97-AF65-F5344CB8AC3E}">
        <p14:creationId xmlns:p14="http://schemas.microsoft.com/office/powerpoint/2010/main" val="3121917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My name is Leonard and today, I’m going to be talking about my cryptocurrency stock analytics</a:t>
            </a:r>
          </a:p>
          <a:p>
            <a:pPr marL="228600" indent="-228600">
              <a:buFont typeface="+mj-lt"/>
              <a:buAutoNum type="arabicPeriod"/>
            </a:pPr>
            <a:r>
              <a:rPr lang="en-US" dirty="0"/>
              <a:t>Now, I chose this topic because I’ve worked with cryptocurrency for past cs projects and its interesting to witness how much the famous buzz word has grown. From stories of Elon Musk losing billions in cryptocurrency to Redditors bringing Dogecoin to an unprecedented $0.04, this analysis is more relevant than ever for cryptocurrency investors</a:t>
            </a:r>
          </a:p>
        </p:txBody>
      </p:sp>
      <p:sp>
        <p:nvSpPr>
          <p:cNvPr id="4" name="Slide Number Placeholder 3"/>
          <p:cNvSpPr>
            <a:spLocks noGrp="1"/>
          </p:cNvSpPr>
          <p:nvPr>
            <p:ph type="sldNum" sz="quarter" idx="5"/>
          </p:nvPr>
        </p:nvSpPr>
        <p:spPr/>
        <p:txBody>
          <a:bodyPr/>
          <a:lstStyle/>
          <a:p>
            <a:fld id="{22A50CED-5C18-3845-8357-FE0BEBCC73CC}" type="slidenum">
              <a:rPr lang="en-US" smtClean="0"/>
              <a:t>1</a:t>
            </a:fld>
            <a:endParaRPr lang="en-US"/>
          </a:p>
        </p:txBody>
      </p:sp>
    </p:spTree>
    <p:extLst>
      <p:ext uri="{BB962C8B-B14F-4D97-AF65-F5344CB8AC3E}">
        <p14:creationId xmlns:p14="http://schemas.microsoft.com/office/powerpoint/2010/main" val="134128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most important insights we can gather from this analysis is that Ethereum and Litecoin’s ongoing trend is expected to bring a 56% loss in investment from September to January. </a:t>
            </a:r>
          </a:p>
          <a:p>
            <a:pPr marL="228600" indent="-228600">
              <a:buFont typeface="+mj-lt"/>
              <a:buAutoNum type="arabicPeriod"/>
            </a:pPr>
            <a:endParaRPr lang="en-US" dirty="0"/>
          </a:p>
          <a:p>
            <a:pPr marL="228600" indent="-228600">
              <a:buFont typeface="+mj-lt"/>
              <a:buAutoNum type="arabicPeriod"/>
            </a:pPr>
            <a:r>
              <a:rPr lang="en-US" dirty="0"/>
              <a:t>For Ripple, it follows Ethereum and Litecoin but the decrease is only 11% from September to January. These insights show us that we should not put all our eggs in one basket. In other words, we shouldn’t just invest in top performers with higher buy-ins. </a:t>
            </a:r>
          </a:p>
          <a:p>
            <a:pPr marL="228600" indent="-228600">
              <a:buFont typeface="+mj-lt"/>
              <a:buAutoNum type="arabicPeriod"/>
            </a:pPr>
            <a:endParaRPr lang="en-US" dirty="0"/>
          </a:p>
          <a:p>
            <a:pPr marL="228600" indent="-228600">
              <a:buFont typeface="+mj-lt"/>
              <a:buAutoNum type="arabicPeriod"/>
            </a:pPr>
            <a:r>
              <a:rPr lang="en-US" dirty="0"/>
              <a:t>My recommendation to mitigate this is to diversify cryptocurrency investments into Ripple, Litecoin, NEO, and other high performing cryptocurrencies not included in the top 3. This will ensure that a big decrease in price like Bitcoin and Ethereum’s will be cushioned by more investments in cheaper currency. </a:t>
            </a:r>
          </a:p>
          <a:p>
            <a:pPr marL="228600" indent="-228600">
              <a:buFont typeface="+mj-lt"/>
              <a:buAutoNum type="arabicPeriod"/>
            </a:pPr>
            <a:endParaRPr lang="en-US" dirty="0"/>
          </a:p>
          <a:p>
            <a:pPr marL="228600" indent="-228600">
              <a:buFont typeface="+mj-lt"/>
              <a:buAutoNum type="arabicPeriod"/>
            </a:pPr>
            <a:r>
              <a:rPr lang="en-US" dirty="0"/>
              <a:t>Take the line chart on the right, after investing in just Ethereum and Ripple and filtering out Bitcoin, there is forecasted 28% increase in closing price. This combination yields a positive investment and we can mix and match different currencies like this with the dashboard I created. </a:t>
            </a:r>
          </a:p>
          <a:p>
            <a:pPr marL="228600" indent="-228600">
              <a:buFont typeface="+mj-lt"/>
              <a:buAutoNum type="arabicPeriod"/>
            </a:pPr>
            <a:endParaRPr lang="en-US" dirty="0"/>
          </a:p>
          <a:p>
            <a:pPr marL="228600" indent="-228600">
              <a:buFont typeface="+mj-lt"/>
              <a:buAutoNum type="arabicPeriod"/>
            </a:pPr>
            <a:r>
              <a:rPr lang="en-US" dirty="0"/>
              <a:t>My other recommendations is to maybe sell cryptocurrency shares in Bitcoin and Ethereum before their forecasted dip occurs. Note that this is recommended if you’re thinking about reinvesting in other currencies as a short-term or long-term investor. </a:t>
            </a:r>
          </a:p>
          <a:p>
            <a:pPr marL="228600" indent="-228600">
              <a:buFont typeface="+mj-lt"/>
              <a:buAutoNum type="arabicPeriod"/>
            </a:pPr>
            <a:endParaRPr lang="en-US" dirty="0"/>
          </a:p>
          <a:p>
            <a:pPr marL="228600" indent="-228600">
              <a:buFont typeface="+mj-lt"/>
              <a:buAutoNum type="arabicPeriod"/>
            </a:pPr>
            <a:r>
              <a:rPr lang="en-US" dirty="0"/>
              <a:t>To wrap up my analysis, we now know the forecasted trend of Bitcoin, Ethereum, and Ripple closing price, we have learned how to buy or sell our shares thanks to MA, and I’ve given my insights and recommendations to you as it relates to our business at </a:t>
            </a:r>
            <a:r>
              <a:rPr lang="en-US" dirty="0" err="1"/>
              <a:t>DeCent</a:t>
            </a:r>
            <a:r>
              <a:rPr lang="en-US" dirty="0"/>
              <a:t>. Thank you for listening and happy investing.</a:t>
            </a:r>
          </a:p>
        </p:txBody>
      </p:sp>
      <p:sp>
        <p:nvSpPr>
          <p:cNvPr id="4" name="Slide Number Placeholder 3"/>
          <p:cNvSpPr>
            <a:spLocks noGrp="1"/>
          </p:cNvSpPr>
          <p:nvPr>
            <p:ph type="sldNum" sz="quarter" idx="5"/>
          </p:nvPr>
        </p:nvSpPr>
        <p:spPr/>
        <p:txBody>
          <a:bodyPr/>
          <a:lstStyle/>
          <a:p>
            <a:fld id="{22A50CED-5C18-3845-8357-FE0BEBCC73CC}" type="slidenum">
              <a:rPr lang="en-US" smtClean="0"/>
              <a:t>10</a:t>
            </a:fld>
            <a:endParaRPr lang="en-US"/>
          </a:p>
        </p:txBody>
      </p:sp>
    </p:spTree>
    <p:extLst>
      <p:ext uri="{BB962C8B-B14F-4D97-AF65-F5344CB8AC3E}">
        <p14:creationId xmlns:p14="http://schemas.microsoft.com/office/powerpoint/2010/main" val="36857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150000"/>
              </a:lnSpc>
              <a:buFont typeface="+mj-lt"/>
              <a:buAutoNum type="arabicPeriod"/>
            </a:pPr>
            <a:r>
              <a:rPr lang="en-US" b="0" dirty="0"/>
              <a:t>Before I introduce the problem, I will go over some context. The business this analysis is done for is a hypothetical crypto stock firm, </a:t>
            </a:r>
            <a:r>
              <a:rPr lang="en-US" b="0" dirty="0" err="1"/>
              <a:t>DeCent</a:t>
            </a:r>
            <a:r>
              <a:rPr lang="en-US" b="0" dirty="0"/>
              <a:t>….for decentralized. </a:t>
            </a:r>
          </a:p>
          <a:p>
            <a:pPr marL="228600" indent="-228600">
              <a:lnSpc>
                <a:spcPct val="150000"/>
              </a:lnSpc>
              <a:buFont typeface="+mj-lt"/>
              <a:buAutoNum type="arabicPeriod"/>
            </a:pPr>
            <a:endParaRPr lang="en-US" b="0" dirty="0"/>
          </a:p>
          <a:p>
            <a:pPr marL="228600" indent="-228600">
              <a:lnSpc>
                <a:spcPct val="150000"/>
              </a:lnSpc>
              <a:buFont typeface="+mj-lt"/>
              <a:buAutoNum type="arabicPeriod"/>
            </a:pPr>
            <a:r>
              <a:rPr lang="en-US" b="0" dirty="0" err="1"/>
              <a:t>DeCent</a:t>
            </a:r>
            <a:r>
              <a:rPr lang="en-US" b="0" dirty="0"/>
              <a:t> has short-term and long-term investors who are looking for opportunities to expand their crypto stock portfolios in 2017 and beyond. Next, I will go over the use cases for this.</a:t>
            </a:r>
          </a:p>
          <a:p>
            <a:pPr marL="228600" indent="-228600">
              <a:lnSpc>
                <a:spcPct val="150000"/>
              </a:lnSpc>
              <a:buFont typeface="+mj-lt"/>
              <a:buAutoNum type="arabicPeriod"/>
            </a:pPr>
            <a:endParaRPr lang="en-US" b="0" dirty="0"/>
          </a:p>
          <a:p>
            <a:pPr marL="228600" indent="-228600">
              <a:lnSpc>
                <a:spcPct val="150000"/>
              </a:lnSpc>
              <a:buFont typeface="+mj-lt"/>
              <a:buAutoNum type="arabicPeriod"/>
            </a:pPr>
            <a:r>
              <a:rPr lang="en-US" b="0" dirty="0"/>
              <a:t>This is important for the business because it will help investors understand cryptocurrency trends in the market. For example, are there any stock prices increasing or decreasing in the past month. Moreover, is there any way to predict an increase or decrease in price? </a:t>
            </a:r>
          </a:p>
          <a:p>
            <a:pPr marL="228600" indent="-228600">
              <a:lnSpc>
                <a:spcPct val="150000"/>
              </a:lnSpc>
              <a:buFont typeface="+mj-lt"/>
              <a:buAutoNum type="arabicPeriod"/>
            </a:pPr>
            <a:endParaRPr lang="en-US" b="0" dirty="0"/>
          </a:p>
          <a:p>
            <a:pPr marL="228600" indent="-228600">
              <a:lnSpc>
                <a:spcPct val="150000"/>
              </a:lnSpc>
              <a:buFont typeface="+mj-lt"/>
              <a:buAutoNum type="arabicPeriod"/>
            </a:pPr>
            <a:r>
              <a:rPr lang="en-US" b="0" dirty="0"/>
              <a:t>Using what we learn from these questions, we can create a strategic portfolio for each type of investor</a:t>
            </a:r>
          </a:p>
          <a:p>
            <a:pPr marL="228600" indent="-228600">
              <a:lnSpc>
                <a:spcPct val="150000"/>
              </a:lnSpc>
              <a:buFont typeface="+mj-lt"/>
              <a:buAutoNum type="arabicPeriod"/>
            </a:pPr>
            <a:endParaRPr lang="en-US" b="0" dirty="0"/>
          </a:p>
          <a:p>
            <a:pPr marL="228600" indent="-228600">
              <a:lnSpc>
                <a:spcPct val="150000"/>
              </a:lnSpc>
              <a:buFont typeface="+mj-lt"/>
              <a:buAutoNum type="arabicPeriod"/>
            </a:pPr>
            <a:r>
              <a:rPr lang="en-US" b="0" dirty="0"/>
              <a:t>To create a strategic portfolio, we must determine how much several cryptocurrencies’ market value will be worth in the last quarter of 2017 using forecasting and moving averages </a:t>
            </a:r>
          </a:p>
          <a:p>
            <a:pPr marL="228600" indent="-228600">
              <a:lnSpc>
                <a:spcPct val="150000"/>
              </a:lnSpc>
              <a:buFont typeface="+mj-lt"/>
              <a:buAutoNum type="arabicPeriod"/>
            </a:pPr>
            <a:endParaRPr lang="en-US" b="0" dirty="0"/>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fld id="{22A50CED-5C18-3845-8357-FE0BEBCC73CC}" type="slidenum">
              <a:rPr lang="en-US" smtClean="0"/>
              <a:t>2</a:t>
            </a:fld>
            <a:endParaRPr lang="en-US"/>
          </a:p>
        </p:txBody>
      </p:sp>
    </p:spTree>
    <p:extLst>
      <p:ext uri="{BB962C8B-B14F-4D97-AF65-F5344CB8AC3E}">
        <p14:creationId xmlns:p14="http://schemas.microsoft.com/office/powerpoint/2010/main" val="2163963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Drilling down further, we want to determine which currencies have had the best performance based on the maximum recent market cap. In descending order, we have Bitcoin, Ethereum, Ripple, Litecoin, NEO, </a:t>
            </a:r>
            <a:r>
              <a:rPr lang="en-US" dirty="0" err="1"/>
              <a:t>Bytecoin</a:t>
            </a:r>
            <a:r>
              <a:rPr lang="en-US" dirty="0"/>
              <a:t>, and Dogecoin as the best performers. </a:t>
            </a:r>
          </a:p>
          <a:p>
            <a:pPr marL="228600" indent="-228600">
              <a:buFont typeface="+mj-lt"/>
              <a:buAutoNum type="arabicPeriod"/>
            </a:pPr>
            <a:endParaRPr lang="en-US" dirty="0"/>
          </a:p>
          <a:p>
            <a:pPr marL="228600" indent="-228600">
              <a:buFont typeface="+mj-lt"/>
              <a:buAutoNum type="arabicPeriod"/>
            </a:pPr>
            <a:r>
              <a:rPr lang="en-US" dirty="0"/>
              <a:t>From this, I personally chose to focus on the top 3 being Bitcoin, Ethereum, and Ripple. </a:t>
            </a:r>
          </a:p>
          <a:p>
            <a:pPr marL="228600" indent="-228600">
              <a:buFont typeface="+mj-lt"/>
              <a:buAutoNum type="arabicPeriod"/>
            </a:pPr>
            <a:endParaRPr lang="en-US" dirty="0"/>
          </a:p>
          <a:p>
            <a:pPr marL="228600" indent="-228600">
              <a:buFont typeface="+mj-lt"/>
              <a:buAutoNum type="arabicPeriod"/>
            </a:pPr>
            <a:r>
              <a:rPr lang="en-US" dirty="0"/>
              <a:t>Now that we have a more specific problem, I will go over my approach starting with where I sourced my data for this analysis. I used a Kaggle dataset with a csv for each currency</a:t>
            </a:r>
          </a:p>
          <a:p>
            <a:pPr marL="228600" indent="-228600">
              <a:buFont typeface="+mj-lt"/>
              <a:buAutoNum type="arabicPeriod"/>
            </a:pPr>
            <a:endParaRPr lang="en-US" dirty="0"/>
          </a:p>
          <a:p>
            <a:pPr marL="228600" indent="-228600">
              <a:buFont typeface="+mj-lt"/>
              <a:buAutoNum type="arabicPeriod"/>
            </a:pPr>
            <a:r>
              <a:rPr lang="en-US" dirty="0"/>
              <a:t>From there, I performed data cleansing using </a:t>
            </a:r>
            <a:r>
              <a:rPr lang="en-US" dirty="0" err="1"/>
              <a:t>Jupyter</a:t>
            </a:r>
            <a:r>
              <a:rPr lang="en-US" dirty="0"/>
              <a:t> and Python to prevent any muddled or inaccurate analysis. </a:t>
            </a:r>
          </a:p>
          <a:p>
            <a:pPr marL="228600" indent="-228600">
              <a:buFont typeface="+mj-lt"/>
              <a:buAutoNum type="arabicPeriod"/>
            </a:pPr>
            <a:endParaRPr lang="en-US" dirty="0"/>
          </a:p>
          <a:p>
            <a:pPr marL="228600" indent="-228600">
              <a:buFont typeface="+mj-lt"/>
              <a:buAutoNum type="arabicPeriod"/>
            </a:pPr>
            <a:r>
              <a:rPr lang="en-US" dirty="0"/>
              <a:t>Subsequently, I went into my exploratory data analysis where I determined the main characteristics of the crypto data using </a:t>
            </a:r>
            <a:r>
              <a:rPr lang="en-US" dirty="0" err="1"/>
              <a:t>Jupyter</a:t>
            </a:r>
            <a:r>
              <a:rPr lang="en-US" dirty="0"/>
              <a:t> and Tableau. I will show you and our investors what the forecasted closing price will be for each of the 3 currencies after September and how to determine where to buy and sell crypto stock using moving averages.</a:t>
            </a:r>
          </a:p>
          <a:p>
            <a:pPr marL="228600" indent="-228600">
              <a:buFont typeface="+mj-lt"/>
              <a:buAutoNum type="arabicPeriod"/>
            </a:pPr>
            <a:endParaRPr lang="en-US" dirty="0"/>
          </a:p>
          <a:p>
            <a:pPr marL="228600" indent="-228600">
              <a:buFont typeface="+mj-lt"/>
              <a:buAutoNum type="arabicPeriod"/>
            </a:pPr>
            <a:r>
              <a:rPr lang="en-US" dirty="0"/>
              <a:t>Finally, I’ll go over my insights and recommendations from these characteristics</a:t>
            </a:r>
          </a:p>
          <a:p>
            <a:pPr marL="228600" indent="-228600">
              <a:buFont typeface="+mj-lt"/>
              <a:buAutoNum type="arabicPeriod"/>
            </a:pPr>
            <a:endParaRPr lang="en-US" dirty="0"/>
          </a:p>
          <a:p>
            <a:pPr marL="228600" indent="-228600">
              <a:buFont typeface="+mj-lt"/>
              <a:buAutoNum type="arabicPeriod"/>
            </a:pPr>
            <a:r>
              <a:rPr lang="en-US" dirty="0"/>
              <a:t>To kick things off, I’ll start with the top performer Bitcoin</a:t>
            </a:r>
          </a:p>
        </p:txBody>
      </p:sp>
      <p:sp>
        <p:nvSpPr>
          <p:cNvPr id="4" name="Slide Number Placeholder 3"/>
          <p:cNvSpPr>
            <a:spLocks noGrp="1"/>
          </p:cNvSpPr>
          <p:nvPr>
            <p:ph type="sldNum" sz="quarter" idx="5"/>
          </p:nvPr>
        </p:nvSpPr>
        <p:spPr/>
        <p:txBody>
          <a:bodyPr/>
          <a:lstStyle/>
          <a:p>
            <a:fld id="{22A50CED-5C18-3845-8357-FE0BEBCC73CC}" type="slidenum">
              <a:rPr lang="en-US" smtClean="0"/>
              <a:t>3</a:t>
            </a:fld>
            <a:endParaRPr lang="en-US"/>
          </a:p>
        </p:txBody>
      </p:sp>
    </p:spTree>
    <p:extLst>
      <p:ext uri="{BB962C8B-B14F-4D97-AF65-F5344CB8AC3E}">
        <p14:creationId xmlns:p14="http://schemas.microsoft.com/office/powerpoint/2010/main" val="4169563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8: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70" name="Google Shape;70;p8: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SzPts val="1400"/>
              <a:buFont typeface="+mj-lt"/>
              <a:buAutoNum type="arabicPeriod"/>
            </a:pPr>
            <a:r>
              <a:rPr lang="en-US" sz="1200" b="0"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rPr>
              <a:t>Bitcoin has the highest market cap increasing 290% between 2016 &amp; 2017. However, forecasting shows us a downward trend for Bitcoin closing price in the next month.</a:t>
            </a:r>
          </a:p>
          <a:p>
            <a:pPr marL="228600" lvl="0" indent="-228600" algn="l" rtl="0">
              <a:lnSpc>
                <a:spcPct val="100000"/>
              </a:lnSpc>
              <a:spcBef>
                <a:spcPts val="0"/>
              </a:spcBef>
              <a:spcAft>
                <a:spcPts val="0"/>
              </a:spcAft>
              <a:buSzPts val="1400"/>
              <a:buFont typeface="+mj-lt"/>
              <a:buAutoNum type="arabicPeriod"/>
            </a:pPr>
            <a:endParaRPr lang="en-US" sz="1200" b="0"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endParaRPr>
          </a:p>
          <a:p>
            <a:pPr marL="228600" lvl="0" indent="-228600" algn="l" rtl="0">
              <a:lnSpc>
                <a:spcPct val="100000"/>
              </a:lnSpc>
              <a:spcBef>
                <a:spcPts val="0"/>
              </a:spcBef>
              <a:spcAft>
                <a:spcPts val="0"/>
              </a:spcAft>
              <a:buSzPts val="1400"/>
              <a:buFont typeface="+mj-lt"/>
              <a:buAutoNum type="arabicPeriod"/>
            </a:pPr>
            <a:r>
              <a:rPr lang="en-US" sz="1200" b="0"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rPr>
              <a:t>We can see this in the line chart that shows the yellow line being the actual price and the red line representing the forecasted or estimated closing price. Keep in mind that the other 2 currencies I’ll be talking about have this same chart to describe the closing price trend from 2013 to September 2017. </a:t>
            </a:r>
          </a:p>
          <a:p>
            <a:pPr marL="228600" lvl="0" indent="-228600" algn="l" rtl="0">
              <a:lnSpc>
                <a:spcPct val="100000"/>
              </a:lnSpc>
              <a:spcBef>
                <a:spcPts val="0"/>
              </a:spcBef>
              <a:spcAft>
                <a:spcPts val="0"/>
              </a:spcAft>
              <a:buSzPts val="1400"/>
              <a:buFont typeface="+mj-lt"/>
              <a:buAutoNum type="arabicPeriod"/>
            </a:pPr>
            <a:endParaRPr lang="en-US" sz="1200" b="0"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endParaRPr>
          </a:p>
          <a:p>
            <a:pPr marL="228600" lvl="0" indent="-228600" algn="l" rtl="0">
              <a:lnSpc>
                <a:spcPct val="100000"/>
              </a:lnSpc>
              <a:spcBef>
                <a:spcPts val="0"/>
              </a:spcBef>
              <a:spcAft>
                <a:spcPts val="0"/>
              </a:spcAft>
              <a:buSzPts val="1400"/>
              <a:buFont typeface="+mj-lt"/>
              <a:buAutoNum type="arabicPeriod"/>
            </a:pPr>
            <a:r>
              <a:rPr lang="en-US" sz="1200" b="0"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rPr>
              <a:t>But coming back to Bitcoin, we can observe that the closing price for the currency reaches its maximum on August 27, 2017 at $32,084. This is important because the price is expected to decrease by 30% to $18,441 by October 15. In other words, if you did not sell your crypto stock before the maximum price, there will be a loss in investment until October 15. </a:t>
            </a:r>
          </a:p>
          <a:p>
            <a:pPr marL="228600" lvl="0" indent="-228600" algn="l" rtl="0">
              <a:lnSpc>
                <a:spcPct val="100000"/>
              </a:lnSpc>
              <a:spcBef>
                <a:spcPts val="0"/>
              </a:spcBef>
              <a:spcAft>
                <a:spcPts val="0"/>
              </a:spcAft>
              <a:buSzPts val="1400"/>
              <a:buFont typeface="+mj-lt"/>
              <a:buAutoNum type="arabicPeriod"/>
            </a:pPr>
            <a:endParaRPr lang="en-US" sz="1200" b="0"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endParaRPr>
          </a:p>
          <a:p>
            <a:pPr marL="228600" lvl="0" indent="-228600" algn="l" rtl="0">
              <a:lnSpc>
                <a:spcPct val="100000"/>
              </a:lnSpc>
              <a:spcBef>
                <a:spcPts val="0"/>
              </a:spcBef>
              <a:spcAft>
                <a:spcPts val="0"/>
              </a:spcAft>
              <a:buSzPts val="1400"/>
              <a:buFont typeface="+mj-lt"/>
              <a:buAutoNum type="arabicPeriod"/>
            </a:pPr>
            <a:r>
              <a:rPr lang="en-US" sz="1200" b="0"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rPr>
              <a:t>However, this may or may not be relevant based on your risk factor and if you’re a short-term and long-term investor. If you’re a short-term investor, this may hurt your investments whereas if you’re a long-term investor this may not hurt as much because the price is expected to increase back up by about 30% to $27,422. Bitcoin has also experienced an unprecedented growth of  over 1000% this year alone so it is worth holding onto.</a:t>
            </a:r>
          </a:p>
        </p:txBody>
      </p:sp>
      <p:sp>
        <p:nvSpPr>
          <p:cNvPr id="71" name="Google Shape;71;p8: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1574431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84" name="Google Shape;84;p3: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SzPts val="1400"/>
              <a:buFont typeface="+mj-lt"/>
              <a:buAutoNum type="arabicPeriod"/>
            </a:pPr>
            <a:r>
              <a:rPr lang="en-US" dirty="0"/>
              <a:t>After forecasting the last quarter of 2017, we can now determine when to buy or sell your crypto stocks using simple moving averages which is calculated by adding recent prices then dividing that figure by 10 days in this case.</a:t>
            </a:r>
          </a:p>
          <a:p>
            <a:pPr marL="228600" lvl="0" indent="-228600" algn="l" rtl="0">
              <a:lnSpc>
                <a:spcPct val="100000"/>
              </a:lnSpc>
              <a:spcBef>
                <a:spcPts val="0"/>
              </a:spcBef>
              <a:spcAft>
                <a:spcPts val="0"/>
              </a:spcAft>
              <a:buSzPts val="1400"/>
              <a:buFont typeface="+mj-lt"/>
              <a:buAutoNum type="arabicPeriod"/>
            </a:pPr>
            <a:endParaRPr lang="en-US" dirty="0"/>
          </a:p>
          <a:p>
            <a:pPr marL="228600" lvl="0" indent="-228600" algn="l" rtl="0">
              <a:lnSpc>
                <a:spcPct val="100000"/>
              </a:lnSpc>
              <a:spcBef>
                <a:spcPts val="0"/>
              </a:spcBef>
              <a:spcAft>
                <a:spcPts val="0"/>
              </a:spcAft>
              <a:buSzPts val="1400"/>
              <a:buFont typeface="+mj-lt"/>
              <a:buAutoNum type="arabicPeriod"/>
            </a:pPr>
            <a:r>
              <a:rPr lang="en-US" dirty="0"/>
              <a:t>This is the second type of chart shown to describe each currency starting with Bitcoin. Using the period between August and October 2017, I’ve plotted the closing price shown in purple along with the moving average of closing price. Shown in yellow </a:t>
            </a:r>
          </a:p>
          <a:p>
            <a:pPr marL="228600" lvl="0" indent="-228600" algn="l" rtl="0">
              <a:lnSpc>
                <a:spcPct val="100000"/>
              </a:lnSpc>
              <a:spcBef>
                <a:spcPts val="0"/>
              </a:spcBef>
              <a:spcAft>
                <a:spcPts val="0"/>
              </a:spcAft>
              <a:buSzPts val="1400"/>
              <a:buFont typeface="+mj-lt"/>
              <a:buAutoNum type="arabicPeriod"/>
            </a:pPr>
            <a:endParaRPr lang="en-US" dirty="0"/>
          </a:p>
          <a:p>
            <a:pPr marL="228600" lvl="0" indent="-228600" algn="l" rtl="0">
              <a:lnSpc>
                <a:spcPct val="100000"/>
              </a:lnSpc>
              <a:spcBef>
                <a:spcPts val="0"/>
              </a:spcBef>
              <a:spcAft>
                <a:spcPts val="0"/>
              </a:spcAft>
              <a:buSzPts val="1400"/>
              <a:buFont typeface="+mj-lt"/>
              <a:buAutoNum type="arabicPeriod"/>
            </a:pPr>
            <a:r>
              <a:rPr lang="en-US" dirty="0"/>
              <a:t>Notice that the moving average line is smoother compared to the regular closing price line. By smoothing out our closing price, we have a better view of Bitcoin’s closing price trend. This also helps reduce volatility and risk in our closing price data. </a:t>
            </a:r>
          </a:p>
          <a:p>
            <a:pPr marL="228600" lvl="0" indent="-228600" algn="l" rtl="0">
              <a:lnSpc>
                <a:spcPct val="100000"/>
              </a:lnSpc>
              <a:spcBef>
                <a:spcPts val="0"/>
              </a:spcBef>
              <a:spcAft>
                <a:spcPts val="0"/>
              </a:spcAft>
              <a:buSzPts val="1400"/>
              <a:buFont typeface="+mj-lt"/>
              <a:buAutoNum type="arabicPeriod"/>
            </a:pPr>
            <a:endParaRPr lang="en-US" dirty="0"/>
          </a:p>
          <a:p>
            <a:pPr marL="228600" lvl="0" indent="-228600" algn="l" rtl="0">
              <a:lnSpc>
                <a:spcPct val="100000"/>
              </a:lnSpc>
              <a:spcBef>
                <a:spcPts val="0"/>
              </a:spcBef>
              <a:spcAft>
                <a:spcPts val="0"/>
              </a:spcAft>
              <a:buSzPts val="1400"/>
              <a:buFont typeface="+mj-lt"/>
              <a:buAutoNum type="arabicPeriod"/>
            </a:pPr>
            <a:r>
              <a:rPr lang="en-US" dirty="0"/>
              <a:t>Moreover, buy or sell signals are generated when the two lines intersect. When the closing price line moves above the moving average from below, we have a buy signal. Similarly, when the price crosses the moving average from above, a sell signal is generated. These signals are important to prevent any future loss in your investment or to indicate opportunities to increase your investment returns as a short-term or long-term investor. We’ll see a similar trend with our next currency.</a:t>
            </a:r>
          </a:p>
          <a:p>
            <a:pPr marL="228600" lvl="0" indent="-228600" algn="l" rtl="0">
              <a:lnSpc>
                <a:spcPct val="100000"/>
              </a:lnSpc>
              <a:spcBef>
                <a:spcPts val="0"/>
              </a:spcBef>
              <a:spcAft>
                <a:spcPts val="0"/>
              </a:spcAft>
              <a:buSzPts val="1400"/>
              <a:buFont typeface="+mj-lt"/>
              <a:buAutoNum type="arabicPeriod"/>
            </a:pPr>
            <a:endParaRPr lang="en-US" dirty="0"/>
          </a:p>
          <a:p>
            <a:pPr marL="228600" lvl="0" indent="-228600" algn="l" rtl="0">
              <a:lnSpc>
                <a:spcPct val="100000"/>
              </a:lnSpc>
              <a:spcBef>
                <a:spcPts val="0"/>
              </a:spcBef>
              <a:spcAft>
                <a:spcPts val="0"/>
              </a:spcAft>
              <a:buSzPts val="1400"/>
              <a:buFont typeface="+mj-lt"/>
              <a:buAutoNum type="arabicPeriod"/>
            </a:pPr>
            <a:endParaRPr dirty="0"/>
          </a:p>
        </p:txBody>
      </p:sp>
      <p:sp>
        <p:nvSpPr>
          <p:cNvPr id="85" name="Google Shape;85;p3: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3395655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SzPts val="1400"/>
              <a:buFont typeface="+mj-lt"/>
              <a:buAutoNum type="arabicPeriod"/>
            </a:pPr>
            <a:r>
              <a:rPr lang="en-US" dirty="0"/>
              <a:t>Our runner-up best performer is Ethereum with a market cap of $36,761,600,000.</a:t>
            </a:r>
          </a:p>
          <a:p>
            <a:pPr marL="228600" lvl="0" indent="-228600" algn="l" rtl="0">
              <a:lnSpc>
                <a:spcPct val="100000"/>
              </a:lnSpc>
              <a:spcBef>
                <a:spcPts val="0"/>
              </a:spcBef>
              <a:spcAft>
                <a:spcPts val="0"/>
              </a:spcAft>
              <a:buSzPts val="1400"/>
              <a:buFont typeface="+mj-lt"/>
              <a:buAutoNum type="arabicPeriod"/>
            </a:pPr>
            <a:endParaRPr lang="en-US" dirty="0"/>
          </a:p>
          <a:p>
            <a:pPr marL="228600" lvl="0" indent="-228600" algn="l" rtl="0">
              <a:lnSpc>
                <a:spcPct val="100000"/>
              </a:lnSpc>
              <a:spcBef>
                <a:spcPts val="0"/>
              </a:spcBef>
              <a:spcAft>
                <a:spcPts val="0"/>
              </a:spcAft>
              <a:buSzPts val="1400"/>
              <a:buFont typeface="+mj-lt"/>
              <a:buAutoNum type="arabicPeriod"/>
            </a:pPr>
            <a:r>
              <a:rPr lang="en-US" dirty="0"/>
              <a:t>For Ethereum, forecasting shows us a trend that looks like Bitcoin’s after September. Its maximum closing price before its dip is $2,564.56. After this period, closing price is</a:t>
            </a:r>
            <a:r>
              <a:rPr lang="en-US" sz="1200" b="0"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rPr>
              <a:t> expected to decrease by 56% to $1,119.94 by October 15. </a:t>
            </a:r>
          </a:p>
          <a:p>
            <a:pPr marL="228600" lvl="0" indent="-228600" algn="l" rtl="0">
              <a:lnSpc>
                <a:spcPct val="100000"/>
              </a:lnSpc>
              <a:spcBef>
                <a:spcPts val="0"/>
              </a:spcBef>
              <a:spcAft>
                <a:spcPts val="0"/>
              </a:spcAft>
              <a:buSzPts val="1400"/>
              <a:buFont typeface="+mj-lt"/>
              <a:buAutoNum type="arabicPeriod"/>
            </a:pPr>
            <a:endParaRPr lang="en-US" sz="1200" b="0"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endParaRPr>
          </a:p>
          <a:p>
            <a:pPr marL="228600" lvl="0" indent="-228600" algn="l" rtl="0">
              <a:lnSpc>
                <a:spcPct val="100000"/>
              </a:lnSpc>
              <a:spcBef>
                <a:spcPts val="0"/>
              </a:spcBef>
              <a:spcAft>
                <a:spcPts val="0"/>
              </a:spcAft>
              <a:buSzPts val="1400"/>
              <a:buFont typeface="+mj-lt"/>
              <a:buAutoNum type="arabicPeriod"/>
            </a:pPr>
            <a:r>
              <a:rPr lang="en-US" sz="1200" b="0"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rPr>
              <a:t>If you’re a short-term investor, this may hurt investments because the decrease in price is higher than Bitcoin’s percentage-wise. Keep in mind that Ethereum is considerably less costly compared to Bitcoin though. If you’re a long-term investor, Ethereum’s price is expected to increase by 46% to $2,076.62. It does not stabilize like Bitcoin’s price does, but Ethereum is still attractive because it has shown the same level of growth as Bitcoin.</a:t>
            </a:r>
            <a:endParaRPr dirty="0"/>
          </a:p>
        </p:txBody>
      </p:sp>
      <p:sp>
        <p:nvSpPr>
          <p:cNvPr id="177" name="Google Shape;177;p5: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1340002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84" name="Google Shape;84;p3: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SzPts val="1400"/>
              <a:buFont typeface="+mj-lt"/>
              <a:buAutoNum type="arabicPeriod"/>
            </a:pPr>
            <a:r>
              <a:rPr lang="en-US" dirty="0"/>
              <a:t>Using what we have learned from moving averages with Bitcoin, we can assess any buy or sell signals for Ethereum as well. </a:t>
            </a:r>
          </a:p>
          <a:p>
            <a:pPr marL="228600" lvl="0" indent="-228600" algn="l" rtl="0">
              <a:lnSpc>
                <a:spcPct val="100000"/>
              </a:lnSpc>
              <a:spcBef>
                <a:spcPts val="0"/>
              </a:spcBef>
              <a:spcAft>
                <a:spcPts val="0"/>
              </a:spcAft>
              <a:buSzPts val="1400"/>
              <a:buFont typeface="+mj-lt"/>
              <a:buAutoNum type="arabicPeriod"/>
            </a:pPr>
            <a:endParaRPr lang="en-US" dirty="0"/>
          </a:p>
          <a:p>
            <a:pPr marL="228600" lvl="0" indent="-228600" algn="l" rtl="0">
              <a:lnSpc>
                <a:spcPct val="100000"/>
              </a:lnSpc>
              <a:spcBef>
                <a:spcPts val="0"/>
              </a:spcBef>
              <a:spcAft>
                <a:spcPts val="0"/>
              </a:spcAft>
              <a:buSzPts val="1400"/>
              <a:buFont typeface="+mj-lt"/>
              <a:buAutoNum type="arabicPeriod"/>
            </a:pPr>
            <a:r>
              <a:rPr lang="en-US" dirty="0"/>
              <a:t>Like I mentioned previously, Ethereum is expected to decrease in price in September. Using SMA, we can see a selling signal on September 2, 2017 when the purple closing price is just about to intersect the yellow moving average of closing price from above. This is important because if you’re a short-term investor, there is a loss of investment until September 17 when the actual price intersects the forecasted price from below.</a:t>
            </a:r>
          </a:p>
          <a:p>
            <a:pPr marL="228600" lvl="0" indent="-228600" algn="l" rtl="0">
              <a:lnSpc>
                <a:spcPct val="100000"/>
              </a:lnSpc>
              <a:spcBef>
                <a:spcPts val="0"/>
              </a:spcBef>
              <a:spcAft>
                <a:spcPts val="0"/>
              </a:spcAft>
              <a:buSzPts val="1400"/>
              <a:buFont typeface="+mj-lt"/>
              <a:buAutoNum type="arabicPeriod"/>
            </a:pPr>
            <a:endParaRPr lang="en-US" dirty="0"/>
          </a:p>
          <a:p>
            <a:pPr marL="228600" lvl="0" indent="-228600" algn="l" rtl="0">
              <a:lnSpc>
                <a:spcPct val="100000"/>
              </a:lnSpc>
              <a:spcBef>
                <a:spcPts val="0"/>
              </a:spcBef>
              <a:spcAft>
                <a:spcPts val="0"/>
              </a:spcAft>
              <a:buSzPts val="1400"/>
              <a:buFont typeface="+mj-lt"/>
              <a:buAutoNum type="arabicPeriod"/>
            </a:pPr>
            <a:r>
              <a:rPr lang="en-US" dirty="0"/>
              <a:t>If you’re a long term-investor this dip is inconsequential as the price dips by about 20% before it increases in price like I’ve shown in the previous slide.</a:t>
            </a:r>
          </a:p>
          <a:p>
            <a:pPr marL="228600" lvl="0" indent="-228600" algn="l" rtl="0">
              <a:lnSpc>
                <a:spcPct val="100000"/>
              </a:lnSpc>
              <a:spcBef>
                <a:spcPts val="0"/>
              </a:spcBef>
              <a:spcAft>
                <a:spcPts val="0"/>
              </a:spcAft>
              <a:buSzPts val="1400"/>
              <a:buFont typeface="+mj-lt"/>
              <a:buAutoNum type="arabicPeriod"/>
            </a:pPr>
            <a:endParaRPr lang="en-US" dirty="0"/>
          </a:p>
          <a:p>
            <a:pPr marL="228600" lvl="0" indent="-228600" algn="l" rtl="0">
              <a:lnSpc>
                <a:spcPct val="100000"/>
              </a:lnSpc>
              <a:spcBef>
                <a:spcPts val="0"/>
              </a:spcBef>
              <a:spcAft>
                <a:spcPts val="0"/>
              </a:spcAft>
              <a:buSzPts val="1400"/>
              <a:buFont typeface="+mj-lt"/>
              <a:buAutoNum type="arabicPeriod"/>
            </a:pPr>
            <a:r>
              <a:rPr lang="en-US" dirty="0"/>
              <a:t>This concludes my insights for Bitcoin and Ethereum. Now I’ll go into the final best performer, Ripple</a:t>
            </a:r>
            <a:endParaRPr dirty="0"/>
          </a:p>
        </p:txBody>
      </p:sp>
      <p:sp>
        <p:nvSpPr>
          <p:cNvPr id="85" name="Google Shape;85;p3: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3550860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SzPts val="1400"/>
              <a:buFont typeface="+mj-lt"/>
              <a:buAutoNum type="arabicPeriod"/>
            </a:pPr>
            <a:r>
              <a:rPr lang="en-US" dirty="0"/>
              <a:t>Ripple has the third highest market cap at $15,528,200,000. Unlike Bitcoin and Ethereum, Ripple reaches its maximum price before September on May 14 at $2.28. After this, Ripple price decreases to $1.61 by September where we see another dip forecasted to decrease the price even further by 11% down to $1.43. </a:t>
            </a:r>
          </a:p>
          <a:p>
            <a:pPr marL="228600" lvl="0" indent="-228600" algn="l" rtl="0">
              <a:lnSpc>
                <a:spcPct val="100000"/>
              </a:lnSpc>
              <a:spcBef>
                <a:spcPts val="0"/>
              </a:spcBef>
              <a:spcAft>
                <a:spcPts val="0"/>
              </a:spcAft>
              <a:buSzPts val="1400"/>
              <a:buFont typeface="+mj-lt"/>
              <a:buAutoNum type="arabicPeriod"/>
            </a:pPr>
            <a:endParaRPr lang="en-US" dirty="0"/>
          </a:p>
          <a:p>
            <a:pPr marL="228600" lvl="0" indent="-228600" algn="l" rtl="0">
              <a:lnSpc>
                <a:spcPct val="100000"/>
              </a:lnSpc>
              <a:spcBef>
                <a:spcPts val="0"/>
              </a:spcBef>
              <a:spcAft>
                <a:spcPts val="0"/>
              </a:spcAft>
              <a:buSzPts val="1400"/>
              <a:buFont typeface="+mj-lt"/>
              <a:buAutoNum type="arabicPeriod"/>
            </a:pPr>
            <a:r>
              <a:rPr lang="en-US" dirty="0"/>
              <a:t>Another contrast with Bitcoin and Ethereum, is that there is no noticeable trends in the red forecasted line so this forecast does not look to be as useful other than the 11% decrease in closing price we now know of. </a:t>
            </a:r>
          </a:p>
          <a:p>
            <a:pPr marL="228600" lvl="0" indent="-228600" algn="l" rtl="0">
              <a:lnSpc>
                <a:spcPct val="100000"/>
              </a:lnSpc>
              <a:spcBef>
                <a:spcPts val="0"/>
              </a:spcBef>
              <a:spcAft>
                <a:spcPts val="0"/>
              </a:spcAft>
              <a:buSzPts val="1400"/>
              <a:buFont typeface="+mj-lt"/>
              <a:buAutoNum type="arabicPeriod"/>
            </a:pPr>
            <a:endParaRPr lang="en-US" dirty="0"/>
          </a:p>
          <a:p>
            <a:pPr marL="228600" lvl="0" indent="-228600" algn="l" rtl="0">
              <a:lnSpc>
                <a:spcPct val="100000"/>
              </a:lnSpc>
              <a:spcBef>
                <a:spcPts val="0"/>
              </a:spcBef>
              <a:spcAft>
                <a:spcPts val="0"/>
              </a:spcAft>
              <a:buSzPts val="1400"/>
              <a:buFont typeface="+mj-lt"/>
              <a:buAutoNum type="arabicPeriod"/>
            </a:pPr>
            <a:r>
              <a:rPr lang="en-US" dirty="0"/>
              <a:t>This is where different moving averages would come in handy as moving averages can also create the red forecasted line. However, due to Tableau limitations, I was only able to show the simple moving average version. </a:t>
            </a:r>
          </a:p>
          <a:p>
            <a:pPr marL="228600" lvl="0" indent="-228600" algn="l" rtl="0">
              <a:lnSpc>
                <a:spcPct val="100000"/>
              </a:lnSpc>
              <a:spcBef>
                <a:spcPts val="0"/>
              </a:spcBef>
              <a:spcAft>
                <a:spcPts val="0"/>
              </a:spcAft>
              <a:buSzPts val="1400"/>
              <a:buFont typeface="+mj-lt"/>
              <a:buAutoNum type="arabicPeriod"/>
            </a:pPr>
            <a:endParaRPr lang="en-US" dirty="0"/>
          </a:p>
          <a:p>
            <a:pPr marL="228600" lvl="0" indent="-228600" algn="l" rtl="0">
              <a:lnSpc>
                <a:spcPct val="100000"/>
              </a:lnSpc>
              <a:spcBef>
                <a:spcPts val="0"/>
              </a:spcBef>
              <a:spcAft>
                <a:spcPts val="0"/>
              </a:spcAft>
              <a:buSzPts val="1400"/>
              <a:buFont typeface="+mj-lt"/>
              <a:buAutoNum type="arabicPeriod"/>
            </a:pPr>
            <a:r>
              <a:rPr lang="en-US" dirty="0"/>
              <a:t>I decided to test a different approach in my </a:t>
            </a:r>
            <a:r>
              <a:rPr lang="en-US" dirty="0" err="1"/>
              <a:t>Jupyter</a:t>
            </a:r>
            <a:r>
              <a:rPr lang="en-US" dirty="0"/>
              <a:t> Notebook, and it turns out using a custom weighted moving average has 2% less error compared to </a:t>
            </a:r>
            <a:r>
              <a:rPr lang="en-US" dirty="0" err="1"/>
              <a:t>sma</a:t>
            </a:r>
            <a:r>
              <a:rPr lang="en-US" dirty="0"/>
              <a:t> used to forecast Ripple. Utilizing different approaches is crucial for this stock analysis and your investment because exclusively using naïve moving average techniques can lead to these flat forecasted lines that don’t prepare us for potential buying or selling points. </a:t>
            </a:r>
          </a:p>
          <a:p>
            <a:pPr marL="228600" lvl="0" indent="-228600" algn="l" rtl="0">
              <a:lnSpc>
                <a:spcPct val="100000"/>
              </a:lnSpc>
              <a:spcBef>
                <a:spcPts val="0"/>
              </a:spcBef>
              <a:spcAft>
                <a:spcPts val="0"/>
              </a:spcAft>
              <a:buSzPts val="1400"/>
              <a:buFont typeface="+mj-lt"/>
              <a:buAutoNum type="arabicPeriod"/>
            </a:pPr>
            <a:endParaRPr lang="en-US" dirty="0"/>
          </a:p>
          <a:p>
            <a:pPr marL="228600" lvl="0" indent="-228600" algn="l" rtl="0">
              <a:lnSpc>
                <a:spcPct val="100000"/>
              </a:lnSpc>
              <a:spcBef>
                <a:spcPts val="0"/>
              </a:spcBef>
              <a:spcAft>
                <a:spcPts val="0"/>
              </a:spcAft>
              <a:buSzPts val="1400"/>
              <a:buFont typeface="+mj-lt"/>
              <a:buAutoNum type="arabicPeriod"/>
            </a:pPr>
            <a:r>
              <a:rPr lang="en-US" dirty="0"/>
              <a:t>Finally, I’ll go over Ripple’s 10 day moving average. </a:t>
            </a:r>
            <a:endParaRPr dirty="0"/>
          </a:p>
        </p:txBody>
      </p:sp>
      <p:sp>
        <p:nvSpPr>
          <p:cNvPr id="177" name="Google Shape;177;p5: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145234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84" name="Google Shape;84;p3: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SzPts val="1400"/>
              <a:buFont typeface="+mj-lt"/>
              <a:buAutoNum type="arabicPeriod"/>
            </a:pPr>
            <a:r>
              <a:rPr lang="en-US" dirty="0"/>
              <a:t>Like Ethereum and Bitcoin, Ripple shows a sell signal at the beginning of September when the purple closing line intersects the yellow MA line from above. </a:t>
            </a:r>
          </a:p>
          <a:p>
            <a:pPr marL="228600" lvl="0" indent="-228600" algn="l" rtl="0">
              <a:lnSpc>
                <a:spcPct val="100000"/>
              </a:lnSpc>
              <a:spcBef>
                <a:spcPts val="0"/>
              </a:spcBef>
              <a:spcAft>
                <a:spcPts val="0"/>
              </a:spcAft>
              <a:buSzPts val="1400"/>
              <a:buFont typeface="+mj-lt"/>
              <a:buAutoNum type="arabicPeriod"/>
            </a:pPr>
            <a:endParaRPr lang="en-US" dirty="0"/>
          </a:p>
          <a:p>
            <a:pPr marL="228600" lvl="0" indent="-228600" algn="l" rtl="0">
              <a:lnSpc>
                <a:spcPct val="100000"/>
              </a:lnSpc>
              <a:spcBef>
                <a:spcPts val="0"/>
              </a:spcBef>
              <a:spcAft>
                <a:spcPts val="0"/>
              </a:spcAft>
              <a:buSzPts val="1400"/>
              <a:buFont typeface="+mj-lt"/>
              <a:buAutoNum type="arabicPeriod"/>
            </a:pPr>
            <a:r>
              <a:rPr lang="en-US" dirty="0"/>
              <a:t>Unfortunately, this trend is forecasted to continue until the end of this last quarter but implementing another moving average technique could show us a different story for the last quarter. If you’re a short-term or long-term investor of Ripple, this is probably going to affect you the least out of the 3 currencies since the price of Ripple is significantly cheaper at 17 cents</a:t>
            </a:r>
          </a:p>
          <a:p>
            <a:pPr marL="228600" lvl="0" indent="-228600" algn="l" rtl="0">
              <a:lnSpc>
                <a:spcPct val="100000"/>
              </a:lnSpc>
              <a:spcBef>
                <a:spcPts val="0"/>
              </a:spcBef>
              <a:spcAft>
                <a:spcPts val="0"/>
              </a:spcAft>
              <a:buSzPts val="1400"/>
              <a:buFont typeface="+mj-lt"/>
              <a:buAutoNum type="arabicPeriod"/>
            </a:pPr>
            <a:endParaRPr lang="en-US" dirty="0"/>
          </a:p>
          <a:p>
            <a:pPr marL="228600" lvl="0" indent="-228600" algn="l" rtl="0">
              <a:lnSpc>
                <a:spcPct val="100000"/>
              </a:lnSpc>
              <a:spcBef>
                <a:spcPts val="0"/>
              </a:spcBef>
              <a:spcAft>
                <a:spcPts val="0"/>
              </a:spcAft>
              <a:buSzPts val="1400"/>
              <a:buFont typeface="+mj-lt"/>
              <a:buAutoNum type="arabicPeriod"/>
            </a:pPr>
            <a:r>
              <a:rPr lang="en-US" dirty="0"/>
              <a:t>Now that I’ve looked at all these currencies, I will go over my insights and recommendations for you and the business.</a:t>
            </a:r>
            <a:endParaRPr dirty="0"/>
          </a:p>
        </p:txBody>
      </p:sp>
      <p:sp>
        <p:nvSpPr>
          <p:cNvPr id="85" name="Google Shape;85;p3: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3646486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3/18/21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41453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3/18/21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1132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3/18/21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00591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3/18/21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8662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3/18/21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30384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3/18/21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699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3/18/21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64175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3/18/21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5274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3/18/21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903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3/18/21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6181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3/18/21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2716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3/18/21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96375018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www.kaggle.com/natehenderson/top-100-cryptocurrency-historical-data?select=Bitcoin.cs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hyperlink" Target="https://www.kaggle.com/natehenderson/top-100-cryptocurrency-historical-data?select=Bitcoin.csv"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natehenderson/top-100-cryptocurrency-historical-data?select=Bitcoin.csv"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hyperlink" Target="https://www.kaggle.com/natehenderson/top-100-cryptocurrency-historical-data?select=Bitcoin.csv"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www.kaggle.com/natehenderson/top-100-cryptocurrency-historical-data?select=Ethereum.csv"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hyperlink" Target="https://www.kaggle.com/natehenderson/top-100-cryptocurrency-historical-data?select=Ethereum.csv"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hyperlink" Target="https://www.kaggle.com/natehenderson/top-100-cryptocurrency-historical-data?select=Ethereum.csv" TargetMode="External"/><Relationship Id="rId4" Type="http://schemas.openxmlformats.org/officeDocument/2006/relationships/hyperlink" Target="https://www.kaggle.com/natehenderson/top-100-cryptocurrency-historical-data?select=Ripple.cs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www.kaggle.com/natehenderson/top-100-cryptocurrency-historical-data?select=Ethereum.csv" TargetMode="External"/><Relationship Id="rId5" Type="http://schemas.openxmlformats.org/officeDocument/2006/relationships/hyperlink" Target="https://www.kaggle.com/natehenderson/top-100-cryptocurrency-historical-data?select=Ripple.csv"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8"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0"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4"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51"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53"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73"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7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0"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4"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5"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87" name="Rectangle 34">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8" name="Rectangle 36">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9" name="Rectangle 38">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pwards trending chart on a screen">
            <a:extLst>
              <a:ext uri="{FF2B5EF4-FFF2-40B4-BE49-F238E27FC236}">
                <a16:creationId xmlns:a16="http://schemas.microsoft.com/office/drawing/2014/main" id="{01A049D9-B25B-48A3-8639-A6D836852F2D}"/>
              </a:ext>
            </a:extLst>
          </p:cNvPr>
          <p:cNvPicPr>
            <a:picLocks noChangeAspect="1"/>
          </p:cNvPicPr>
          <p:nvPr/>
        </p:nvPicPr>
        <p:blipFill rotWithShape="1">
          <a:blip r:embed="rId3">
            <a:alphaModFix amt="70000"/>
          </a:blip>
          <a:srcRect t="12209" r="-1" b="3516"/>
          <a:stretch/>
        </p:blipFill>
        <p:spPr>
          <a:xfrm>
            <a:off x="20" y="10"/>
            <a:ext cx="12188932" cy="6856614"/>
          </a:xfrm>
          <a:prstGeom prst="rect">
            <a:avLst/>
          </a:prstGeom>
        </p:spPr>
      </p:pic>
      <p:grpSp>
        <p:nvGrpSpPr>
          <p:cNvPr id="90"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1" name="Freeform: Shape 43">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92" name="Freeform: Shape 44">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93" name="Freeform: Shape 45">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94" name="Freeform: Shape 46">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95" name="Freeform: Shape 47">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96" name="Freeform: Shape 48">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97" name="Freeform: Shape 49">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98" name="Freeform: Shape 42">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9"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54"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55" name="Freeform: Shape 54">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57"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68" name="Freeform: Shape 67">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58" name="Freeform: Shape 57">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7EFF9002-815C-E34B-A86F-42044201BFDC}"/>
              </a:ext>
            </a:extLst>
          </p:cNvPr>
          <p:cNvSpPr>
            <a:spLocks noGrp="1"/>
          </p:cNvSpPr>
          <p:nvPr>
            <p:ph type="title"/>
          </p:nvPr>
        </p:nvSpPr>
        <p:spPr>
          <a:xfrm>
            <a:off x="994404" y="731041"/>
            <a:ext cx="10191942" cy="3173034"/>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Cryptocurrency Stock Analytics </a:t>
            </a:r>
          </a:p>
        </p:txBody>
      </p:sp>
      <p:sp>
        <p:nvSpPr>
          <p:cNvPr id="3" name="Subtitle 2">
            <a:extLst>
              <a:ext uri="{FF2B5EF4-FFF2-40B4-BE49-F238E27FC236}">
                <a16:creationId xmlns:a16="http://schemas.microsoft.com/office/drawing/2014/main" id="{49B4FE7C-2DBB-5C42-BADD-2E40670A9A6D}"/>
              </a:ext>
            </a:extLst>
          </p:cNvPr>
          <p:cNvSpPr>
            <a:spLocks noGrp="1"/>
          </p:cNvSpPr>
          <p:nvPr>
            <p:ph type="body" idx="1"/>
          </p:nvPr>
        </p:nvSpPr>
        <p:spPr>
          <a:xfrm>
            <a:off x="1524000" y="4069354"/>
            <a:ext cx="9144000" cy="1265285"/>
          </a:xfrm>
        </p:spPr>
        <p:txBody>
          <a:bodyPr vert="horz" lIns="91440" tIns="45720" rIns="91440" bIns="45720" rtlCol="0">
            <a:normAutofit/>
          </a:bodyPr>
          <a:lstStyle/>
          <a:p>
            <a:pPr algn="ctr"/>
            <a:r>
              <a:rPr lang="en-US" sz="2200" kern="1200" dirty="0">
                <a:solidFill>
                  <a:srgbClr val="FFFFFF"/>
                </a:solidFill>
                <a:latin typeface="+mn-lt"/>
                <a:ea typeface="+mn-ea"/>
                <a:cs typeface="+mn-cs"/>
              </a:rPr>
              <a:t>Date: February 21, 2021</a:t>
            </a:r>
          </a:p>
          <a:p>
            <a:pPr algn="ctr"/>
            <a:r>
              <a:rPr lang="en-US" sz="2200" kern="1200" dirty="0">
                <a:solidFill>
                  <a:srgbClr val="FFFFFF"/>
                </a:solidFill>
                <a:latin typeface="+mn-lt"/>
                <a:ea typeface="+mn-ea"/>
                <a:cs typeface="+mn-cs"/>
              </a:rPr>
              <a:t>Presenter: Leonard Fernando</a:t>
            </a:r>
          </a:p>
        </p:txBody>
      </p:sp>
      <p:grpSp>
        <p:nvGrpSpPr>
          <p:cNvPr id="74"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75" name="Straight Connector 74">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6" name="Straight Connector 75">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729844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1CFB8604-857E-C447-BC01-7A26A6A64767}"/>
              </a:ext>
            </a:extLst>
          </p:cNvPr>
          <p:cNvSpPr txBox="1">
            <a:spLocks/>
          </p:cNvSpPr>
          <p:nvPr/>
        </p:nvSpPr>
        <p:spPr>
          <a:xfrm>
            <a:off x="1442965" y="379294"/>
            <a:ext cx="8896109" cy="106562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sz="3000" dirty="0"/>
              <a:t>Insights &amp; Recommendations</a:t>
            </a:r>
          </a:p>
        </p:txBody>
      </p:sp>
      <p:sp>
        <p:nvSpPr>
          <p:cNvPr id="22" name="Title 1">
            <a:extLst>
              <a:ext uri="{FF2B5EF4-FFF2-40B4-BE49-F238E27FC236}">
                <a16:creationId xmlns:a16="http://schemas.microsoft.com/office/drawing/2014/main" id="{2D36E499-A9F1-E645-B1AB-B40D889D2A83}"/>
              </a:ext>
            </a:extLst>
          </p:cNvPr>
          <p:cNvSpPr txBox="1">
            <a:spLocks/>
          </p:cNvSpPr>
          <p:nvPr/>
        </p:nvSpPr>
        <p:spPr>
          <a:xfrm>
            <a:off x="1442965" y="1704965"/>
            <a:ext cx="3719605" cy="4057649"/>
          </a:xfrm>
          <a:prstGeom prst="rect">
            <a:avLst/>
          </a:prstGeom>
        </p:spPr>
        <p:txBody>
          <a:bodyPr vert="horz" lIns="91440" tIns="45720" rIns="91440" bIns="45720" rtlCol="0" anchor="ctr">
            <a:normAutofit lnSpcReduction="1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sz="1600" dirty="0">
                <a:solidFill>
                  <a:schemeClr val="accent2"/>
                </a:solidFill>
                <a:latin typeface="Tsukushi A Round Gothic Regular" panose="02020400000000000000" pitchFamily="18" charset="-128"/>
                <a:ea typeface="Tsukushi A Round Gothic Regular" panose="02020400000000000000" pitchFamily="18" charset="-128"/>
              </a:rPr>
              <a:t>Insights</a:t>
            </a:r>
          </a:p>
          <a:p>
            <a:pPr algn="ctr"/>
            <a:endParaRPr lang="en-US" sz="1300" dirty="0">
              <a:solidFill>
                <a:srgbClr val="002060"/>
              </a:solidFill>
              <a:latin typeface="Arial" panose="020B0604020202020204" pitchFamily="34" charset="0"/>
              <a:cs typeface="Arial" panose="020B0604020202020204" pitchFamily="34" charset="0"/>
            </a:endParaRPr>
          </a:p>
          <a:p>
            <a:pPr marL="457200" indent="-457200">
              <a:buFont typeface="+mj-lt"/>
              <a:buAutoNum type="arabicPeriod"/>
            </a:pPr>
            <a:r>
              <a:rPr lang="en-US" sz="1300" dirty="0">
                <a:solidFill>
                  <a:srgbClr val="002060"/>
                </a:solidFill>
                <a:latin typeface="Arial" panose="020B0604020202020204" pitchFamily="34" charset="0"/>
                <a:cs typeface="Arial" panose="020B0604020202020204" pitchFamily="34" charset="0"/>
              </a:rPr>
              <a:t>Bitcoin and Ethereum’s ongoing trend is expected to bring 56% loss from September to January</a:t>
            </a:r>
          </a:p>
          <a:p>
            <a:pPr marL="457200" indent="-457200">
              <a:buFont typeface="+mj-lt"/>
              <a:buAutoNum type="arabicPeriod"/>
            </a:pPr>
            <a:endParaRPr lang="en-US" sz="1300" dirty="0">
              <a:solidFill>
                <a:srgbClr val="002060"/>
              </a:solidFill>
              <a:latin typeface="+mn-lt"/>
            </a:endParaRPr>
          </a:p>
          <a:p>
            <a:pPr marL="457200" indent="-457200">
              <a:buFont typeface="+mj-lt"/>
              <a:buAutoNum type="arabicPeriod"/>
            </a:pPr>
            <a:r>
              <a:rPr lang="en-US" sz="1300" dirty="0">
                <a:solidFill>
                  <a:srgbClr val="002060"/>
                </a:solidFill>
                <a:latin typeface="Arial" panose="020B0604020202020204" pitchFamily="34" charset="0"/>
                <a:cs typeface="Arial" panose="020B0604020202020204" pitchFamily="34" charset="0"/>
              </a:rPr>
              <a:t>Ripples forecasted trend will be more linear compared to the previous 2 currencies. There is a 11% loss from September to January </a:t>
            </a:r>
          </a:p>
          <a:p>
            <a:endParaRPr lang="en-US" sz="1600" dirty="0">
              <a:solidFill>
                <a:srgbClr val="002060"/>
              </a:solidFill>
              <a:latin typeface="+mn-lt"/>
            </a:endParaRPr>
          </a:p>
          <a:p>
            <a:pPr algn="ctr"/>
            <a:r>
              <a:rPr lang="en-US" sz="1600" dirty="0">
                <a:solidFill>
                  <a:schemeClr val="accent2"/>
                </a:solidFill>
                <a:latin typeface="Tsukushi A Round Gothic Regular" panose="02020400000000000000" pitchFamily="18" charset="-128"/>
                <a:ea typeface="Tsukushi A Round Gothic Regular" panose="02020400000000000000" pitchFamily="18" charset="-128"/>
              </a:rPr>
              <a:t>Recommendations</a:t>
            </a:r>
          </a:p>
          <a:p>
            <a:pPr algn="ctr"/>
            <a:endParaRPr lang="en-US" sz="2000" i="1" dirty="0">
              <a:solidFill>
                <a:srgbClr val="002060"/>
              </a:solidFill>
              <a:latin typeface="+mn-lt"/>
            </a:endParaRPr>
          </a:p>
          <a:p>
            <a:pPr marL="342900" indent="-342900">
              <a:buAutoNum type="arabicPeriod"/>
            </a:pPr>
            <a:r>
              <a:rPr lang="en-US" sz="1300" dirty="0">
                <a:solidFill>
                  <a:srgbClr val="002060"/>
                </a:solidFill>
                <a:latin typeface="+mn-lt"/>
              </a:rPr>
              <a:t>Diversify cryptocurrency investments into Ripple, Litecoin, NEO, and other high performing cryptocurrencies not included in the top 3</a:t>
            </a:r>
          </a:p>
          <a:p>
            <a:pPr marL="342900" indent="-342900">
              <a:buAutoNum type="arabicPeriod"/>
            </a:pPr>
            <a:endParaRPr lang="en-US" sz="1300" dirty="0">
              <a:solidFill>
                <a:srgbClr val="002060"/>
              </a:solidFill>
              <a:latin typeface="+mn-lt"/>
            </a:endParaRPr>
          </a:p>
          <a:p>
            <a:pPr marL="342900" indent="-342900">
              <a:buAutoNum type="arabicPeriod"/>
            </a:pPr>
            <a:r>
              <a:rPr lang="en-US" sz="1300" dirty="0">
                <a:solidFill>
                  <a:srgbClr val="002060"/>
                </a:solidFill>
                <a:latin typeface="+mn-lt"/>
              </a:rPr>
              <a:t>Sell cryptocurrency stocks for Bitcoin and Ethereum before the dip occurs</a:t>
            </a:r>
          </a:p>
        </p:txBody>
      </p:sp>
      <p:pic>
        <p:nvPicPr>
          <p:cNvPr id="21" name="Picture 20">
            <a:extLst>
              <a:ext uri="{FF2B5EF4-FFF2-40B4-BE49-F238E27FC236}">
                <a16:creationId xmlns:a16="http://schemas.microsoft.com/office/drawing/2014/main" id="{AE1AC970-9FF5-EF47-BDED-2C741A8CA51F}"/>
              </a:ext>
            </a:extLst>
          </p:cNvPr>
          <p:cNvPicPr>
            <a:picLocks noChangeAspect="1"/>
          </p:cNvPicPr>
          <p:nvPr/>
        </p:nvPicPr>
        <p:blipFill>
          <a:blip r:embed="rId3"/>
          <a:stretch>
            <a:fillRect/>
          </a:stretch>
        </p:blipFill>
        <p:spPr>
          <a:xfrm>
            <a:off x="5891019" y="1704965"/>
            <a:ext cx="5203507" cy="4240042"/>
          </a:xfrm>
          <a:prstGeom prst="rect">
            <a:avLst/>
          </a:prstGeom>
          <a:ln>
            <a:solidFill>
              <a:schemeClr val="accent2"/>
            </a:solidFill>
          </a:ln>
        </p:spPr>
      </p:pic>
      <p:sp>
        <p:nvSpPr>
          <p:cNvPr id="5" name="Google Shape;77;p8">
            <a:extLst>
              <a:ext uri="{FF2B5EF4-FFF2-40B4-BE49-F238E27FC236}">
                <a16:creationId xmlns:a16="http://schemas.microsoft.com/office/drawing/2014/main" id="{081F477F-F80F-024B-A2FE-DDE9406FBAF9}"/>
              </a:ext>
            </a:extLst>
          </p:cNvPr>
          <p:cNvSpPr/>
          <p:nvPr/>
        </p:nvSpPr>
        <p:spPr>
          <a:xfrm>
            <a:off x="1791699" y="6494448"/>
            <a:ext cx="3317249" cy="565001"/>
          </a:xfrm>
          <a:prstGeom prst="rect">
            <a:avLst/>
          </a:prstGeom>
          <a:noFill/>
          <a:ln>
            <a:noFill/>
          </a:ln>
        </p:spPr>
        <p:txBody>
          <a:bodyPr spcFirstLastPara="1" wrap="square" lIns="93282" tIns="46628" rIns="93282" bIns="46628" anchor="t" anchorCtr="0">
            <a:spAutoFit/>
          </a:bodyPr>
          <a:lstStyle/>
          <a:p>
            <a:pPr>
              <a:buClr>
                <a:srgbClr val="000000"/>
              </a:buClr>
              <a:buSzPts val="800"/>
            </a:pPr>
            <a:endParaRPr lang="en-US" sz="816" b="1" dirty="0">
              <a:solidFill>
                <a:schemeClr val="dk1"/>
              </a:solidFill>
              <a:latin typeface="Arial"/>
              <a:ea typeface="Arial"/>
              <a:cs typeface="Arial"/>
              <a:sym typeface="Arial"/>
            </a:endParaRPr>
          </a:p>
          <a:p>
            <a:pPr>
              <a:buClr>
                <a:srgbClr val="000000"/>
              </a:buClr>
              <a:buSzPts val="800"/>
            </a:pPr>
            <a:r>
              <a:rPr lang="en-US" sz="816" b="1" dirty="0">
                <a:solidFill>
                  <a:schemeClr val="dk1"/>
                </a:solidFill>
                <a:latin typeface="Arial"/>
                <a:ea typeface="Arial"/>
                <a:cs typeface="Arial"/>
                <a:sym typeface="Arial"/>
              </a:rPr>
              <a:t>Source: </a:t>
            </a:r>
            <a:r>
              <a:rPr lang="en-US" sz="816" dirty="0">
                <a:solidFill>
                  <a:schemeClr val="dk1"/>
                </a:solidFill>
                <a:latin typeface="Arial"/>
                <a:ea typeface="Arial"/>
                <a:cs typeface="Arial"/>
                <a:sym typeface="Arial"/>
                <a:hlinkClick r:id="rId4"/>
              </a:rPr>
              <a:t>Top 100 Cryptocurrency Historical Data</a:t>
            </a:r>
            <a:endParaRPr lang="en-US" sz="816" b="1" dirty="0">
              <a:solidFill>
                <a:schemeClr val="dk1"/>
              </a:solidFill>
              <a:latin typeface="Arial"/>
              <a:ea typeface="Arial"/>
              <a:cs typeface="Arial"/>
              <a:sym typeface="Arial"/>
            </a:endParaRPr>
          </a:p>
          <a:p>
            <a:pPr>
              <a:buClr>
                <a:srgbClr val="000000"/>
              </a:buClr>
              <a:buSzPts val="800"/>
            </a:pPr>
            <a:endParaRPr sz="1428"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1872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ivate Key Security for Cryptocurrency Wallets &amp; Exchanges">
            <a:extLst>
              <a:ext uri="{FF2B5EF4-FFF2-40B4-BE49-F238E27FC236}">
                <a16:creationId xmlns:a16="http://schemas.microsoft.com/office/drawing/2014/main" id="{024D772E-5047-ED45-96CE-D355E9F51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9269" y="4215539"/>
            <a:ext cx="4853462" cy="1968285"/>
          </a:xfrm>
          <a:prstGeom prst="rect">
            <a:avLst/>
          </a:prstGeom>
          <a:noFill/>
          <a:extLst>
            <a:ext uri="{909E8E84-426E-40DD-AFC4-6F175D3DCCD1}">
              <a14:hiddenFill xmlns:a14="http://schemas.microsoft.com/office/drawing/2010/main">
                <a:solidFill>
                  <a:srgbClr val="FFFFFF"/>
                </a:solidFill>
              </a14:hiddenFill>
            </a:ext>
          </a:extLst>
        </p:spPr>
      </p:pic>
      <p:sp>
        <p:nvSpPr>
          <p:cNvPr id="29" name="Title 1">
            <a:extLst>
              <a:ext uri="{FF2B5EF4-FFF2-40B4-BE49-F238E27FC236}">
                <a16:creationId xmlns:a16="http://schemas.microsoft.com/office/drawing/2014/main" id="{1CFB8604-857E-C447-BC01-7A26A6A64767}"/>
              </a:ext>
            </a:extLst>
          </p:cNvPr>
          <p:cNvSpPr txBox="1">
            <a:spLocks/>
          </p:cNvSpPr>
          <p:nvPr/>
        </p:nvSpPr>
        <p:spPr>
          <a:xfrm>
            <a:off x="2450883" y="361416"/>
            <a:ext cx="9506075" cy="937627"/>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en-US" sz="1800" b="1" dirty="0">
              <a:solidFill>
                <a:srgbClr val="002060"/>
              </a:solidFill>
              <a:latin typeface="Tsukushi A Round Gothic Regular" panose="02020400000000000000" pitchFamily="18" charset="-128"/>
              <a:ea typeface="Tsukushi A Round Gothic Regular" panose="02020400000000000000" pitchFamily="18" charset="-128"/>
            </a:endParaRPr>
          </a:p>
          <a:p>
            <a:r>
              <a:rPr lang="en-US" sz="2000" b="1" dirty="0">
                <a:solidFill>
                  <a:srgbClr val="002060"/>
                </a:solidFill>
                <a:latin typeface="Tsukushi A Round Gothic Regular" panose="02020400000000000000" pitchFamily="18" charset="-128"/>
                <a:ea typeface="Tsukushi A Round Gothic Regular" panose="02020400000000000000" pitchFamily="18" charset="-128"/>
              </a:rPr>
              <a:t>How much will several cryptocurrencies’ market value be worth in the using forecasting and MA?</a:t>
            </a:r>
            <a:endParaRPr lang="en-US" sz="2000" dirty="0"/>
          </a:p>
          <a:p>
            <a:pPr algn="ctr"/>
            <a:endParaRPr lang="en-US" sz="2400" dirty="0"/>
          </a:p>
        </p:txBody>
      </p:sp>
      <p:grpSp>
        <p:nvGrpSpPr>
          <p:cNvPr id="28" name="Group 27">
            <a:extLst>
              <a:ext uri="{FF2B5EF4-FFF2-40B4-BE49-F238E27FC236}">
                <a16:creationId xmlns:a16="http://schemas.microsoft.com/office/drawing/2014/main" id="{EFCDC79C-715D-E446-BC43-786D0A31AB34}"/>
              </a:ext>
            </a:extLst>
          </p:cNvPr>
          <p:cNvGrpSpPr/>
          <p:nvPr/>
        </p:nvGrpSpPr>
        <p:grpSpPr>
          <a:xfrm>
            <a:off x="1712765" y="1299043"/>
            <a:ext cx="4383235" cy="3194392"/>
            <a:chOff x="1067207" y="958644"/>
            <a:chExt cx="4959419" cy="5526510"/>
          </a:xfrm>
        </p:grpSpPr>
        <p:sp>
          <p:nvSpPr>
            <p:cNvPr id="33" name="TextBox 32">
              <a:extLst>
                <a:ext uri="{FF2B5EF4-FFF2-40B4-BE49-F238E27FC236}">
                  <a16:creationId xmlns:a16="http://schemas.microsoft.com/office/drawing/2014/main" id="{A16070D9-E4CC-3545-A2D9-2A79FF7F8206}"/>
                </a:ext>
              </a:extLst>
            </p:cNvPr>
            <p:cNvSpPr txBox="1"/>
            <p:nvPr/>
          </p:nvSpPr>
          <p:spPr>
            <a:xfrm>
              <a:off x="1067207" y="958644"/>
              <a:ext cx="4959419" cy="55265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oAutofit/>
            </a:bodyPr>
            <a:lstStyle/>
            <a:p>
              <a:endParaRPr lang="en-US" dirty="0"/>
            </a:p>
            <a:p>
              <a:r>
                <a:rPr lang="en-US" sz="1500" dirty="0">
                  <a:solidFill>
                    <a:srgbClr val="002060"/>
                  </a:solidFill>
                </a:rPr>
                <a:t>               </a:t>
              </a:r>
              <a:r>
                <a:rPr lang="en-US" sz="1600" dirty="0">
                  <a:solidFill>
                    <a:srgbClr val="002060"/>
                  </a:solidFill>
                </a:rPr>
                <a:t>Scenario</a:t>
              </a:r>
              <a:endParaRPr lang="en-US" sz="1600" dirty="0"/>
            </a:p>
            <a:p>
              <a:pPr marL="285750" indent="-285750">
                <a:lnSpc>
                  <a:spcPct val="200000"/>
                </a:lnSpc>
                <a:buFont typeface="Arial" panose="020B0604020202020204" pitchFamily="34" charset="0"/>
                <a:buChar char="•"/>
              </a:pPr>
              <a:r>
                <a:rPr lang="en-US" sz="1250" dirty="0"/>
                <a:t>Analysis is done for crypto stock investment company </a:t>
              </a:r>
              <a:r>
                <a:rPr lang="en-US" sz="1250" b="1" dirty="0" err="1"/>
                <a:t>DeCent</a:t>
              </a:r>
              <a:endParaRPr lang="en-US" sz="1250" b="1" dirty="0"/>
            </a:p>
            <a:p>
              <a:pPr marL="285750" indent="-285750">
                <a:lnSpc>
                  <a:spcPct val="200000"/>
                </a:lnSpc>
                <a:buFont typeface="Arial" panose="020B0604020202020204" pitchFamily="34" charset="0"/>
                <a:buChar char="•"/>
              </a:pPr>
              <a:r>
                <a:rPr lang="en-US" sz="1250" dirty="0" err="1"/>
                <a:t>DeCent</a:t>
              </a:r>
              <a:r>
                <a:rPr lang="en-US" sz="1250" dirty="0"/>
                <a:t> has a few </a:t>
              </a:r>
              <a:r>
                <a:rPr lang="en-US" sz="1250" dirty="0" err="1"/>
                <a:t>ahort</a:t>
              </a:r>
              <a:r>
                <a:rPr lang="en-US" sz="1250" dirty="0"/>
                <a:t>-term and long-term </a:t>
              </a:r>
              <a:r>
                <a:rPr lang="en-US" sz="1250" b="1" dirty="0"/>
                <a:t>investors</a:t>
              </a:r>
              <a:r>
                <a:rPr lang="en-US" sz="1250" dirty="0"/>
                <a:t> who are looking for opportunities to </a:t>
              </a:r>
              <a:r>
                <a:rPr lang="en-US" sz="1250" b="1" dirty="0"/>
                <a:t>expand their crypto stock portfolios </a:t>
              </a:r>
              <a:r>
                <a:rPr lang="en-US" sz="1250" dirty="0"/>
                <a:t>in 2017 and beyond</a:t>
              </a:r>
            </a:p>
            <a:p>
              <a:pPr>
                <a:lnSpc>
                  <a:spcPct val="200000"/>
                </a:lnSpc>
              </a:pPr>
              <a:r>
                <a:rPr lang="en-US" sz="1500" dirty="0">
                  <a:solidFill>
                    <a:srgbClr val="002060"/>
                  </a:solidFill>
                </a:rPr>
                <a:t>              </a:t>
              </a:r>
              <a:endParaRPr lang="en-US" sz="1500" dirty="0"/>
            </a:p>
            <a:p>
              <a:pPr marL="285750" indent="-285750">
                <a:lnSpc>
                  <a:spcPct val="200000"/>
                </a:lnSpc>
                <a:buFont typeface="Arial" panose="020B0604020202020204" pitchFamily="34" charset="0"/>
                <a:buChar char="•"/>
              </a:pPr>
              <a:endParaRPr lang="en-US" sz="1200" dirty="0"/>
            </a:p>
            <a:p>
              <a:pPr marL="285750" indent="-285750">
                <a:lnSpc>
                  <a:spcPct val="200000"/>
                </a:lnSpc>
                <a:buFont typeface="Arial" panose="020B0604020202020204" pitchFamily="34" charset="0"/>
                <a:buChar char="•"/>
              </a:pPr>
              <a:endParaRPr lang="en-US" sz="12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p:txBody>
        </p:sp>
        <p:sp>
          <p:nvSpPr>
            <p:cNvPr id="34" name="Google Shape;22;p1">
              <a:extLst>
                <a:ext uri="{FF2B5EF4-FFF2-40B4-BE49-F238E27FC236}">
                  <a16:creationId xmlns:a16="http://schemas.microsoft.com/office/drawing/2014/main" id="{DA845724-986D-5A4E-917D-D5AAC6BE4ECB}"/>
                </a:ext>
              </a:extLst>
            </p:cNvPr>
            <p:cNvSpPr/>
            <p:nvPr/>
          </p:nvSpPr>
          <p:spPr>
            <a:xfrm>
              <a:off x="1322663" y="1268700"/>
              <a:ext cx="477890" cy="649737"/>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428" dirty="0">
                  <a:solidFill>
                    <a:schemeClr val="lt1"/>
                  </a:solidFill>
                  <a:latin typeface="Algerian" panose="020F0502020204030204" pitchFamily="34" charset="0"/>
                  <a:cs typeface="Algerian" panose="020F0502020204030204" pitchFamily="34" charset="0"/>
                </a:rPr>
                <a:t>I</a:t>
              </a:r>
              <a:endParaRPr sz="1428" b="0" i="0" u="none" strike="noStrike" cap="none" dirty="0">
                <a:solidFill>
                  <a:schemeClr val="lt1"/>
                </a:solidFill>
                <a:latin typeface="Algerian" panose="020F0502020204030204" pitchFamily="34" charset="0"/>
                <a:cs typeface="Algerian" panose="020F0502020204030204" pitchFamily="34" charset="0"/>
                <a:sym typeface="Arial"/>
              </a:endParaRPr>
            </a:p>
          </p:txBody>
        </p:sp>
      </p:grpSp>
      <p:grpSp>
        <p:nvGrpSpPr>
          <p:cNvPr id="66" name="Group 65">
            <a:extLst>
              <a:ext uri="{FF2B5EF4-FFF2-40B4-BE49-F238E27FC236}">
                <a16:creationId xmlns:a16="http://schemas.microsoft.com/office/drawing/2014/main" id="{A0B72C3A-B07D-234A-8FEF-F17D62978AA7}"/>
              </a:ext>
            </a:extLst>
          </p:cNvPr>
          <p:cNvGrpSpPr/>
          <p:nvPr/>
        </p:nvGrpSpPr>
        <p:grpSpPr>
          <a:xfrm>
            <a:off x="6764808" y="1299043"/>
            <a:ext cx="4422404" cy="3194391"/>
            <a:chOff x="1067209" y="713204"/>
            <a:chExt cx="4797283" cy="4380501"/>
          </a:xfrm>
        </p:grpSpPr>
        <p:sp>
          <p:nvSpPr>
            <p:cNvPr id="67" name="TextBox 66">
              <a:extLst>
                <a:ext uri="{FF2B5EF4-FFF2-40B4-BE49-F238E27FC236}">
                  <a16:creationId xmlns:a16="http://schemas.microsoft.com/office/drawing/2014/main" id="{4DA37D50-2586-6D4F-A3E0-05497F6E7DAD}"/>
                </a:ext>
              </a:extLst>
            </p:cNvPr>
            <p:cNvSpPr txBox="1"/>
            <p:nvPr/>
          </p:nvSpPr>
          <p:spPr>
            <a:xfrm>
              <a:off x="1067209" y="713204"/>
              <a:ext cx="4797283" cy="438050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oAutofit/>
            </a:bodyPr>
            <a:lstStyle/>
            <a:p>
              <a:r>
                <a:rPr lang="en-US" dirty="0"/>
                <a:t>     	</a:t>
              </a:r>
            </a:p>
            <a:p>
              <a:r>
                <a:rPr lang="en-US" sz="1600" dirty="0">
                  <a:solidFill>
                    <a:srgbClr val="002060"/>
                  </a:solidFill>
                </a:rPr>
                <a:t>           What are the use cases for this?</a:t>
              </a:r>
            </a:p>
            <a:p>
              <a:pPr marL="285750" indent="-285750">
                <a:lnSpc>
                  <a:spcPct val="200000"/>
                </a:lnSpc>
                <a:buFont typeface="Arial" panose="020B0604020202020204" pitchFamily="34" charset="0"/>
                <a:buChar char="•"/>
              </a:pPr>
              <a:r>
                <a:rPr lang="en-US" sz="1250" b="1" dirty="0"/>
                <a:t>Understand</a:t>
              </a:r>
              <a:r>
                <a:rPr lang="en-US" sz="1250" dirty="0"/>
                <a:t> </a:t>
              </a:r>
              <a:r>
                <a:rPr lang="en-US" sz="1250" b="1" dirty="0"/>
                <a:t>cryptocurrency</a:t>
              </a:r>
              <a:r>
                <a:rPr lang="en-US" sz="1250" dirty="0"/>
                <a:t> </a:t>
              </a:r>
              <a:r>
                <a:rPr lang="en-US" sz="1250" b="1" dirty="0"/>
                <a:t>stock trends</a:t>
              </a:r>
              <a:r>
                <a:rPr lang="en-US" sz="1250" dirty="0"/>
                <a:t>. For example, are there any stock prices increasing or decreasing in the past month?</a:t>
              </a:r>
            </a:p>
            <a:p>
              <a:pPr marL="285750" indent="-285750">
                <a:lnSpc>
                  <a:spcPct val="200000"/>
                </a:lnSpc>
                <a:buFont typeface="Arial" panose="020B0604020202020204" pitchFamily="34" charset="0"/>
                <a:buChar char="•"/>
              </a:pPr>
              <a:r>
                <a:rPr lang="en-US" sz="1250" dirty="0"/>
                <a:t>Use this knowledge to </a:t>
              </a:r>
              <a:r>
                <a:rPr lang="en-US" sz="1250" b="1" dirty="0"/>
                <a:t>create a strategic portfolio</a:t>
              </a:r>
              <a:r>
                <a:rPr lang="en-US" sz="1250" dirty="0"/>
                <a:t> for our investors</a:t>
              </a:r>
              <a:endParaRPr lang="en-US" sz="1250" b="1" dirty="0"/>
            </a:p>
            <a:p>
              <a:pPr marL="285750" indent="-285750">
                <a:buFont typeface="Arial" panose="020B0604020202020204" pitchFamily="34" charset="0"/>
                <a:buChar char="•"/>
              </a:pPr>
              <a:endParaRPr lang="en-US" dirty="0"/>
            </a:p>
          </p:txBody>
        </p:sp>
        <p:sp>
          <p:nvSpPr>
            <p:cNvPr id="68" name="Google Shape;22;p1">
              <a:extLst>
                <a:ext uri="{FF2B5EF4-FFF2-40B4-BE49-F238E27FC236}">
                  <a16:creationId xmlns:a16="http://schemas.microsoft.com/office/drawing/2014/main" id="{1F33A049-1F0F-C947-A76F-A3FF1006E6D6}"/>
                </a:ext>
              </a:extLst>
            </p:cNvPr>
            <p:cNvSpPr/>
            <p:nvPr/>
          </p:nvSpPr>
          <p:spPr>
            <a:xfrm>
              <a:off x="1067209" y="976841"/>
              <a:ext cx="476336" cy="515004"/>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428" dirty="0">
                  <a:solidFill>
                    <a:schemeClr val="lt1"/>
                  </a:solidFill>
                  <a:latin typeface="Algerian" panose="020F0502020204030204" pitchFamily="34" charset="0"/>
                  <a:cs typeface="Algerian" panose="020F0502020204030204" pitchFamily="34" charset="0"/>
                </a:rPr>
                <a:t>II</a:t>
              </a:r>
              <a:endParaRPr sz="1428" b="0" i="0" u="none" strike="noStrike" cap="none" dirty="0">
                <a:solidFill>
                  <a:schemeClr val="lt1"/>
                </a:solidFill>
                <a:latin typeface="Algerian" panose="020F0502020204030204" pitchFamily="34" charset="0"/>
                <a:cs typeface="Algerian" panose="020F0502020204030204" pitchFamily="34" charset="0"/>
                <a:sym typeface="Arial"/>
              </a:endParaRPr>
            </a:p>
          </p:txBody>
        </p:sp>
      </p:grpSp>
    </p:spTree>
    <p:extLst>
      <p:ext uri="{BB962C8B-B14F-4D97-AF65-F5344CB8AC3E}">
        <p14:creationId xmlns:p14="http://schemas.microsoft.com/office/powerpoint/2010/main" val="66262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67AF831-1AE5-8847-A8DF-D23B9A08879D}"/>
              </a:ext>
            </a:extLst>
          </p:cNvPr>
          <p:cNvGrpSpPr/>
          <p:nvPr/>
        </p:nvGrpSpPr>
        <p:grpSpPr>
          <a:xfrm>
            <a:off x="6096000" y="1715573"/>
            <a:ext cx="5404253" cy="4051628"/>
            <a:chOff x="379411" y="2049290"/>
            <a:chExt cx="5247190" cy="4351297"/>
          </a:xfrm>
        </p:grpSpPr>
        <p:pic>
          <p:nvPicPr>
            <p:cNvPr id="5" name="Picture 4">
              <a:extLst>
                <a:ext uri="{FF2B5EF4-FFF2-40B4-BE49-F238E27FC236}">
                  <a16:creationId xmlns:a16="http://schemas.microsoft.com/office/drawing/2014/main" id="{E9ACBC27-0BA4-1344-ABEF-4EA5A474774D}"/>
                </a:ext>
              </a:extLst>
            </p:cNvPr>
            <p:cNvPicPr>
              <a:picLocks noChangeAspect="1"/>
            </p:cNvPicPr>
            <p:nvPr/>
          </p:nvPicPr>
          <p:blipFill>
            <a:blip r:embed="rId3"/>
            <a:stretch>
              <a:fillRect/>
            </a:stretch>
          </p:blipFill>
          <p:spPr>
            <a:xfrm>
              <a:off x="379411" y="2049290"/>
              <a:ext cx="5247190" cy="4351297"/>
            </a:xfrm>
            <a:prstGeom prst="rect">
              <a:avLst/>
            </a:prstGeom>
          </p:spPr>
          <p:style>
            <a:lnRef idx="2">
              <a:schemeClr val="accent2"/>
            </a:lnRef>
            <a:fillRef idx="1">
              <a:schemeClr val="lt1"/>
            </a:fillRef>
            <a:effectRef idx="0">
              <a:schemeClr val="accent2"/>
            </a:effectRef>
            <a:fontRef idx="minor">
              <a:schemeClr val="dk1"/>
            </a:fontRef>
          </p:style>
        </p:pic>
        <p:sp>
          <p:nvSpPr>
            <p:cNvPr id="6" name="Google Shape;66;p2">
              <a:extLst>
                <a:ext uri="{FF2B5EF4-FFF2-40B4-BE49-F238E27FC236}">
                  <a16:creationId xmlns:a16="http://schemas.microsoft.com/office/drawing/2014/main" id="{E649FC26-9E7D-6B46-A514-2F2ECC8BE6DF}"/>
                </a:ext>
              </a:extLst>
            </p:cNvPr>
            <p:cNvSpPr/>
            <p:nvPr/>
          </p:nvSpPr>
          <p:spPr>
            <a:xfrm>
              <a:off x="2568139" y="3181185"/>
              <a:ext cx="1052644" cy="221583"/>
            </a:xfrm>
            <a:prstGeom prst="roundRect">
              <a:avLst>
                <a:gd name="adj" fmla="val 1666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ctr" anchorCtr="0">
              <a:noAutofit/>
            </a:bodyPr>
            <a:lstStyle/>
            <a:p>
              <a:pPr algn="ctr">
                <a:buClr>
                  <a:srgbClr val="000000"/>
                </a:buClr>
                <a:buSzPts val="1050"/>
              </a:pPr>
              <a:r>
                <a:rPr lang="en-US" sz="1071" b="1" dirty="0">
                  <a:solidFill>
                    <a:schemeClr val="dk1"/>
                  </a:solidFill>
                  <a:latin typeface="Arial"/>
                  <a:ea typeface="Arial"/>
                  <a:cs typeface="Arial"/>
                  <a:sym typeface="Arial"/>
                </a:rPr>
                <a:t>Key Insights</a:t>
              </a:r>
              <a:endParaRPr sz="1428" dirty="0">
                <a:solidFill>
                  <a:srgbClr val="000000"/>
                </a:solidFill>
                <a:latin typeface="Arial"/>
                <a:ea typeface="Arial"/>
                <a:cs typeface="Arial"/>
                <a:sym typeface="Arial"/>
              </a:endParaRPr>
            </a:p>
          </p:txBody>
        </p:sp>
        <p:sp>
          <p:nvSpPr>
            <p:cNvPr id="7" name="Google Shape;64;p2">
              <a:extLst>
                <a:ext uri="{FF2B5EF4-FFF2-40B4-BE49-F238E27FC236}">
                  <a16:creationId xmlns:a16="http://schemas.microsoft.com/office/drawing/2014/main" id="{81342B5E-7FBF-3E4F-BA52-1771C7C125BA}"/>
                </a:ext>
              </a:extLst>
            </p:cNvPr>
            <p:cNvSpPr txBox="1"/>
            <p:nvPr/>
          </p:nvSpPr>
          <p:spPr>
            <a:xfrm>
              <a:off x="2568139" y="3431894"/>
              <a:ext cx="2663618" cy="565065"/>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t" anchorCtr="0">
              <a:spAutoFit/>
            </a:bodyPr>
            <a:lstStyle/>
            <a:p>
              <a:pPr marL="233241" indent="-233241">
                <a:buClr>
                  <a:schemeClr val="dk1"/>
                </a:buClr>
                <a:buSzPts val="1000"/>
                <a:buFont typeface="Arial"/>
                <a:buAutoNum type="arabicParenR"/>
              </a:pPr>
              <a:r>
                <a:rPr lang="en-US" sz="1020" b="1" dirty="0">
                  <a:solidFill>
                    <a:schemeClr val="dk1"/>
                  </a:solidFill>
                  <a:latin typeface="Arial"/>
                  <a:ea typeface="Arial"/>
                  <a:cs typeface="Arial"/>
                  <a:sym typeface="Arial"/>
                </a:rPr>
                <a:t>The top 3 performing cryptocurrencies are Bitcoin, Ethereum, and Ripple</a:t>
              </a:r>
              <a:endParaRPr sz="1428" dirty="0">
                <a:solidFill>
                  <a:srgbClr val="000000"/>
                </a:solidFill>
                <a:latin typeface="Arial"/>
                <a:ea typeface="Arial"/>
                <a:cs typeface="Arial"/>
                <a:sym typeface="Arial"/>
              </a:endParaRPr>
            </a:p>
          </p:txBody>
        </p:sp>
      </p:grpSp>
      <p:grpSp>
        <p:nvGrpSpPr>
          <p:cNvPr id="24" name="Group 23">
            <a:extLst>
              <a:ext uri="{FF2B5EF4-FFF2-40B4-BE49-F238E27FC236}">
                <a16:creationId xmlns:a16="http://schemas.microsoft.com/office/drawing/2014/main" id="{90D2FAF4-EC73-2B48-A385-9A5B5F3B08A0}"/>
              </a:ext>
            </a:extLst>
          </p:cNvPr>
          <p:cNvGrpSpPr/>
          <p:nvPr/>
        </p:nvGrpSpPr>
        <p:grpSpPr>
          <a:xfrm>
            <a:off x="862505" y="2068380"/>
            <a:ext cx="4579744" cy="1869157"/>
            <a:chOff x="7039305" y="2868379"/>
            <a:chExt cx="4757453" cy="2331990"/>
          </a:xfrm>
        </p:grpSpPr>
        <p:sp>
          <p:nvSpPr>
            <p:cNvPr id="8" name="Can 7">
              <a:extLst>
                <a:ext uri="{FF2B5EF4-FFF2-40B4-BE49-F238E27FC236}">
                  <a16:creationId xmlns:a16="http://schemas.microsoft.com/office/drawing/2014/main" id="{54BB05A9-BA8C-3B47-BAB3-C170018E1E4E}"/>
                </a:ext>
              </a:extLst>
            </p:cNvPr>
            <p:cNvSpPr/>
            <p:nvPr/>
          </p:nvSpPr>
          <p:spPr>
            <a:xfrm>
              <a:off x="7039305" y="2886538"/>
              <a:ext cx="1113562" cy="875139"/>
            </a:xfrm>
            <a:prstGeom prst="can">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(currency).csv</a:t>
              </a:r>
            </a:p>
          </p:txBody>
        </p:sp>
        <p:sp>
          <p:nvSpPr>
            <p:cNvPr id="9" name="Right Arrow 8">
              <a:extLst>
                <a:ext uri="{FF2B5EF4-FFF2-40B4-BE49-F238E27FC236}">
                  <a16:creationId xmlns:a16="http://schemas.microsoft.com/office/drawing/2014/main" id="{AEA40425-99EA-F84F-8952-D83E4EEC1B91}"/>
                </a:ext>
              </a:extLst>
            </p:cNvPr>
            <p:cNvSpPr/>
            <p:nvPr/>
          </p:nvSpPr>
          <p:spPr>
            <a:xfrm>
              <a:off x="8275571" y="3132521"/>
              <a:ext cx="424720" cy="34685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228826D9-0236-514A-8359-DDFD09B7C3D6}"/>
                </a:ext>
              </a:extLst>
            </p:cNvPr>
            <p:cNvSpPr/>
            <p:nvPr/>
          </p:nvSpPr>
          <p:spPr>
            <a:xfrm>
              <a:off x="8850268" y="2868578"/>
              <a:ext cx="1113562" cy="875139"/>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Data Cleansing</a:t>
              </a:r>
            </a:p>
          </p:txBody>
        </p:sp>
        <p:sp>
          <p:nvSpPr>
            <p:cNvPr id="11" name="Right Arrow 10">
              <a:extLst>
                <a:ext uri="{FF2B5EF4-FFF2-40B4-BE49-F238E27FC236}">
                  <a16:creationId xmlns:a16="http://schemas.microsoft.com/office/drawing/2014/main" id="{2A560794-C860-2244-860D-E1EBC41CF95E}"/>
                </a:ext>
              </a:extLst>
            </p:cNvPr>
            <p:cNvSpPr/>
            <p:nvPr/>
          </p:nvSpPr>
          <p:spPr>
            <a:xfrm>
              <a:off x="10113808" y="3132521"/>
              <a:ext cx="424720" cy="34685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3073A6BA-A3C5-C84A-85FF-360FA7BBD90B}"/>
                </a:ext>
              </a:extLst>
            </p:cNvPr>
            <p:cNvSpPr/>
            <p:nvPr/>
          </p:nvSpPr>
          <p:spPr>
            <a:xfrm>
              <a:off x="10683196" y="2868379"/>
              <a:ext cx="1113562" cy="875139"/>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100" dirty="0"/>
                <a:t>Exploratory Data Analysis</a:t>
              </a:r>
            </a:p>
          </p:txBody>
        </p:sp>
        <p:pic>
          <p:nvPicPr>
            <p:cNvPr id="6146" name="Picture 2">
              <a:extLst>
                <a:ext uri="{FF2B5EF4-FFF2-40B4-BE49-F238E27FC236}">
                  <a16:creationId xmlns:a16="http://schemas.microsoft.com/office/drawing/2014/main" id="{E6B4E183-E809-3743-A2BA-A17B4AFC12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655" y="2925196"/>
              <a:ext cx="201742" cy="2104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E4C38D94-615B-0042-94BE-9E9729D409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50524" y="2922044"/>
              <a:ext cx="201742" cy="21047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ableau logo">
              <a:extLst>
                <a:ext uri="{FF2B5EF4-FFF2-40B4-BE49-F238E27FC236}">
                  <a16:creationId xmlns:a16="http://schemas.microsoft.com/office/drawing/2014/main" id="{AB1EF35B-EA94-7A49-B98D-F16DA927BB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4544" y="2886538"/>
              <a:ext cx="446850" cy="320594"/>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564CC27C-4F9D-2842-B4F4-0406F3809A10}"/>
                </a:ext>
              </a:extLst>
            </p:cNvPr>
            <p:cNvSpPr/>
            <p:nvPr/>
          </p:nvSpPr>
          <p:spPr>
            <a:xfrm>
              <a:off x="8700291" y="4325230"/>
              <a:ext cx="1538878" cy="875139"/>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r>
                <a:rPr lang="en-US" sz="1100" dirty="0"/>
                <a:t>Insights &amp; Recommendations</a:t>
              </a:r>
            </a:p>
          </p:txBody>
        </p:sp>
        <p:pic>
          <p:nvPicPr>
            <p:cNvPr id="19" name="Picture 4" descr="Tableau logo">
              <a:extLst>
                <a:ext uri="{FF2B5EF4-FFF2-40B4-BE49-F238E27FC236}">
                  <a16:creationId xmlns:a16="http://schemas.microsoft.com/office/drawing/2014/main" id="{AF66D581-FBCB-104D-A961-8DF26143C5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9359" y="4334276"/>
              <a:ext cx="446850" cy="32059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65A286E3-5167-C744-95AC-1448E6DACB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3980" y="4389334"/>
              <a:ext cx="201742" cy="21047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Kaggle - Wikipedia">
              <a:extLst>
                <a:ext uri="{FF2B5EF4-FFF2-40B4-BE49-F238E27FC236}">
                  <a16:creationId xmlns:a16="http://schemas.microsoft.com/office/drawing/2014/main" id="{7F61DDD4-C89E-3E4D-BAF5-A290A00DB6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5559" y="3479376"/>
              <a:ext cx="381051" cy="153545"/>
            </a:xfrm>
            <a:prstGeom prst="rect">
              <a:avLst/>
            </a:prstGeom>
            <a:noFill/>
            <a:extLst>
              <a:ext uri="{909E8E84-426E-40DD-AFC4-6F175D3DCCD1}">
                <a14:hiddenFill xmlns:a14="http://schemas.microsoft.com/office/drawing/2010/main">
                  <a:solidFill>
                    <a:srgbClr val="FFFFFF"/>
                  </a:solidFill>
                </a14:hiddenFill>
              </a:ext>
            </a:extLst>
          </p:spPr>
        </p:pic>
        <p:sp>
          <p:nvSpPr>
            <p:cNvPr id="27" name="Right Arrow 26">
              <a:extLst>
                <a:ext uri="{FF2B5EF4-FFF2-40B4-BE49-F238E27FC236}">
                  <a16:creationId xmlns:a16="http://schemas.microsoft.com/office/drawing/2014/main" id="{F028A498-6E28-7C48-8679-FE9AA6AC3D7A}"/>
                </a:ext>
              </a:extLst>
            </p:cNvPr>
            <p:cNvSpPr/>
            <p:nvPr/>
          </p:nvSpPr>
          <p:spPr>
            <a:xfrm rot="8185855">
              <a:off x="10192940" y="3888828"/>
              <a:ext cx="424720" cy="34685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itle 1">
            <a:extLst>
              <a:ext uri="{FF2B5EF4-FFF2-40B4-BE49-F238E27FC236}">
                <a16:creationId xmlns:a16="http://schemas.microsoft.com/office/drawing/2014/main" id="{1CFB8604-857E-C447-BC01-7A26A6A64767}"/>
              </a:ext>
            </a:extLst>
          </p:cNvPr>
          <p:cNvSpPr txBox="1">
            <a:spLocks/>
          </p:cNvSpPr>
          <p:nvPr/>
        </p:nvSpPr>
        <p:spPr>
          <a:xfrm>
            <a:off x="2406833" y="486392"/>
            <a:ext cx="9506075" cy="616462"/>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b="1" dirty="0">
                <a:solidFill>
                  <a:srgbClr val="002060"/>
                </a:solidFill>
                <a:latin typeface="Tsukushi A Round Gothic Regular" panose="02020400000000000000" pitchFamily="18" charset="-128"/>
                <a:ea typeface="Tsukushi A Round Gothic Regular" panose="02020400000000000000" pitchFamily="18" charset="-128"/>
              </a:rPr>
              <a:t>How much will Bitcoin, Ethereum, and Ripple’s market value be worth in the last quarter of 2017 using forecasting and MA?</a:t>
            </a:r>
            <a:endParaRPr lang="en-US" sz="2400" dirty="0"/>
          </a:p>
        </p:txBody>
      </p:sp>
      <p:sp>
        <p:nvSpPr>
          <p:cNvPr id="22" name="Google Shape;77;p8">
            <a:extLst>
              <a:ext uri="{FF2B5EF4-FFF2-40B4-BE49-F238E27FC236}">
                <a16:creationId xmlns:a16="http://schemas.microsoft.com/office/drawing/2014/main" id="{113F3CF9-6E63-A84B-8D32-710DC08732A1}"/>
              </a:ext>
            </a:extLst>
          </p:cNvPr>
          <p:cNvSpPr/>
          <p:nvPr/>
        </p:nvSpPr>
        <p:spPr>
          <a:xfrm>
            <a:off x="1791699" y="6494448"/>
            <a:ext cx="3317249" cy="565001"/>
          </a:xfrm>
          <a:prstGeom prst="rect">
            <a:avLst/>
          </a:prstGeom>
          <a:noFill/>
          <a:ln>
            <a:noFill/>
          </a:ln>
        </p:spPr>
        <p:txBody>
          <a:bodyPr spcFirstLastPara="1" wrap="square" lIns="93282" tIns="46628" rIns="93282" bIns="46628" anchor="t" anchorCtr="0">
            <a:spAutoFit/>
          </a:bodyPr>
          <a:lstStyle/>
          <a:p>
            <a:pPr>
              <a:buClr>
                <a:srgbClr val="000000"/>
              </a:buClr>
              <a:buSzPts val="800"/>
            </a:pPr>
            <a:endParaRPr lang="en-US" sz="816" b="1" dirty="0">
              <a:solidFill>
                <a:schemeClr val="dk1"/>
              </a:solidFill>
              <a:latin typeface="Arial"/>
              <a:ea typeface="Arial"/>
              <a:cs typeface="Arial"/>
              <a:sym typeface="Arial"/>
            </a:endParaRPr>
          </a:p>
          <a:p>
            <a:pPr>
              <a:buClr>
                <a:srgbClr val="000000"/>
              </a:buClr>
              <a:buSzPts val="800"/>
            </a:pPr>
            <a:r>
              <a:rPr lang="en-US" sz="816" b="1" dirty="0">
                <a:solidFill>
                  <a:schemeClr val="dk1"/>
                </a:solidFill>
                <a:latin typeface="Arial"/>
                <a:ea typeface="Arial"/>
                <a:cs typeface="Arial"/>
                <a:sym typeface="Arial"/>
              </a:rPr>
              <a:t>Source: </a:t>
            </a:r>
            <a:r>
              <a:rPr lang="en-US" sz="816" dirty="0">
                <a:solidFill>
                  <a:schemeClr val="dk1"/>
                </a:solidFill>
                <a:latin typeface="Arial"/>
                <a:ea typeface="Arial"/>
                <a:cs typeface="Arial"/>
                <a:sym typeface="Arial"/>
                <a:hlinkClick r:id="rId7"/>
              </a:rPr>
              <a:t>Top 100 Cryptocurrency Historical Data</a:t>
            </a:r>
            <a:endParaRPr lang="en-US" sz="816" b="1" dirty="0">
              <a:solidFill>
                <a:schemeClr val="dk1"/>
              </a:solidFill>
              <a:latin typeface="Arial"/>
              <a:ea typeface="Arial"/>
              <a:cs typeface="Arial"/>
              <a:sym typeface="Arial"/>
            </a:endParaRPr>
          </a:p>
          <a:p>
            <a:pPr>
              <a:buClr>
                <a:srgbClr val="000000"/>
              </a:buClr>
              <a:buSzPts val="800"/>
            </a:pPr>
            <a:endParaRPr sz="1428"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9E6701A4-9981-B54B-8FD7-9B9A40F5DE3B}"/>
              </a:ext>
            </a:extLst>
          </p:cNvPr>
          <p:cNvPicPr>
            <a:picLocks noChangeAspect="1"/>
          </p:cNvPicPr>
          <p:nvPr/>
        </p:nvPicPr>
        <p:blipFill>
          <a:blip r:embed="rId8"/>
          <a:stretch>
            <a:fillRect/>
          </a:stretch>
        </p:blipFill>
        <p:spPr>
          <a:xfrm>
            <a:off x="1984238" y="4379499"/>
            <a:ext cx="2435812" cy="1589183"/>
          </a:xfrm>
          <a:prstGeom prst="rect">
            <a:avLst/>
          </a:prstGeom>
        </p:spPr>
      </p:pic>
    </p:spTree>
    <p:extLst>
      <p:ext uri="{BB962C8B-B14F-4D97-AF65-F5344CB8AC3E}">
        <p14:creationId xmlns:p14="http://schemas.microsoft.com/office/powerpoint/2010/main" val="287252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left)">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Google Shape;74;p8"/>
          <p:cNvSpPr txBox="1">
            <a:spLocks noGrp="1"/>
          </p:cNvSpPr>
          <p:nvPr>
            <p:ph type="title"/>
          </p:nvPr>
        </p:nvSpPr>
        <p:spPr>
          <a:xfrm>
            <a:off x="2467900" y="231414"/>
            <a:ext cx="8760912" cy="752514"/>
          </a:xfrm>
          <a:prstGeom prst="rect">
            <a:avLst/>
          </a:prstGeom>
          <a:noFill/>
          <a:ln>
            <a:noFill/>
          </a:ln>
        </p:spPr>
        <p:txBody>
          <a:bodyPr spcFirstLastPara="1" vert="horz" wrap="square" lIns="0" tIns="0" rIns="0" bIns="0" rtlCol="0" anchor="t" anchorCtr="0">
            <a:spAutoFit/>
          </a:bodyPr>
          <a:lstStyle/>
          <a:p>
            <a:pPr>
              <a:spcBef>
                <a:spcPts val="0"/>
              </a:spcBef>
              <a:buSzPts val="1400"/>
            </a:pPr>
            <a:r>
              <a:rPr lang="en-US" sz="1630" b="1"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rPr>
              <a:t>Out of the 3 currencies, Bitcoin has the highest market cap increasing 290% between 2016 &amp; 2017. However, forecasting shows us a downward trend for Bitcoin closing price in the next month.</a:t>
            </a:r>
            <a:endParaRPr sz="1630" b="1"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endParaRPr>
          </a:p>
        </p:txBody>
      </p:sp>
      <p:sp>
        <p:nvSpPr>
          <p:cNvPr id="77" name="Google Shape;77;p8"/>
          <p:cNvSpPr/>
          <p:nvPr/>
        </p:nvSpPr>
        <p:spPr>
          <a:xfrm>
            <a:off x="2074678" y="6538974"/>
            <a:ext cx="3317249" cy="345261"/>
          </a:xfrm>
          <a:prstGeom prst="rect">
            <a:avLst/>
          </a:prstGeom>
          <a:noFill/>
          <a:ln>
            <a:noFill/>
          </a:ln>
        </p:spPr>
        <p:txBody>
          <a:bodyPr spcFirstLastPara="1" wrap="square" lIns="93282" tIns="46628" rIns="93282" bIns="46628" anchor="t" anchorCtr="0">
            <a:spAutoFit/>
          </a:bodyPr>
          <a:lstStyle/>
          <a:p>
            <a:pPr>
              <a:buClr>
                <a:srgbClr val="000000"/>
              </a:buClr>
              <a:buSzPts val="800"/>
            </a:pPr>
            <a:endParaRPr lang="en-US" sz="816" b="1" dirty="0">
              <a:solidFill>
                <a:schemeClr val="dk1"/>
              </a:solidFill>
              <a:latin typeface="Arial"/>
              <a:ea typeface="Arial"/>
              <a:cs typeface="Arial"/>
              <a:sym typeface="Arial"/>
            </a:endParaRPr>
          </a:p>
          <a:p>
            <a:pPr>
              <a:buClr>
                <a:srgbClr val="000000"/>
              </a:buClr>
              <a:buSzPts val="800"/>
            </a:pPr>
            <a:r>
              <a:rPr lang="en-US" sz="816" b="1" dirty="0">
                <a:solidFill>
                  <a:schemeClr val="dk1"/>
                </a:solidFill>
                <a:latin typeface="Arial"/>
                <a:ea typeface="Arial"/>
                <a:cs typeface="Arial"/>
                <a:sym typeface="Arial"/>
              </a:rPr>
              <a:t>Source</a:t>
            </a:r>
            <a:r>
              <a:rPr lang="en-US" sz="816" dirty="0">
                <a:solidFill>
                  <a:schemeClr val="dk1"/>
                </a:solidFill>
                <a:latin typeface="Arial"/>
                <a:ea typeface="Arial"/>
                <a:cs typeface="Arial"/>
                <a:sym typeface="Arial"/>
              </a:rPr>
              <a:t>:</a:t>
            </a:r>
            <a:r>
              <a:rPr lang="en-US" sz="816" dirty="0">
                <a:solidFill>
                  <a:schemeClr val="dk1"/>
                </a:solidFill>
                <a:latin typeface="Arial"/>
                <a:ea typeface="Arial"/>
                <a:cs typeface="Arial"/>
                <a:sym typeface="Arial"/>
                <a:hlinkClick r:id="rId3"/>
              </a:rPr>
              <a:t> Bitcoin stock market  data (2013-2017)</a:t>
            </a:r>
            <a:endParaRPr sz="1428" dirty="0">
              <a:solidFill>
                <a:srgbClr val="000000"/>
              </a:solidFill>
              <a:latin typeface="Arial"/>
              <a:ea typeface="Arial"/>
              <a:cs typeface="Arial"/>
              <a:sym typeface="Arial"/>
            </a:endParaRPr>
          </a:p>
        </p:txBody>
      </p:sp>
      <p:grpSp>
        <p:nvGrpSpPr>
          <p:cNvPr id="4" name="Group 3">
            <a:extLst>
              <a:ext uri="{FF2B5EF4-FFF2-40B4-BE49-F238E27FC236}">
                <a16:creationId xmlns:a16="http://schemas.microsoft.com/office/drawing/2014/main" id="{727B8D36-5297-D54B-98B4-A5B94538D5A6}"/>
              </a:ext>
            </a:extLst>
          </p:cNvPr>
          <p:cNvGrpSpPr/>
          <p:nvPr/>
        </p:nvGrpSpPr>
        <p:grpSpPr>
          <a:xfrm>
            <a:off x="1715544" y="1342664"/>
            <a:ext cx="8760912" cy="4907665"/>
            <a:chOff x="1715546" y="1169043"/>
            <a:chExt cx="8760912" cy="4848732"/>
          </a:xfrm>
        </p:grpSpPr>
        <p:pic>
          <p:nvPicPr>
            <p:cNvPr id="3" name="Picture 2">
              <a:extLst>
                <a:ext uri="{FF2B5EF4-FFF2-40B4-BE49-F238E27FC236}">
                  <a16:creationId xmlns:a16="http://schemas.microsoft.com/office/drawing/2014/main" id="{AB60EB40-8175-CF40-9A24-DA6D8E779669}"/>
                </a:ext>
              </a:extLst>
            </p:cNvPr>
            <p:cNvPicPr>
              <a:picLocks noChangeAspect="1"/>
            </p:cNvPicPr>
            <p:nvPr/>
          </p:nvPicPr>
          <p:blipFill>
            <a:blip r:embed="rId4"/>
            <a:stretch>
              <a:fillRect/>
            </a:stretch>
          </p:blipFill>
          <p:spPr>
            <a:xfrm>
              <a:off x="1715546" y="1169043"/>
              <a:ext cx="8760912" cy="4848732"/>
            </a:xfrm>
            <a:prstGeom prst="rect">
              <a:avLst/>
            </a:prstGeom>
          </p:spPr>
          <p:style>
            <a:lnRef idx="2">
              <a:schemeClr val="accent2"/>
            </a:lnRef>
            <a:fillRef idx="1">
              <a:schemeClr val="lt1"/>
            </a:fillRef>
            <a:effectRef idx="0">
              <a:schemeClr val="accent2"/>
            </a:effectRef>
            <a:fontRef idx="minor">
              <a:schemeClr val="dk1"/>
            </a:fontRef>
          </p:style>
        </p:pic>
        <p:sp>
          <p:nvSpPr>
            <p:cNvPr id="13" name="Google Shape;66;p2">
              <a:extLst>
                <a:ext uri="{FF2B5EF4-FFF2-40B4-BE49-F238E27FC236}">
                  <a16:creationId xmlns:a16="http://schemas.microsoft.com/office/drawing/2014/main" id="{0C8F068E-16C9-264B-9790-80898B0E7B9A}"/>
                </a:ext>
              </a:extLst>
            </p:cNvPr>
            <p:cNvSpPr/>
            <p:nvPr/>
          </p:nvSpPr>
          <p:spPr>
            <a:xfrm>
              <a:off x="3206980" y="1992499"/>
              <a:ext cx="1052644" cy="221583"/>
            </a:xfrm>
            <a:prstGeom prst="roundRect">
              <a:avLst>
                <a:gd name="adj" fmla="val 1666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ctr" anchorCtr="0">
              <a:noAutofit/>
            </a:bodyPr>
            <a:lstStyle/>
            <a:p>
              <a:pPr algn="ctr">
                <a:buClr>
                  <a:srgbClr val="000000"/>
                </a:buClr>
                <a:buSzPts val="1050"/>
              </a:pPr>
              <a:r>
                <a:rPr lang="en-US" sz="1071" b="1" dirty="0">
                  <a:solidFill>
                    <a:schemeClr val="dk1"/>
                  </a:solidFill>
                  <a:latin typeface="Arial"/>
                  <a:ea typeface="Arial"/>
                  <a:cs typeface="Arial"/>
                  <a:sym typeface="Arial"/>
                </a:rPr>
                <a:t>Key Insights</a:t>
              </a:r>
              <a:endParaRPr sz="1428" dirty="0">
                <a:solidFill>
                  <a:srgbClr val="000000"/>
                </a:solidFill>
                <a:latin typeface="Arial"/>
                <a:ea typeface="Arial"/>
                <a:cs typeface="Arial"/>
                <a:sym typeface="Arial"/>
              </a:endParaRPr>
            </a:p>
          </p:txBody>
        </p:sp>
        <p:sp>
          <p:nvSpPr>
            <p:cNvPr id="14" name="Google Shape;64;p2">
              <a:extLst>
                <a:ext uri="{FF2B5EF4-FFF2-40B4-BE49-F238E27FC236}">
                  <a16:creationId xmlns:a16="http://schemas.microsoft.com/office/drawing/2014/main" id="{D394F129-C146-D946-B00E-51C830180897}"/>
                </a:ext>
              </a:extLst>
            </p:cNvPr>
            <p:cNvSpPr txBox="1"/>
            <p:nvPr/>
          </p:nvSpPr>
          <p:spPr>
            <a:xfrm>
              <a:off x="3206980" y="2214082"/>
              <a:ext cx="3008625" cy="1023523"/>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t" anchorCtr="0">
              <a:spAutoFit/>
            </a:bodyPr>
            <a:lstStyle/>
            <a:p>
              <a:pPr marL="233241" indent="-233241">
                <a:buClr>
                  <a:schemeClr val="dk1"/>
                </a:buClr>
                <a:buSzPts val="1000"/>
                <a:buFont typeface="Arial"/>
                <a:buAutoNum type="arabicParenR"/>
              </a:pPr>
              <a:r>
                <a:rPr lang="en-US" sz="1020" b="1" dirty="0">
                  <a:solidFill>
                    <a:schemeClr val="dk1"/>
                  </a:solidFill>
                  <a:latin typeface="Arial"/>
                  <a:ea typeface="Arial"/>
                  <a:cs typeface="Arial"/>
                  <a:sym typeface="Arial"/>
                </a:rPr>
                <a:t>The closing price for Bitcoin decreases by ~</a:t>
              </a:r>
              <a:r>
                <a:rPr lang="en-US" sz="1020" b="1" dirty="0">
                  <a:latin typeface="Arial"/>
                  <a:ea typeface="Arial"/>
                  <a:cs typeface="Arial"/>
                  <a:sym typeface="Arial"/>
                </a:rPr>
                <a:t>43</a:t>
              </a:r>
              <a:r>
                <a:rPr lang="en-US" sz="1020" b="1" dirty="0">
                  <a:solidFill>
                    <a:schemeClr val="dk1"/>
                  </a:solidFill>
                  <a:latin typeface="Arial"/>
                  <a:ea typeface="Arial"/>
                  <a:cs typeface="Arial"/>
                  <a:sym typeface="Arial"/>
                </a:rPr>
                <a:t>% in the next month which will cause a loss in investment</a:t>
              </a:r>
            </a:p>
            <a:p>
              <a:pPr marL="233241" indent="-233241">
                <a:buClr>
                  <a:schemeClr val="dk1"/>
                </a:buClr>
                <a:buSzPts val="1000"/>
                <a:buFont typeface="Arial"/>
                <a:buAutoNum type="arabicParenR"/>
              </a:pPr>
              <a:r>
                <a:rPr lang="en-US" sz="1020" b="1" dirty="0">
                  <a:solidFill>
                    <a:schemeClr val="dk1"/>
                  </a:solidFill>
                  <a:latin typeface="Arial"/>
                  <a:ea typeface="Arial"/>
                  <a:cs typeface="Arial"/>
                  <a:sym typeface="Arial"/>
                </a:rPr>
                <a:t>After the downward trend, Bitcoin closing price increases by ~30% in the following month which will stabilize investments</a:t>
              </a:r>
            </a:p>
          </p:txBody>
        </p:sp>
      </p:grpSp>
    </p:spTree>
    <p:extLst>
      <p:ext uri="{BB962C8B-B14F-4D97-AF65-F5344CB8AC3E}">
        <p14:creationId xmlns:p14="http://schemas.microsoft.com/office/powerpoint/2010/main" val="187387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73" name="Google Shape;173;p3"/>
          <p:cNvSpPr txBox="1">
            <a:spLocks noGrp="1"/>
          </p:cNvSpPr>
          <p:nvPr>
            <p:ph type="title"/>
          </p:nvPr>
        </p:nvSpPr>
        <p:spPr>
          <a:xfrm>
            <a:off x="2636752" y="291702"/>
            <a:ext cx="8793596" cy="502317"/>
          </a:xfrm>
          <a:prstGeom prst="rect">
            <a:avLst/>
          </a:prstGeom>
          <a:noFill/>
          <a:ln>
            <a:noFill/>
          </a:ln>
        </p:spPr>
        <p:txBody>
          <a:bodyPr spcFirstLastPara="1" vert="horz" wrap="square" lIns="0" tIns="0" rIns="0" bIns="0" rtlCol="0" anchor="t" anchorCtr="0">
            <a:spAutoFit/>
          </a:bodyPr>
          <a:lstStyle/>
          <a:p>
            <a:pPr>
              <a:spcBef>
                <a:spcPts val="0"/>
              </a:spcBef>
              <a:buSzPts val="1400"/>
            </a:pPr>
            <a:r>
              <a:rPr lang="en-US" sz="1632" b="1" dirty="0">
                <a:solidFill>
                  <a:srgbClr val="002060"/>
                </a:solidFill>
                <a:latin typeface="Tsukushi A Round Gothic Regular" panose="02020400000000000000" pitchFamily="18" charset="-128"/>
                <a:ea typeface="Tsukushi A Round Gothic Regular" panose="02020400000000000000" pitchFamily="18" charset="-128"/>
                <a:cs typeface="Arial"/>
                <a:sym typeface="Arial"/>
              </a:rPr>
              <a:t>Comparing forecasted and actual closing price gives us an idea where to buy and sell cryptocurrency stock.</a:t>
            </a:r>
            <a:endParaRPr sz="1632" b="1" dirty="0">
              <a:solidFill>
                <a:srgbClr val="002060"/>
              </a:solidFill>
              <a:latin typeface="Tsukushi A Round Gothic Regular" panose="02020400000000000000" pitchFamily="18" charset="-128"/>
              <a:ea typeface="Tsukushi A Round Gothic Regular" panose="02020400000000000000" pitchFamily="18" charset="-128"/>
              <a:cs typeface="Arial"/>
              <a:sym typeface="Arial"/>
            </a:endParaRPr>
          </a:p>
        </p:txBody>
      </p:sp>
      <p:grpSp>
        <p:nvGrpSpPr>
          <p:cNvPr id="4" name="Group 3">
            <a:extLst>
              <a:ext uri="{FF2B5EF4-FFF2-40B4-BE49-F238E27FC236}">
                <a16:creationId xmlns:a16="http://schemas.microsoft.com/office/drawing/2014/main" id="{0FCD98DE-5FAC-C844-B5E6-B4B6881568E2}"/>
              </a:ext>
            </a:extLst>
          </p:cNvPr>
          <p:cNvGrpSpPr/>
          <p:nvPr/>
        </p:nvGrpSpPr>
        <p:grpSpPr>
          <a:xfrm>
            <a:off x="1699202" y="1099595"/>
            <a:ext cx="8793596" cy="5210710"/>
            <a:chOff x="1699202" y="1099595"/>
            <a:chExt cx="8793596" cy="5210710"/>
          </a:xfrm>
        </p:grpSpPr>
        <p:grpSp>
          <p:nvGrpSpPr>
            <p:cNvPr id="7" name="Group 6">
              <a:extLst>
                <a:ext uri="{FF2B5EF4-FFF2-40B4-BE49-F238E27FC236}">
                  <a16:creationId xmlns:a16="http://schemas.microsoft.com/office/drawing/2014/main" id="{08B88C28-D1F2-5443-BFF4-BCA1159C81FF}"/>
                </a:ext>
              </a:extLst>
            </p:cNvPr>
            <p:cNvGrpSpPr/>
            <p:nvPr/>
          </p:nvGrpSpPr>
          <p:grpSpPr>
            <a:xfrm>
              <a:off x="1699202" y="1099595"/>
              <a:ext cx="8793596" cy="5210710"/>
              <a:chOff x="1699202" y="985295"/>
              <a:chExt cx="8793596" cy="5325010"/>
            </a:xfrm>
          </p:grpSpPr>
          <p:pic>
            <p:nvPicPr>
              <p:cNvPr id="6" name="Picture 5">
                <a:extLst>
                  <a:ext uri="{FF2B5EF4-FFF2-40B4-BE49-F238E27FC236}">
                    <a16:creationId xmlns:a16="http://schemas.microsoft.com/office/drawing/2014/main" id="{42F4C7CD-6155-E247-973C-37805D6986BC}"/>
                  </a:ext>
                </a:extLst>
              </p:cNvPr>
              <p:cNvPicPr>
                <a:picLocks noChangeAspect="1"/>
              </p:cNvPicPr>
              <p:nvPr/>
            </p:nvPicPr>
            <p:blipFill>
              <a:blip r:embed="rId3"/>
              <a:stretch>
                <a:fillRect/>
              </a:stretch>
            </p:blipFill>
            <p:spPr>
              <a:xfrm>
                <a:off x="1699202" y="985295"/>
                <a:ext cx="8793596" cy="5325010"/>
              </a:xfrm>
              <a:prstGeom prst="rect">
                <a:avLst/>
              </a:prstGeom>
            </p:spPr>
            <p:style>
              <a:lnRef idx="2">
                <a:schemeClr val="accent2"/>
              </a:lnRef>
              <a:fillRef idx="1">
                <a:schemeClr val="lt1"/>
              </a:fillRef>
              <a:effectRef idx="0">
                <a:schemeClr val="accent2"/>
              </a:effectRef>
              <a:fontRef idx="minor">
                <a:schemeClr val="dk1"/>
              </a:fontRef>
            </p:style>
          </p:pic>
          <p:sp>
            <p:nvSpPr>
              <p:cNvPr id="175" name="Google Shape;66;p2">
                <a:extLst>
                  <a:ext uri="{FF2B5EF4-FFF2-40B4-BE49-F238E27FC236}">
                    <a16:creationId xmlns:a16="http://schemas.microsoft.com/office/drawing/2014/main" id="{5EC4785F-221C-0941-84E5-F17D82C6352F}"/>
                  </a:ext>
                </a:extLst>
              </p:cNvPr>
              <p:cNvSpPr/>
              <p:nvPr/>
            </p:nvSpPr>
            <p:spPr>
              <a:xfrm>
                <a:off x="3021785" y="4212469"/>
                <a:ext cx="1052644" cy="221583"/>
              </a:xfrm>
              <a:prstGeom prst="roundRect">
                <a:avLst>
                  <a:gd name="adj" fmla="val 1666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ctr" anchorCtr="0">
                <a:noAutofit/>
              </a:bodyPr>
              <a:lstStyle/>
              <a:p>
                <a:pPr algn="ctr">
                  <a:buClr>
                    <a:srgbClr val="000000"/>
                  </a:buClr>
                  <a:buSzPts val="1050"/>
                </a:pPr>
                <a:r>
                  <a:rPr lang="en-US" sz="1071" b="1" dirty="0">
                    <a:solidFill>
                      <a:schemeClr val="dk1"/>
                    </a:solidFill>
                    <a:latin typeface="Arial"/>
                    <a:ea typeface="Arial"/>
                    <a:cs typeface="Arial"/>
                    <a:sym typeface="Arial"/>
                  </a:rPr>
                  <a:t>Key Insights</a:t>
                </a:r>
                <a:endParaRPr sz="1428" dirty="0">
                  <a:solidFill>
                    <a:srgbClr val="000000"/>
                  </a:solidFill>
                  <a:latin typeface="Arial"/>
                  <a:ea typeface="Arial"/>
                  <a:cs typeface="Arial"/>
                  <a:sym typeface="Arial"/>
                </a:endParaRPr>
              </a:p>
            </p:txBody>
          </p:sp>
          <p:sp>
            <p:nvSpPr>
              <p:cNvPr id="176" name="Google Shape;64;p2">
                <a:extLst>
                  <a:ext uri="{FF2B5EF4-FFF2-40B4-BE49-F238E27FC236}">
                    <a16:creationId xmlns:a16="http://schemas.microsoft.com/office/drawing/2014/main" id="{45CDB571-1D98-1743-970C-F74B240551E2}"/>
                  </a:ext>
                </a:extLst>
              </p:cNvPr>
              <p:cNvSpPr txBox="1"/>
              <p:nvPr/>
            </p:nvSpPr>
            <p:spPr>
              <a:xfrm>
                <a:off x="3021785" y="4429163"/>
                <a:ext cx="3008625" cy="737869"/>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t" anchorCtr="0">
                <a:spAutoFit/>
              </a:bodyPr>
              <a:lstStyle/>
              <a:p>
                <a:pPr marL="233241" indent="-233241">
                  <a:buClr>
                    <a:schemeClr val="dk1"/>
                  </a:buClr>
                  <a:buSzPts val="1000"/>
                  <a:buFont typeface="Arial"/>
                  <a:buAutoNum type="arabicParenR"/>
                </a:pPr>
                <a:r>
                  <a:rPr lang="en-US" sz="1020" b="1" dirty="0">
                    <a:latin typeface="Arial"/>
                    <a:ea typeface="Arial"/>
                    <a:cs typeface="Arial"/>
                    <a:sym typeface="Arial"/>
                  </a:rPr>
                  <a:t>There is a selling signal once actual price dips below the forecasted price.</a:t>
                </a:r>
              </a:p>
              <a:p>
                <a:pPr marL="233241" indent="-233241">
                  <a:buClr>
                    <a:schemeClr val="dk1"/>
                  </a:buClr>
                  <a:buSzPts val="1000"/>
                  <a:buFont typeface="Arial"/>
                  <a:buAutoNum type="arabicParenR"/>
                </a:pPr>
                <a:r>
                  <a:rPr lang="en-US" sz="1020" b="1" dirty="0">
                    <a:solidFill>
                      <a:schemeClr val="dk1"/>
                    </a:solidFill>
                    <a:latin typeface="Arial"/>
                    <a:ea typeface="Arial"/>
                    <a:cs typeface="Arial"/>
                    <a:sym typeface="Arial"/>
                  </a:rPr>
                  <a:t>There is a b</a:t>
                </a:r>
                <a:r>
                  <a:rPr lang="en-US" sz="1020" b="1" dirty="0">
                    <a:latin typeface="Arial"/>
                    <a:ea typeface="Arial"/>
                    <a:cs typeface="Arial"/>
                    <a:sym typeface="Arial"/>
                  </a:rPr>
                  <a:t>uy signal once the actual price hovers above the forecasted price.</a:t>
                </a:r>
                <a:endParaRPr lang="en-US" sz="1020" b="1" dirty="0">
                  <a:solidFill>
                    <a:schemeClr val="dk1"/>
                  </a:solidFill>
                  <a:latin typeface="Arial"/>
                  <a:ea typeface="Arial"/>
                  <a:cs typeface="Arial"/>
                  <a:sym typeface="Arial"/>
                </a:endParaRPr>
              </a:p>
            </p:txBody>
          </p:sp>
        </p:grpSp>
        <p:pic>
          <p:nvPicPr>
            <p:cNvPr id="3" name="Picture 2">
              <a:extLst>
                <a:ext uri="{FF2B5EF4-FFF2-40B4-BE49-F238E27FC236}">
                  <a16:creationId xmlns:a16="http://schemas.microsoft.com/office/drawing/2014/main" id="{AD1EB924-3F6C-2B44-BABB-A5316FC789BF}"/>
                </a:ext>
              </a:extLst>
            </p:cNvPr>
            <p:cNvPicPr>
              <a:picLocks noChangeAspect="1"/>
            </p:cNvPicPr>
            <p:nvPr/>
          </p:nvPicPr>
          <p:blipFill>
            <a:blip r:embed="rId4"/>
            <a:stretch>
              <a:fillRect/>
            </a:stretch>
          </p:blipFill>
          <p:spPr>
            <a:xfrm>
              <a:off x="7459743" y="1207636"/>
              <a:ext cx="1054100" cy="279400"/>
            </a:xfrm>
            <a:prstGeom prst="rect">
              <a:avLst/>
            </a:prstGeom>
          </p:spPr>
        </p:pic>
      </p:grpSp>
      <p:sp>
        <p:nvSpPr>
          <p:cNvPr id="12" name="Google Shape;77;p8">
            <a:extLst>
              <a:ext uri="{FF2B5EF4-FFF2-40B4-BE49-F238E27FC236}">
                <a16:creationId xmlns:a16="http://schemas.microsoft.com/office/drawing/2014/main" id="{10584081-C981-AD42-BC48-59670E68275B}"/>
              </a:ext>
            </a:extLst>
          </p:cNvPr>
          <p:cNvSpPr/>
          <p:nvPr/>
        </p:nvSpPr>
        <p:spPr>
          <a:xfrm>
            <a:off x="1699202" y="6496297"/>
            <a:ext cx="3317249" cy="345261"/>
          </a:xfrm>
          <a:prstGeom prst="rect">
            <a:avLst/>
          </a:prstGeom>
          <a:noFill/>
          <a:ln>
            <a:noFill/>
          </a:ln>
        </p:spPr>
        <p:txBody>
          <a:bodyPr spcFirstLastPara="1" wrap="square" lIns="93282" tIns="46628" rIns="93282" bIns="46628" anchor="t" anchorCtr="0">
            <a:spAutoFit/>
          </a:bodyPr>
          <a:lstStyle/>
          <a:p>
            <a:pPr>
              <a:buClr>
                <a:srgbClr val="000000"/>
              </a:buClr>
              <a:buSzPts val="800"/>
            </a:pPr>
            <a:endParaRPr lang="en-US" sz="816" b="1" dirty="0">
              <a:solidFill>
                <a:schemeClr val="dk1"/>
              </a:solidFill>
              <a:latin typeface="Arial"/>
              <a:ea typeface="Arial"/>
              <a:cs typeface="Arial"/>
              <a:sym typeface="Arial"/>
            </a:endParaRPr>
          </a:p>
          <a:p>
            <a:pPr>
              <a:buClr>
                <a:srgbClr val="000000"/>
              </a:buClr>
              <a:buSzPts val="800"/>
            </a:pPr>
            <a:r>
              <a:rPr lang="en-US" sz="816" b="1" dirty="0">
                <a:solidFill>
                  <a:schemeClr val="dk1"/>
                </a:solidFill>
                <a:latin typeface="Arial"/>
                <a:ea typeface="Arial"/>
                <a:cs typeface="Arial"/>
                <a:sym typeface="Arial"/>
              </a:rPr>
              <a:t>Source</a:t>
            </a:r>
            <a:r>
              <a:rPr lang="en-US" sz="816" dirty="0">
                <a:solidFill>
                  <a:schemeClr val="dk1"/>
                </a:solidFill>
                <a:latin typeface="Arial"/>
                <a:ea typeface="Arial"/>
                <a:cs typeface="Arial"/>
                <a:sym typeface="Arial"/>
              </a:rPr>
              <a:t>:</a:t>
            </a:r>
            <a:r>
              <a:rPr lang="en-US" sz="816" dirty="0">
                <a:solidFill>
                  <a:schemeClr val="dk1"/>
                </a:solidFill>
                <a:latin typeface="Arial"/>
                <a:ea typeface="Arial"/>
                <a:cs typeface="Arial"/>
                <a:sym typeface="Arial"/>
                <a:hlinkClick r:id="rId5"/>
              </a:rPr>
              <a:t> Bitcoin stock market  data (2013-2017)</a:t>
            </a:r>
            <a:endParaRPr sz="1428"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81326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2" name="Google Shape;182;p5"/>
          <p:cNvSpPr txBox="1">
            <a:spLocks noGrp="1"/>
          </p:cNvSpPr>
          <p:nvPr>
            <p:ph type="title"/>
          </p:nvPr>
        </p:nvSpPr>
        <p:spPr>
          <a:xfrm>
            <a:off x="2497854" y="396911"/>
            <a:ext cx="8793596" cy="501676"/>
          </a:xfrm>
          <a:prstGeom prst="rect">
            <a:avLst/>
          </a:prstGeom>
          <a:noFill/>
          <a:ln>
            <a:noFill/>
          </a:ln>
        </p:spPr>
        <p:txBody>
          <a:bodyPr spcFirstLastPara="1" vert="horz" wrap="square" lIns="0" tIns="0" rIns="0" bIns="0" rtlCol="0" anchor="t" anchorCtr="0">
            <a:spAutoFit/>
          </a:bodyPr>
          <a:lstStyle/>
          <a:p>
            <a:pPr>
              <a:spcBef>
                <a:spcPts val="0"/>
              </a:spcBef>
              <a:buSzPts val="1400"/>
            </a:pPr>
            <a:r>
              <a:rPr lang="en-US" sz="1630" b="1"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rPr>
              <a:t>Ethereum has the second highest market cap. However, forecasting shows us a trend like Bitcoin’s during the same time period.</a:t>
            </a:r>
            <a:endParaRPr sz="1632" b="1" dirty="0">
              <a:solidFill>
                <a:srgbClr val="002060"/>
              </a:solidFill>
              <a:latin typeface="Tsukushi A Round Gothic Regular" panose="02020400000000000000" pitchFamily="18" charset="-128"/>
              <a:ea typeface="Tsukushi A Round Gothic Regular" panose="02020400000000000000" pitchFamily="18" charset="-128"/>
              <a:cs typeface="Arial"/>
              <a:sym typeface="Arial"/>
            </a:endParaRPr>
          </a:p>
        </p:txBody>
      </p:sp>
      <p:grpSp>
        <p:nvGrpSpPr>
          <p:cNvPr id="4" name="Group 3">
            <a:extLst>
              <a:ext uri="{FF2B5EF4-FFF2-40B4-BE49-F238E27FC236}">
                <a16:creationId xmlns:a16="http://schemas.microsoft.com/office/drawing/2014/main" id="{480616A4-47E4-C844-8AAD-76DBC55CE9CD}"/>
              </a:ext>
            </a:extLst>
          </p:cNvPr>
          <p:cNvGrpSpPr/>
          <p:nvPr/>
        </p:nvGrpSpPr>
        <p:grpSpPr>
          <a:xfrm>
            <a:off x="1699202" y="1383707"/>
            <a:ext cx="8793596" cy="4749474"/>
            <a:chOff x="1699202" y="1383707"/>
            <a:chExt cx="8793596" cy="4749474"/>
          </a:xfrm>
        </p:grpSpPr>
        <p:pic>
          <p:nvPicPr>
            <p:cNvPr id="3" name="Picture 2">
              <a:extLst>
                <a:ext uri="{FF2B5EF4-FFF2-40B4-BE49-F238E27FC236}">
                  <a16:creationId xmlns:a16="http://schemas.microsoft.com/office/drawing/2014/main" id="{DE689A56-7189-6648-AD97-DA309CFAEB43}"/>
                </a:ext>
              </a:extLst>
            </p:cNvPr>
            <p:cNvPicPr>
              <a:picLocks noChangeAspect="1"/>
            </p:cNvPicPr>
            <p:nvPr/>
          </p:nvPicPr>
          <p:blipFill>
            <a:blip r:embed="rId3"/>
            <a:stretch>
              <a:fillRect/>
            </a:stretch>
          </p:blipFill>
          <p:spPr>
            <a:xfrm>
              <a:off x="1699202" y="1383707"/>
              <a:ext cx="8793596" cy="4749474"/>
            </a:xfrm>
            <a:prstGeom prst="rect">
              <a:avLst/>
            </a:prstGeom>
          </p:spPr>
          <p:style>
            <a:lnRef idx="2">
              <a:schemeClr val="accent2"/>
            </a:lnRef>
            <a:fillRef idx="1">
              <a:schemeClr val="lt1"/>
            </a:fillRef>
            <a:effectRef idx="0">
              <a:schemeClr val="accent2"/>
            </a:effectRef>
            <a:fontRef idx="minor">
              <a:schemeClr val="dk1"/>
            </a:fontRef>
          </p:style>
        </p:pic>
        <p:sp>
          <p:nvSpPr>
            <p:cNvPr id="14" name="Google Shape;64;p2">
              <a:extLst>
                <a:ext uri="{FF2B5EF4-FFF2-40B4-BE49-F238E27FC236}">
                  <a16:creationId xmlns:a16="http://schemas.microsoft.com/office/drawing/2014/main" id="{6090A6C1-E65D-5046-980D-A05A03E24854}"/>
                </a:ext>
              </a:extLst>
            </p:cNvPr>
            <p:cNvSpPr txBox="1"/>
            <p:nvPr/>
          </p:nvSpPr>
          <p:spPr>
            <a:xfrm>
              <a:off x="3125958" y="2585999"/>
              <a:ext cx="3008625" cy="722031"/>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t" anchorCtr="0">
              <a:spAutoFit/>
            </a:bodyPr>
            <a:lstStyle/>
            <a:p>
              <a:pPr marL="233241" indent="-233241">
                <a:buClr>
                  <a:schemeClr val="dk1"/>
                </a:buClr>
                <a:buSzPts val="1000"/>
                <a:buFont typeface="Arial"/>
                <a:buAutoNum type="arabicParenR"/>
              </a:pPr>
              <a:r>
                <a:rPr lang="en-US" sz="1020" b="1" dirty="0">
                  <a:latin typeface="Arial"/>
                  <a:ea typeface="Arial"/>
                  <a:cs typeface="Arial"/>
                  <a:sym typeface="Arial"/>
                </a:rPr>
                <a:t>The closing price for Ethereum decreases by ~56% in the next month</a:t>
              </a:r>
            </a:p>
            <a:p>
              <a:pPr marL="233241" indent="-233241">
                <a:buClr>
                  <a:schemeClr val="dk1"/>
                </a:buClr>
                <a:buSzPts val="1000"/>
                <a:buFont typeface="Arial"/>
                <a:buAutoNum type="arabicParenR"/>
              </a:pPr>
              <a:r>
                <a:rPr lang="en-US" sz="1020" b="1" dirty="0">
                  <a:latin typeface="Arial"/>
                  <a:ea typeface="Arial"/>
                  <a:cs typeface="Arial"/>
                  <a:sym typeface="Arial"/>
                </a:rPr>
                <a:t>After the downward trend, Ethereum’s closing price increases by 46%</a:t>
              </a:r>
            </a:p>
          </p:txBody>
        </p:sp>
        <p:sp>
          <p:nvSpPr>
            <p:cNvPr id="15" name="Google Shape;66;p2">
              <a:extLst>
                <a:ext uri="{FF2B5EF4-FFF2-40B4-BE49-F238E27FC236}">
                  <a16:creationId xmlns:a16="http://schemas.microsoft.com/office/drawing/2014/main" id="{97937C49-812E-C54A-874B-5E51B730880A}"/>
                </a:ext>
              </a:extLst>
            </p:cNvPr>
            <p:cNvSpPr/>
            <p:nvPr/>
          </p:nvSpPr>
          <p:spPr>
            <a:xfrm>
              <a:off x="3125958" y="2369172"/>
              <a:ext cx="1052644" cy="216827"/>
            </a:xfrm>
            <a:prstGeom prst="roundRect">
              <a:avLst>
                <a:gd name="adj" fmla="val 1666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ctr" anchorCtr="0">
              <a:noAutofit/>
            </a:bodyPr>
            <a:lstStyle/>
            <a:p>
              <a:pPr algn="ctr">
                <a:buClr>
                  <a:srgbClr val="000000"/>
                </a:buClr>
                <a:buSzPts val="1050"/>
              </a:pPr>
              <a:r>
                <a:rPr lang="en-US" sz="1071" b="1" dirty="0">
                  <a:solidFill>
                    <a:schemeClr val="dk1"/>
                  </a:solidFill>
                  <a:latin typeface="Arial"/>
                  <a:ea typeface="Arial"/>
                  <a:cs typeface="Arial"/>
                  <a:sym typeface="Arial"/>
                </a:rPr>
                <a:t>Key Insights</a:t>
              </a:r>
              <a:endParaRPr sz="1428" dirty="0">
                <a:solidFill>
                  <a:srgbClr val="000000"/>
                </a:solidFill>
                <a:latin typeface="Arial"/>
                <a:ea typeface="Arial"/>
                <a:cs typeface="Arial"/>
                <a:sym typeface="Arial"/>
              </a:endParaRPr>
            </a:p>
          </p:txBody>
        </p:sp>
      </p:grpSp>
      <p:sp>
        <p:nvSpPr>
          <p:cNvPr id="8" name="Google Shape;77;p8">
            <a:extLst>
              <a:ext uri="{FF2B5EF4-FFF2-40B4-BE49-F238E27FC236}">
                <a16:creationId xmlns:a16="http://schemas.microsoft.com/office/drawing/2014/main" id="{6F2F3849-0BE5-C146-B0CE-905CE069186A}"/>
              </a:ext>
            </a:extLst>
          </p:cNvPr>
          <p:cNvSpPr/>
          <p:nvPr/>
        </p:nvSpPr>
        <p:spPr>
          <a:xfrm>
            <a:off x="1874653" y="6512739"/>
            <a:ext cx="3317249" cy="345261"/>
          </a:xfrm>
          <a:prstGeom prst="rect">
            <a:avLst/>
          </a:prstGeom>
          <a:noFill/>
          <a:ln>
            <a:noFill/>
          </a:ln>
        </p:spPr>
        <p:txBody>
          <a:bodyPr spcFirstLastPara="1" wrap="square" lIns="93282" tIns="46628" rIns="93282" bIns="46628" anchor="t" anchorCtr="0">
            <a:spAutoFit/>
          </a:bodyPr>
          <a:lstStyle/>
          <a:p>
            <a:pPr>
              <a:buClr>
                <a:srgbClr val="000000"/>
              </a:buClr>
              <a:buSzPts val="800"/>
            </a:pPr>
            <a:endParaRPr lang="en-US" sz="816" b="1" dirty="0">
              <a:solidFill>
                <a:schemeClr val="dk1"/>
              </a:solidFill>
              <a:latin typeface="Arial"/>
              <a:ea typeface="Arial"/>
              <a:cs typeface="Arial"/>
              <a:sym typeface="Arial"/>
            </a:endParaRPr>
          </a:p>
          <a:p>
            <a:pPr>
              <a:buClr>
                <a:srgbClr val="000000"/>
              </a:buClr>
              <a:buSzPts val="800"/>
            </a:pPr>
            <a:r>
              <a:rPr lang="en-US" sz="816" b="1" dirty="0">
                <a:solidFill>
                  <a:schemeClr val="dk1"/>
                </a:solidFill>
                <a:latin typeface="Arial"/>
                <a:ea typeface="Arial"/>
                <a:cs typeface="Arial"/>
                <a:sym typeface="Arial"/>
              </a:rPr>
              <a:t>Source</a:t>
            </a:r>
            <a:r>
              <a:rPr lang="en-US" sz="816" dirty="0">
                <a:solidFill>
                  <a:schemeClr val="dk1"/>
                </a:solidFill>
                <a:latin typeface="Arial"/>
                <a:ea typeface="Arial"/>
                <a:cs typeface="Arial"/>
                <a:sym typeface="Arial"/>
              </a:rPr>
              <a:t>:</a:t>
            </a:r>
            <a:r>
              <a:rPr lang="en-US" sz="816" dirty="0">
                <a:solidFill>
                  <a:schemeClr val="dk1"/>
                </a:solidFill>
                <a:latin typeface="Arial"/>
                <a:ea typeface="Arial"/>
                <a:cs typeface="Arial"/>
                <a:sym typeface="Arial"/>
                <a:hlinkClick r:id="rId4"/>
              </a:rPr>
              <a:t> Ethereum stock market  data (2013-2017)</a:t>
            </a:r>
            <a:endParaRPr sz="1428"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0433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73" name="Google Shape;173;p3"/>
          <p:cNvSpPr txBox="1">
            <a:spLocks noGrp="1"/>
          </p:cNvSpPr>
          <p:nvPr>
            <p:ph type="title"/>
          </p:nvPr>
        </p:nvSpPr>
        <p:spPr>
          <a:xfrm>
            <a:off x="2735145" y="309215"/>
            <a:ext cx="8793596" cy="502317"/>
          </a:xfrm>
          <a:prstGeom prst="rect">
            <a:avLst/>
          </a:prstGeom>
          <a:noFill/>
          <a:ln>
            <a:noFill/>
          </a:ln>
        </p:spPr>
        <p:txBody>
          <a:bodyPr spcFirstLastPara="1" vert="horz" wrap="square" lIns="0" tIns="0" rIns="0" bIns="0" rtlCol="0" anchor="t" anchorCtr="0">
            <a:spAutoFit/>
          </a:bodyPr>
          <a:lstStyle/>
          <a:p>
            <a:pPr>
              <a:spcBef>
                <a:spcPts val="0"/>
              </a:spcBef>
              <a:buSzPts val="1400"/>
            </a:pPr>
            <a:r>
              <a:rPr lang="en-US" sz="1632" b="1" dirty="0">
                <a:solidFill>
                  <a:srgbClr val="002060"/>
                </a:solidFill>
                <a:latin typeface="Tsukushi A Round Gothic Regular" panose="02020400000000000000" pitchFamily="18" charset="-128"/>
                <a:ea typeface="Tsukushi A Round Gothic Regular" panose="02020400000000000000" pitchFamily="18" charset="-128"/>
                <a:cs typeface="Arial"/>
                <a:sym typeface="Arial"/>
              </a:rPr>
              <a:t>Like Bitcoin, Ethereum experiences a significant dip in its closing price beginning in September 2017.</a:t>
            </a:r>
            <a:endParaRPr sz="1632" b="1" dirty="0">
              <a:solidFill>
                <a:srgbClr val="002060"/>
              </a:solidFill>
              <a:latin typeface="Tsukushi A Round Gothic Regular" panose="02020400000000000000" pitchFamily="18" charset="-128"/>
              <a:ea typeface="Tsukushi A Round Gothic Regular" panose="02020400000000000000" pitchFamily="18" charset="-128"/>
              <a:cs typeface="Arial"/>
              <a:sym typeface="Arial"/>
            </a:endParaRPr>
          </a:p>
        </p:txBody>
      </p:sp>
      <p:grpSp>
        <p:nvGrpSpPr>
          <p:cNvPr id="2" name="Group 1">
            <a:extLst>
              <a:ext uri="{FF2B5EF4-FFF2-40B4-BE49-F238E27FC236}">
                <a16:creationId xmlns:a16="http://schemas.microsoft.com/office/drawing/2014/main" id="{402A96D0-4222-294F-BC67-020B856880D0}"/>
              </a:ext>
            </a:extLst>
          </p:cNvPr>
          <p:cNvGrpSpPr/>
          <p:nvPr/>
        </p:nvGrpSpPr>
        <p:grpSpPr>
          <a:xfrm>
            <a:off x="1646712" y="1112274"/>
            <a:ext cx="8898575" cy="5185352"/>
            <a:chOff x="1646712" y="1112274"/>
            <a:chExt cx="8898575" cy="5185352"/>
          </a:xfrm>
        </p:grpSpPr>
        <p:grpSp>
          <p:nvGrpSpPr>
            <p:cNvPr id="4" name="Group 3">
              <a:extLst>
                <a:ext uri="{FF2B5EF4-FFF2-40B4-BE49-F238E27FC236}">
                  <a16:creationId xmlns:a16="http://schemas.microsoft.com/office/drawing/2014/main" id="{04A230C6-CB92-2144-9CB5-8D7BE8B30B9B}"/>
                </a:ext>
              </a:extLst>
            </p:cNvPr>
            <p:cNvGrpSpPr/>
            <p:nvPr/>
          </p:nvGrpSpPr>
          <p:grpSpPr>
            <a:xfrm>
              <a:off x="1646712" y="1112274"/>
              <a:ext cx="8898575" cy="5185352"/>
              <a:chOff x="1949567" y="975056"/>
              <a:chExt cx="8292866" cy="5133098"/>
            </a:xfrm>
          </p:grpSpPr>
          <p:pic>
            <p:nvPicPr>
              <p:cNvPr id="3" name="Picture 2">
                <a:extLst>
                  <a:ext uri="{FF2B5EF4-FFF2-40B4-BE49-F238E27FC236}">
                    <a16:creationId xmlns:a16="http://schemas.microsoft.com/office/drawing/2014/main" id="{B9C0FDF4-78CB-E24E-82DC-73C81BBB8A7F}"/>
                  </a:ext>
                </a:extLst>
              </p:cNvPr>
              <p:cNvPicPr>
                <a:picLocks noChangeAspect="1"/>
              </p:cNvPicPr>
              <p:nvPr/>
            </p:nvPicPr>
            <p:blipFill>
              <a:blip r:embed="rId3"/>
              <a:stretch>
                <a:fillRect/>
              </a:stretch>
            </p:blipFill>
            <p:spPr>
              <a:xfrm>
                <a:off x="1949567" y="975056"/>
                <a:ext cx="8292866" cy="5133098"/>
              </a:xfrm>
              <a:prstGeom prst="rect">
                <a:avLst/>
              </a:prstGeom>
            </p:spPr>
            <p:style>
              <a:lnRef idx="2">
                <a:schemeClr val="accent2"/>
              </a:lnRef>
              <a:fillRef idx="1">
                <a:schemeClr val="lt1"/>
              </a:fillRef>
              <a:effectRef idx="0">
                <a:schemeClr val="accent2"/>
              </a:effectRef>
              <a:fontRef idx="minor">
                <a:schemeClr val="dk1"/>
              </a:fontRef>
            </p:style>
          </p:pic>
          <p:sp>
            <p:nvSpPr>
              <p:cNvPr id="175" name="Google Shape;66;p2">
                <a:extLst>
                  <a:ext uri="{FF2B5EF4-FFF2-40B4-BE49-F238E27FC236}">
                    <a16:creationId xmlns:a16="http://schemas.microsoft.com/office/drawing/2014/main" id="{5EC4785F-221C-0941-84E5-F17D82C6352F}"/>
                  </a:ext>
                </a:extLst>
              </p:cNvPr>
              <p:cNvSpPr/>
              <p:nvPr/>
            </p:nvSpPr>
            <p:spPr>
              <a:xfrm>
                <a:off x="2963912" y="4092461"/>
                <a:ext cx="1052644" cy="216827"/>
              </a:xfrm>
              <a:prstGeom prst="roundRect">
                <a:avLst>
                  <a:gd name="adj" fmla="val 1666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ctr" anchorCtr="0">
                <a:noAutofit/>
              </a:bodyPr>
              <a:lstStyle/>
              <a:p>
                <a:pPr algn="ctr">
                  <a:buClr>
                    <a:srgbClr val="000000"/>
                  </a:buClr>
                  <a:buSzPts val="1050"/>
                </a:pPr>
                <a:r>
                  <a:rPr lang="en-US" sz="1071" b="1" dirty="0">
                    <a:solidFill>
                      <a:schemeClr val="dk1"/>
                    </a:solidFill>
                    <a:latin typeface="Arial"/>
                    <a:ea typeface="Arial"/>
                    <a:cs typeface="Arial"/>
                    <a:sym typeface="Arial"/>
                  </a:rPr>
                  <a:t>Key Insights</a:t>
                </a:r>
                <a:endParaRPr sz="1428" dirty="0">
                  <a:solidFill>
                    <a:srgbClr val="000000"/>
                  </a:solidFill>
                  <a:latin typeface="Arial"/>
                  <a:ea typeface="Arial"/>
                  <a:cs typeface="Arial"/>
                  <a:sym typeface="Arial"/>
                </a:endParaRPr>
              </a:p>
            </p:txBody>
          </p:sp>
          <p:sp>
            <p:nvSpPr>
              <p:cNvPr id="176" name="Google Shape;64;p2">
                <a:extLst>
                  <a:ext uri="{FF2B5EF4-FFF2-40B4-BE49-F238E27FC236}">
                    <a16:creationId xmlns:a16="http://schemas.microsoft.com/office/drawing/2014/main" id="{45CDB571-1D98-1743-970C-F74B240551E2}"/>
                  </a:ext>
                </a:extLst>
              </p:cNvPr>
              <p:cNvSpPr txBox="1"/>
              <p:nvPr/>
            </p:nvSpPr>
            <p:spPr>
              <a:xfrm>
                <a:off x="2963912" y="4309288"/>
                <a:ext cx="3008625" cy="559371"/>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t" anchorCtr="0">
                <a:spAutoFit/>
              </a:bodyPr>
              <a:lstStyle/>
              <a:p>
                <a:pPr marL="233241" indent="-233241">
                  <a:buClr>
                    <a:schemeClr val="dk1"/>
                  </a:buClr>
                  <a:buSzPts val="1000"/>
                  <a:buFont typeface="Arial"/>
                  <a:buAutoNum type="arabicParenR"/>
                </a:pPr>
                <a:r>
                  <a:rPr lang="en-US" sz="1020" b="1" dirty="0">
                    <a:latin typeface="Arial"/>
                    <a:ea typeface="Arial"/>
                    <a:cs typeface="Arial"/>
                    <a:sym typeface="Arial"/>
                  </a:rPr>
                  <a:t>There is selling signal once the actual closing price of Ethereum dips below the forecasted closing price on 9/2. </a:t>
                </a:r>
              </a:p>
            </p:txBody>
          </p:sp>
        </p:grpSp>
        <p:pic>
          <p:nvPicPr>
            <p:cNvPr id="9" name="Picture 8">
              <a:extLst>
                <a:ext uri="{FF2B5EF4-FFF2-40B4-BE49-F238E27FC236}">
                  <a16:creationId xmlns:a16="http://schemas.microsoft.com/office/drawing/2014/main" id="{C1580167-F870-B445-98D2-C4D9BEE2D92F}"/>
                </a:ext>
              </a:extLst>
            </p:cNvPr>
            <p:cNvPicPr>
              <a:picLocks noChangeAspect="1"/>
            </p:cNvPicPr>
            <p:nvPr/>
          </p:nvPicPr>
          <p:blipFill>
            <a:blip r:embed="rId4"/>
            <a:stretch>
              <a:fillRect/>
            </a:stretch>
          </p:blipFill>
          <p:spPr>
            <a:xfrm>
              <a:off x="7459743" y="1207636"/>
              <a:ext cx="1054100" cy="279400"/>
            </a:xfrm>
            <a:prstGeom prst="rect">
              <a:avLst/>
            </a:prstGeom>
          </p:spPr>
        </p:pic>
      </p:grpSp>
      <p:sp>
        <p:nvSpPr>
          <p:cNvPr id="11" name="Google Shape;77;p8">
            <a:extLst>
              <a:ext uri="{FF2B5EF4-FFF2-40B4-BE49-F238E27FC236}">
                <a16:creationId xmlns:a16="http://schemas.microsoft.com/office/drawing/2014/main" id="{C2E94805-7DC0-404C-A393-0B4B9F689912}"/>
              </a:ext>
            </a:extLst>
          </p:cNvPr>
          <p:cNvSpPr/>
          <p:nvPr/>
        </p:nvSpPr>
        <p:spPr>
          <a:xfrm>
            <a:off x="1931803" y="6512739"/>
            <a:ext cx="3317249" cy="345261"/>
          </a:xfrm>
          <a:prstGeom prst="rect">
            <a:avLst/>
          </a:prstGeom>
          <a:noFill/>
          <a:ln>
            <a:noFill/>
          </a:ln>
        </p:spPr>
        <p:txBody>
          <a:bodyPr spcFirstLastPara="1" wrap="square" lIns="93282" tIns="46628" rIns="93282" bIns="46628" anchor="t" anchorCtr="0">
            <a:spAutoFit/>
          </a:bodyPr>
          <a:lstStyle/>
          <a:p>
            <a:pPr>
              <a:buClr>
                <a:srgbClr val="000000"/>
              </a:buClr>
              <a:buSzPts val="800"/>
            </a:pPr>
            <a:endParaRPr lang="en-US" sz="816" b="1" dirty="0">
              <a:solidFill>
                <a:schemeClr val="dk1"/>
              </a:solidFill>
              <a:latin typeface="Arial"/>
              <a:ea typeface="Arial"/>
              <a:cs typeface="Arial"/>
              <a:sym typeface="Arial"/>
            </a:endParaRPr>
          </a:p>
          <a:p>
            <a:pPr>
              <a:buClr>
                <a:srgbClr val="000000"/>
              </a:buClr>
              <a:buSzPts val="800"/>
            </a:pPr>
            <a:r>
              <a:rPr lang="en-US" sz="816" b="1" dirty="0">
                <a:solidFill>
                  <a:schemeClr val="dk1"/>
                </a:solidFill>
                <a:latin typeface="Arial"/>
                <a:ea typeface="Arial"/>
                <a:cs typeface="Arial"/>
                <a:sym typeface="Arial"/>
              </a:rPr>
              <a:t>Source</a:t>
            </a:r>
            <a:r>
              <a:rPr lang="en-US" sz="816" dirty="0">
                <a:solidFill>
                  <a:schemeClr val="dk1"/>
                </a:solidFill>
                <a:latin typeface="Arial"/>
                <a:ea typeface="Arial"/>
                <a:cs typeface="Arial"/>
                <a:sym typeface="Arial"/>
              </a:rPr>
              <a:t>:</a:t>
            </a:r>
            <a:r>
              <a:rPr lang="en-US" sz="816" dirty="0">
                <a:solidFill>
                  <a:schemeClr val="dk1"/>
                </a:solidFill>
                <a:latin typeface="Arial"/>
                <a:ea typeface="Arial"/>
                <a:cs typeface="Arial"/>
                <a:sym typeface="Arial"/>
                <a:hlinkClick r:id="rId5"/>
              </a:rPr>
              <a:t> Ethereum stock market  data (2013-2017)</a:t>
            </a:r>
            <a:endParaRPr sz="1428"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8116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2" name="Google Shape;182;p5"/>
          <p:cNvSpPr txBox="1">
            <a:spLocks noGrp="1"/>
          </p:cNvSpPr>
          <p:nvPr>
            <p:ph type="title"/>
          </p:nvPr>
        </p:nvSpPr>
        <p:spPr>
          <a:xfrm>
            <a:off x="2497854" y="396911"/>
            <a:ext cx="8793596" cy="501676"/>
          </a:xfrm>
          <a:prstGeom prst="rect">
            <a:avLst/>
          </a:prstGeom>
          <a:noFill/>
          <a:ln>
            <a:noFill/>
          </a:ln>
        </p:spPr>
        <p:txBody>
          <a:bodyPr spcFirstLastPara="1" vert="horz" wrap="square" lIns="0" tIns="0" rIns="0" bIns="0" rtlCol="0" anchor="t" anchorCtr="0">
            <a:spAutoFit/>
          </a:bodyPr>
          <a:lstStyle/>
          <a:p>
            <a:pPr>
              <a:spcBef>
                <a:spcPts val="0"/>
              </a:spcBef>
              <a:buSzPts val="1400"/>
            </a:pPr>
            <a:r>
              <a:rPr lang="en-US" sz="1630" b="1"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rPr>
              <a:t>Ripple has the third highest market cap. Forecasting shows us a stagnant trend where there is no increase or decrease in closing price. </a:t>
            </a:r>
            <a:endParaRPr sz="1632" b="1" dirty="0">
              <a:solidFill>
                <a:srgbClr val="002060"/>
              </a:solidFill>
              <a:latin typeface="Tsukushi A Round Gothic Regular" panose="02020400000000000000" pitchFamily="18" charset="-128"/>
              <a:ea typeface="Tsukushi A Round Gothic Regular" panose="02020400000000000000" pitchFamily="18" charset="-128"/>
              <a:cs typeface="Arial"/>
              <a:sym typeface="Arial"/>
            </a:endParaRPr>
          </a:p>
        </p:txBody>
      </p:sp>
      <p:grpSp>
        <p:nvGrpSpPr>
          <p:cNvPr id="9" name="Group 8">
            <a:extLst>
              <a:ext uri="{FF2B5EF4-FFF2-40B4-BE49-F238E27FC236}">
                <a16:creationId xmlns:a16="http://schemas.microsoft.com/office/drawing/2014/main" id="{5A03AEFF-56B9-184F-AAAA-9E9140189A16}"/>
              </a:ext>
            </a:extLst>
          </p:cNvPr>
          <p:cNvGrpSpPr/>
          <p:nvPr/>
        </p:nvGrpSpPr>
        <p:grpSpPr>
          <a:xfrm>
            <a:off x="1642103" y="1357475"/>
            <a:ext cx="8793596" cy="4719234"/>
            <a:chOff x="1642103" y="1357475"/>
            <a:chExt cx="8793596" cy="4719234"/>
          </a:xfrm>
        </p:grpSpPr>
        <p:pic>
          <p:nvPicPr>
            <p:cNvPr id="8" name="Picture 7">
              <a:extLst>
                <a:ext uri="{FF2B5EF4-FFF2-40B4-BE49-F238E27FC236}">
                  <a16:creationId xmlns:a16="http://schemas.microsoft.com/office/drawing/2014/main" id="{7ACDB517-E153-B94D-8E20-B2EC9BD578B2}"/>
                </a:ext>
              </a:extLst>
            </p:cNvPr>
            <p:cNvPicPr>
              <a:picLocks noChangeAspect="1"/>
            </p:cNvPicPr>
            <p:nvPr/>
          </p:nvPicPr>
          <p:blipFill>
            <a:blip r:embed="rId3"/>
            <a:stretch>
              <a:fillRect/>
            </a:stretch>
          </p:blipFill>
          <p:spPr>
            <a:xfrm>
              <a:off x="1642103" y="1357475"/>
              <a:ext cx="8793596" cy="4719234"/>
            </a:xfrm>
            <a:prstGeom prst="rect">
              <a:avLst/>
            </a:prstGeom>
          </p:spPr>
          <p:style>
            <a:lnRef idx="2">
              <a:schemeClr val="accent2"/>
            </a:lnRef>
            <a:fillRef idx="1">
              <a:schemeClr val="lt1"/>
            </a:fillRef>
            <a:effectRef idx="0">
              <a:schemeClr val="accent2"/>
            </a:effectRef>
            <a:fontRef idx="minor">
              <a:schemeClr val="dk1"/>
            </a:fontRef>
          </p:style>
        </p:pic>
        <p:grpSp>
          <p:nvGrpSpPr>
            <p:cNvPr id="6" name="Group 5">
              <a:extLst>
                <a:ext uri="{FF2B5EF4-FFF2-40B4-BE49-F238E27FC236}">
                  <a16:creationId xmlns:a16="http://schemas.microsoft.com/office/drawing/2014/main" id="{1598CD23-AD49-0848-85E6-D3B792E442AF}"/>
                </a:ext>
              </a:extLst>
            </p:cNvPr>
            <p:cNvGrpSpPr/>
            <p:nvPr/>
          </p:nvGrpSpPr>
          <p:grpSpPr>
            <a:xfrm>
              <a:off x="2706362" y="2490142"/>
              <a:ext cx="3008625" cy="938858"/>
              <a:chOff x="3125958" y="2369172"/>
              <a:chExt cx="3008625" cy="938858"/>
            </a:xfrm>
          </p:grpSpPr>
          <p:sp>
            <p:nvSpPr>
              <p:cNvPr id="14" name="Google Shape;64;p2">
                <a:extLst>
                  <a:ext uri="{FF2B5EF4-FFF2-40B4-BE49-F238E27FC236}">
                    <a16:creationId xmlns:a16="http://schemas.microsoft.com/office/drawing/2014/main" id="{6090A6C1-E65D-5046-980D-A05A03E24854}"/>
                  </a:ext>
                </a:extLst>
              </p:cNvPr>
              <p:cNvSpPr txBox="1"/>
              <p:nvPr/>
            </p:nvSpPr>
            <p:spPr>
              <a:xfrm>
                <a:off x="3125958" y="2585999"/>
                <a:ext cx="3008625" cy="722031"/>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t" anchorCtr="0">
                <a:spAutoFit/>
              </a:bodyPr>
              <a:lstStyle/>
              <a:p>
                <a:pPr marL="233241" indent="-233241">
                  <a:buClr>
                    <a:schemeClr val="dk1"/>
                  </a:buClr>
                  <a:buSzPts val="1000"/>
                  <a:buFont typeface="Arial"/>
                  <a:buAutoNum type="arabicParenR"/>
                </a:pPr>
                <a:r>
                  <a:rPr lang="en-US" sz="1020" b="1" dirty="0">
                    <a:latin typeface="Arial"/>
                    <a:ea typeface="Arial"/>
                    <a:cs typeface="Arial"/>
                    <a:sym typeface="Arial"/>
                  </a:rPr>
                  <a:t>The closing price for Ripple decreases by ~11% after August 2017</a:t>
                </a:r>
              </a:p>
              <a:p>
                <a:pPr marL="233241" indent="-233241">
                  <a:buClr>
                    <a:schemeClr val="dk1"/>
                  </a:buClr>
                  <a:buSzPts val="1000"/>
                  <a:buFont typeface="Arial"/>
                  <a:buAutoNum type="arabicParenR"/>
                </a:pPr>
                <a:r>
                  <a:rPr lang="en-US" sz="1020" b="1" dirty="0">
                    <a:latin typeface="Arial"/>
                    <a:ea typeface="Arial"/>
                    <a:cs typeface="Arial"/>
                    <a:sym typeface="Arial"/>
                  </a:rPr>
                  <a:t>There is no forecasted upward or downward trend</a:t>
                </a:r>
              </a:p>
            </p:txBody>
          </p:sp>
          <p:sp>
            <p:nvSpPr>
              <p:cNvPr id="15" name="Google Shape;66;p2">
                <a:extLst>
                  <a:ext uri="{FF2B5EF4-FFF2-40B4-BE49-F238E27FC236}">
                    <a16:creationId xmlns:a16="http://schemas.microsoft.com/office/drawing/2014/main" id="{97937C49-812E-C54A-874B-5E51B730880A}"/>
                  </a:ext>
                </a:extLst>
              </p:cNvPr>
              <p:cNvSpPr/>
              <p:nvPr/>
            </p:nvSpPr>
            <p:spPr>
              <a:xfrm>
                <a:off x="3125958" y="2369172"/>
                <a:ext cx="1052644" cy="216827"/>
              </a:xfrm>
              <a:prstGeom prst="roundRect">
                <a:avLst>
                  <a:gd name="adj" fmla="val 1666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ctr" anchorCtr="0">
                <a:noAutofit/>
              </a:bodyPr>
              <a:lstStyle/>
              <a:p>
                <a:pPr algn="ctr">
                  <a:buClr>
                    <a:srgbClr val="000000"/>
                  </a:buClr>
                  <a:buSzPts val="1050"/>
                </a:pPr>
                <a:r>
                  <a:rPr lang="en-US" sz="1071" b="1" dirty="0">
                    <a:solidFill>
                      <a:schemeClr val="dk1"/>
                    </a:solidFill>
                    <a:latin typeface="Arial"/>
                    <a:ea typeface="Arial"/>
                    <a:cs typeface="Arial"/>
                    <a:sym typeface="Arial"/>
                  </a:rPr>
                  <a:t>Key Insights</a:t>
                </a:r>
                <a:endParaRPr sz="1428" dirty="0">
                  <a:solidFill>
                    <a:srgbClr val="000000"/>
                  </a:solidFill>
                  <a:latin typeface="Arial"/>
                  <a:ea typeface="Arial"/>
                  <a:cs typeface="Arial"/>
                  <a:sym typeface="Arial"/>
                </a:endParaRPr>
              </a:p>
            </p:txBody>
          </p:sp>
        </p:grpSp>
      </p:grpSp>
      <p:sp>
        <p:nvSpPr>
          <p:cNvPr id="10" name="Google Shape;77;p8">
            <a:extLst>
              <a:ext uri="{FF2B5EF4-FFF2-40B4-BE49-F238E27FC236}">
                <a16:creationId xmlns:a16="http://schemas.microsoft.com/office/drawing/2014/main" id="{64814613-7004-AA4D-8DFD-24F2B5B9E4C9}"/>
              </a:ext>
            </a:extLst>
          </p:cNvPr>
          <p:cNvSpPr/>
          <p:nvPr/>
        </p:nvSpPr>
        <p:spPr>
          <a:xfrm>
            <a:off x="1888940" y="6512739"/>
            <a:ext cx="3317249" cy="345261"/>
          </a:xfrm>
          <a:prstGeom prst="rect">
            <a:avLst/>
          </a:prstGeom>
          <a:noFill/>
          <a:ln>
            <a:noFill/>
          </a:ln>
        </p:spPr>
        <p:txBody>
          <a:bodyPr spcFirstLastPara="1" wrap="square" lIns="93282" tIns="46628" rIns="93282" bIns="46628" anchor="t" anchorCtr="0">
            <a:spAutoFit/>
          </a:bodyPr>
          <a:lstStyle/>
          <a:p>
            <a:pPr>
              <a:buClr>
                <a:srgbClr val="000000"/>
              </a:buClr>
              <a:buSzPts val="800"/>
            </a:pPr>
            <a:endParaRPr lang="en-US" sz="816" b="1" dirty="0">
              <a:solidFill>
                <a:schemeClr val="dk1"/>
              </a:solidFill>
              <a:latin typeface="Arial"/>
              <a:ea typeface="Arial"/>
              <a:cs typeface="Arial"/>
              <a:sym typeface="Arial"/>
            </a:endParaRPr>
          </a:p>
          <a:p>
            <a:pPr>
              <a:buClr>
                <a:srgbClr val="000000"/>
              </a:buClr>
              <a:buSzPts val="800"/>
            </a:pPr>
            <a:r>
              <a:rPr lang="en-US" sz="816" b="1" dirty="0">
                <a:solidFill>
                  <a:schemeClr val="dk1"/>
                </a:solidFill>
                <a:latin typeface="Arial"/>
                <a:ea typeface="Arial"/>
                <a:cs typeface="Arial"/>
                <a:sym typeface="Arial"/>
              </a:rPr>
              <a:t>Source</a:t>
            </a:r>
            <a:r>
              <a:rPr lang="en-US" sz="816" dirty="0">
                <a:solidFill>
                  <a:schemeClr val="dk1"/>
                </a:solidFill>
                <a:latin typeface="Arial"/>
                <a:ea typeface="Arial"/>
                <a:cs typeface="Arial"/>
                <a:sym typeface="Arial"/>
              </a:rPr>
              <a:t>: </a:t>
            </a:r>
            <a:r>
              <a:rPr lang="en-US" sz="816" dirty="0">
                <a:solidFill>
                  <a:schemeClr val="dk1"/>
                </a:solidFill>
                <a:latin typeface="Arial"/>
                <a:ea typeface="Arial"/>
                <a:cs typeface="Arial"/>
                <a:sym typeface="Arial"/>
                <a:hlinkClick r:id="rId4"/>
              </a:rPr>
              <a:t>Ripple stock market  data (2013-2017</a:t>
            </a:r>
            <a:r>
              <a:rPr lang="en-US" sz="816" dirty="0">
                <a:solidFill>
                  <a:schemeClr val="dk1"/>
                </a:solidFill>
                <a:latin typeface="Arial"/>
                <a:ea typeface="Arial"/>
                <a:cs typeface="Arial"/>
                <a:sym typeface="Arial"/>
                <a:hlinkClick r:id="rId5"/>
              </a:rPr>
              <a:t>)</a:t>
            </a:r>
            <a:endParaRPr sz="1428"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38712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73" name="Google Shape;173;p3"/>
          <p:cNvSpPr txBox="1">
            <a:spLocks noGrp="1"/>
          </p:cNvSpPr>
          <p:nvPr>
            <p:ph type="title"/>
          </p:nvPr>
        </p:nvSpPr>
        <p:spPr>
          <a:xfrm>
            <a:off x="2735145" y="309215"/>
            <a:ext cx="8793596" cy="502317"/>
          </a:xfrm>
          <a:prstGeom prst="rect">
            <a:avLst/>
          </a:prstGeom>
          <a:noFill/>
          <a:ln>
            <a:noFill/>
          </a:ln>
        </p:spPr>
        <p:txBody>
          <a:bodyPr spcFirstLastPara="1" vert="horz" wrap="square" lIns="0" tIns="0" rIns="0" bIns="0" rtlCol="0" anchor="t" anchorCtr="0">
            <a:spAutoFit/>
          </a:bodyPr>
          <a:lstStyle/>
          <a:p>
            <a:pPr>
              <a:spcBef>
                <a:spcPts val="0"/>
              </a:spcBef>
              <a:buSzPts val="1400"/>
            </a:pPr>
            <a:r>
              <a:rPr lang="en-US" sz="1632" b="1" dirty="0">
                <a:solidFill>
                  <a:srgbClr val="002060"/>
                </a:solidFill>
                <a:latin typeface="Tsukushi A Round Gothic Regular" panose="02020400000000000000" pitchFamily="18" charset="-128"/>
                <a:ea typeface="Tsukushi A Round Gothic Regular" panose="02020400000000000000" pitchFamily="18" charset="-128"/>
                <a:cs typeface="Arial"/>
                <a:sym typeface="Arial"/>
              </a:rPr>
              <a:t>Like Ethereum, Ripple experiences a significant dip in its closing price beginning in September 2017.</a:t>
            </a:r>
            <a:endParaRPr sz="1632" b="1" dirty="0">
              <a:solidFill>
                <a:srgbClr val="002060"/>
              </a:solidFill>
              <a:latin typeface="Tsukushi A Round Gothic Regular" panose="02020400000000000000" pitchFamily="18" charset="-128"/>
              <a:ea typeface="Tsukushi A Round Gothic Regular" panose="02020400000000000000" pitchFamily="18" charset="-128"/>
              <a:cs typeface="Arial"/>
              <a:sym typeface="Arial"/>
            </a:endParaRPr>
          </a:p>
        </p:txBody>
      </p:sp>
      <p:grpSp>
        <p:nvGrpSpPr>
          <p:cNvPr id="2" name="Group 1">
            <a:extLst>
              <a:ext uri="{FF2B5EF4-FFF2-40B4-BE49-F238E27FC236}">
                <a16:creationId xmlns:a16="http://schemas.microsoft.com/office/drawing/2014/main" id="{CC44942C-B013-DF45-B56C-6EDA9DEF4EBB}"/>
              </a:ext>
            </a:extLst>
          </p:cNvPr>
          <p:cNvGrpSpPr/>
          <p:nvPr/>
        </p:nvGrpSpPr>
        <p:grpSpPr>
          <a:xfrm>
            <a:off x="1608882" y="1089027"/>
            <a:ext cx="8793596" cy="5253900"/>
            <a:chOff x="1608882" y="1089027"/>
            <a:chExt cx="8793596" cy="5253900"/>
          </a:xfrm>
        </p:grpSpPr>
        <p:grpSp>
          <p:nvGrpSpPr>
            <p:cNvPr id="7" name="Group 6">
              <a:extLst>
                <a:ext uri="{FF2B5EF4-FFF2-40B4-BE49-F238E27FC236}">
                  <a16:creationId xmlns:a16="http://schemas.microsoft.com/office/drawing/2014/main" id="{26475B5B-1B3E-ED40-B51F-9BBE679CF08F}"/>
                </a:ext>
              </a:extLst>
            </p:cNvPr>
            <p:cNvGrpSpPr/>
            <p:nvPr/>
          </p:nvGrpSpPr>
          <p:grpSpPr>
            <a:xfrm>
              <a:off x="1608882" y="1089027"/>
              <a:ext cx="8793596" cy="5253900"/>
              <a:chOff x="1608882" y="1089027"/>
              <a:chExt cx="8793596" cy="5253900"/>
            </a:xfrm>
          </p:grpSpPr>
          <p:pic>
            <p:nvPicPr>
              <p:cNvPr id="5" name="Picture 4">
                <a:extLst>
                  <a:ext uri="{FF2B5EF4-FFF2-40B4-BE49-F238E27FC236}">
                    <a16:creationId xmlns:a16="http://schemas.microsoft.com/office/drawing/2014/main" id="{D5B8423B-D88A-1C48-BEF0-27F036CE2FCF}"/>
                  </a:ext>
                </a:extLst>
              </p:cNvPr>
              <p:cNvPicPr>
                <a:picLocks noChangeAspect="1"/>
              </p:cNvPicPr>
              <p:nvPr/>
            </p:nvPicPr>
            <p:blipFill>
              <a:blip r:embed="rId3"/>
              <a:stretch>
                <a:fillRect/>
              </a:stretch>
            </p:blipFill>
            <p:spPr>
              <a:xfrm>
                <a:off x="1608882" y="1089027"/>
                <a:ext cx="8793596" cy="5253900"/>
              </a:xfrm>
              <a:prstGeom prst="rect">
                <a:avLst/>
              </a:prstGeom>
            </p:spPr>
            <p:style>
              <a:lnRef idx="2">
                <a:schemeClr val="accent2"/>
              </a:lnRef>
              <a:fillRef idx="1">
                <a:schemeClr val="lt1"/>
              </a:fillRef>
              <a:effectRef idx="0">
                <a:schemeClr val="accent2"/>
              </a:effectRef>
              <a:fontRef idx="minor">
                <a:schemeClr val="dk1"/>
              </a:fontRef>
            </p:style>
          </p:pic>
          <p:grpSp>
            <p:nvGrpSpPr>
              <p:cNvPr id="6" name="Group 5">
                <a:extLst>
                  <a:ext uri="{FF2B5EF4-FFF2-40B4-BE49-F238E27FC236}">
                    <a16:creationId xmlns:a16="http://schemas.microsoft.com/office/drawing/2014/main" id="{044EC410-7AC5-0B43-B221-70BEC4E12CFE}"/>
                  </a:ext>
                </a:extLst>
              </p:cNvPr>
              <p:cNvGrpSpPr/>
              <p:nvPr/>
            </p:nvGrpSpPr>
            <p:grpSpPr>
              <a:xfrm>
                <a:off x="3140259" y="4080534"/>
                <a:ext cx="3228374" cy="784099"/>
                <a:chOff x="2735145" y="4261414"/>
                <a:chExt cx="3228374" cy="784099"/>
              </a:xfrm>
            </p:grpSpPr>
            <p:sp>
              <p:nvSpPr>
                <p:cNvPr id="175" name="Google Shape;66;p2">
                  <a:extLst>
                    <a:ext uri="{FF2B5EF4-FFF2-40B4-BE49-F238E27FC236}">
                      <a16:creationId xmlns:a16="http://schemas.microsoft.com/office/drawing/2014/main" id="{5EC4785F-221C-0941-84E5-F17D82C6352F}"/>
                    </a:ext>
                  </a:extLst>
                </p:cNvPr>
                <p:cNvSpPr/>
                <p:nvPr/>
              </p:nvSpPr>
              <p:spPr>
                <a:xfrm>
                  <a:off x="2735145" y="4261414"/>
                  <a:ext cx="1129529" cy="219034"/>
                </a:xfrm>
                <a:prstGeom prst="roundRect">
                  <a:avLst>
                    <a:gd name="adj" fmla="val 1666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ctr" anchorCtr="0">
                  <a:noAutofit/>
                </a:bodyPr>
                <a:lstStyle/>
                <a:p>
                  <a:pPr algn="ctr">
                    <a:buClr>
                      <a:srgbClr val="000000"/>
                    </a:buClr>
                    <a:buSzPts val="1050"/>
                  </a:pPr>
                  <a:r>
                    <a:rPr lang="en-US" sz="1071" b="1" dirty="0">
                      <a:solidFill>
                        <a:schemeClr val="dk1"/>
                      </a:solidFill>
                      <a:latin typeface="Arial"/>
                      <a:ea typeface="Arial"/>
                      <a:cs typeface="Arial"/>
                      <a:sym typeface="Arial"/>
                    </a:rPr>
                    <a:t>Key Insights</a:t>
                  </a:r>
                  <a:endParaRPr sz="1428" dirty="0">
                    <a:solidFill>
                      <a:srgbClr val="000000"/>
                    </a:solidFill>
                    <a:latin typeface="Arial"/>
                    <a:ea typeface="Arial"/>
                    <a:cs typeface="Arial"/>
                    <a:sym typeface="Arial"/>
                  </a:endParaRPr>
                </a:p>
              </p:txBody>
            </p:sp>
            <p:sp>
              <p:nvSpPr>
                <p:cNvPr id="176" name="Google Shape;64;p2">
                  <a:extLst>
                    <a:ext uri="{FF2B5EF4-FFF2-40B4-BE49-F238E27FC236}">
                      <a16:creationId xmlns:a16="http://schemas.microsoft.com/office/drawing/2014/main" id="{45CDB571-1D98-1743-970C-F74B240551E2}"/>
                    </a:ext>
                  </a:extLst>
                </p:cNvPr>
                <p:cNvSpPr txBox="1"/>
                <p:nvPr/>
              </p:nvSpPr>
              <p:spPr>
                <a:xfrm>
                  <a:off x="2735145" y="4480448"/>
                  <a:ext cx="3228374" cy="565065"/>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t" anchorCtr="0">
                  <a:spAutoFit/>
                </a:bodyPr>
                <a:lstStyle/>
                <a:p>
                  <a:pPr marL="233241" indent="-233241">
                    <a:buClr>
                      <a:schemeClr val="dk1"/>
                    </a:buClr>
                    <a:buSzPts val="1000"/>
                    <a:buFont typeface="Arial"/>
                    <a:buAutoNum type="arabicParenR"/>
                  </a:pPr>
                  <a:r>
                    <a:rPr lang="en-US" sz="1020" b="1" dirty="0">
                      <a:latin typeface="Arial"/>
                      <a:ea typeface="Arial"/>
                      <a:cs typeface="Arial"/>
                      <a:sym typeface="Arial"/>
                    </a:rPr>
                    <a:t>There is selling signal once the actual closing price of Ripple dips below the forecasted closing price on 9/3. </a:t>
                  </a:r>
                </a:p>
              </p:txBody>
            </p:sp>
          </p:grpSp>
        </p:grpSp>
        <p:pic>
          <p:nvPicPr>
            <p:cNvPr id="13" name="Picture 12">
              <a:extLst>
                <a:ext uri="{FF2B5EF4-FFF2-40B4-BE49-F238E27FC236}">
                  <a16:creationId xmlns:a16="http://schemas.microsoft.com/office/drawing/2014/main" id="{E3D2A2A1-B669-4843-AFA5-8E67722CBFBE}"/>
                </a:ext>
              </a:extLst>
            </p:cNvPr>
            <p:cNvPicPr>
              <a:picLocks noChangeAspect="1"/>
            </p:cNvPicPr>
            <p:nvPr/>
          </p:nvPicPr>
          <p:blipFill>
            <a:blip r:embed="rId4"/>
            <a:stretch>
              <a:fillRect/>
            </a:stretch>
          </p:blipFill>
          <p:spPr>
            <a:xfrm>
              <a:off x="7459743" y="1207636"/>
              <a:ext cx="1054100" cy="279400"/>
            </a:xfrm>
            <a:prstGeom prst="rect">
              <a:avLst/>
            </a:prstGeom>
          </p:spPr>
        </p:pic>
      </p:grpSp>
      <p:sp>
        <p:nvSpPr>
          <p:cNvPr id="15" name="Google Shape;77;p8">
            <a:extLst>
              <a:ext uri="{FF2B5EF4-FFF2-40B4-BE49-F238E27FC236}">
                <a16:creationId xmlns:a16="http://schemas.microsoft.com/office/drawing/2014/main" id="{D3BAA84C-F673-154A-81A4-1BBAB26B5615}"/>
              </a:ext>
            </a:extLst>
          </p:cNvPr>
          <p:cNvSpPr/>
          <p:nvPr/>
        </p:nvSpPr>
        <p:spPr>
          <a:xfrm>
            <a:off x="1917516" y="6512739"/>
            <a:ext cx="3317249" cy="345261"/>
          </a:xfrm>
          <a:prstGeom prst="rect">
            <a:avLst/>
          </a:prstGeom>
          <a:noFill/>
          <a:ln>
            <a:noFill/>
          </a:ln>
        </p:spPr>
        <p:txBody>
          <a:bodyPr spcFirstLastPara="1" wrap="square" lIns="93282" tIns="46628" rIns="93282" bIns="46628" anchor="t" anchorCtr="0">
            <a:spAutoFit/>
          </a:bodyPr>
          <a:lstStyle/>
          <a:p>
            <a:pPr>
              <a:buClr>
                <a:srgbClr val="000000"/>
              </a:buClr>
              <a:buSzPts val="800"/>
            </a:pPr>
            <a:endParaRPr lang="en-US" sz="816" b="1" dirty="0">
              <a:solidFill>
                <a:schemeClr val="dk1"/>
              </a:solidFill>
              <a:latin typeface="Arial"/>
              <a:ea typeface="Arial"/>
              <a:cs typeface="Arial"/>
              <a:sym typeface="Arial"/>
            </a:endParaRPr>
          </a:p>
          <a:p>
            <a:pPr>
              <a:buClr>
                <a:srgbClr val="000000"/>
              </a:buClr>
              <a:buSzPts val="800"/>
            </a:pPr>
            <a:r>
              <a:rPr lang="en-US" sz="816" b="1" dirty="0">
                <a:solidFill>
                  <a:schemeClr val="dk1"/>
                </a:solidFill>
                <a:latin typeface="Arial"/>
                <a:ea typeface="Arial"/>
                <a:cs typeface="Arial"/>
                <a:sym typeface="Arial"/>
              </a:rPr>
              <a:t>Source</a:t>
            </a:r>
            <a:r>
              <a:rPr lang="en-US" sz="816" dirty="0">
                <a:solidFill>
                  <a:schemeClr val="dk1"/>
                </a:solidFill>
                <a:latin typeface="Arial"/>
                <a:ea typeface="Arial"/>
                <a:cs typeface="Arial"/>
                <a:sym typeface="Arial"/>
              </a:rPr>
              <a:t>: </a:t>
            </a:r>
            <a:r>
              <a:rPr lang="en-US" sz="816" dirty="0">
                <a:solidFill>
                  <a:schemeClr val="dk1"/>
                </a:solidFill>
                <a:latin typeface="Arial"/>
                <a:ea typeface="Arial"/>
                <a:cs typeface="Arial"/>
                <a:sym typeface="Arial"/>
                <a:hlinkClick r:id="rId5"/>
              </a:rPr>
              <a:t>Ripple stock market  data (2013-2017</a:t>
            </a:r>
            <a:r>
              <a:rPr lang="en-US" sz="816" dirty="0">
                <a:solidFill>
                  <a:schemeClr val="dk1"/>
                </a:solidFill>
                <a:latin typeface="Arial"/>
                <a:ea typeface="Arial"/>
                <a:cs typeface="Arial"/>
                <a:sym typeface="Arial"/>
                <a:hlinkClick r:id="rId6"/>
              </a:rPr>
              <a:t>)</a:t>
            </a:r>
            <a:endParaRPr sz="1428"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75284846"/>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E1833"/>
      </a:dk2>
      <a:lt2>
        <a:srgbClr val="F0F3F2"/>
      </a:lt2>
      <a:accent1>
        <a:srgbClr val="E22E83"/>
      </a:accent1>
      <a:accent2>
        <a:srgbClr val="D01CBC"/>
      </a:accent2>
      <a:accent3>
        <a:srgbClr val="AB2EE2"/>
      </a:accent3>
      <a:accent4>
        <a:srgbClr val="5220D1"/>
      </a:accent4>
      <a:accent5>
        <a:srgbClr val="2E46E2"/>
      </a:accent5>
      <a:accent6>
        <a:srgbClr val="1C80D0"/>
      </a:accent6>
      <a:hlink>
        <a:srgbClr val="433FBF"/>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32678</TotalTime>
  <Words>2466</Words>
  <Application>Microsoft Macintosh PowerPoint</Application>
  <PresentationFormat>Widescreen</PresentationFormat>
  <Paragraphs>166</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Tsukushi A Round Gothic Regular</vt:lpstr>
      <vt:lpstr>Algerian</vt:lpstr>
      <vt:lpstr>Arial</vt:lpstr>
      <vt:lpstr>Avenir Next LT Pro</vt:lpstr>
      <vt:lpstr>AvenirNext LT Pro Medium</vt:lpstr>
      <vt:lpstr>Calibri</vt:lpstr>
      <vt:lpstr>Sagona Book</vt:lpstr>
      <vt:lpstr>Segoe UI Semilight</vt:lpstr>
      <vt:lpstr>ExploreVTI</vt:lpstr>
      <vt:lpstr>Cryptocurrency Stock Analytics </vt:lpstr>
      <vt:lpstr>PowerPoint Presentation</vt:lpstr>
      <vt:lpstr>PowerPoint Presentation</vt:lpstr>
      <vt:lpstr>Out of the 3 currencies, Bitcoin has the highest market cap increasing 290% between 2016 &amp; 2017. However, forecasting shows us a downward trend for Bitcoin closing price in the next month.</vt:lpstr>
      <vt:lpstr>Comparing forecasted and actual closing price gives us an idea where to buy and sell cryptocurrency stock.</vt:lpstr>
      <vt:lpstr>Ethereum has the second highest market cap. However, forecasting shows us a trend like Bitcoin’s during the same time period.</vt:lpstr>
      <vt:lpstr>Like Bitcoin, Ethereum experiences a significant dip in its closing price beginning in September 2017.</vt:lpstr>
      <vt:lpstr>Ripple has the third highest market cap. Forecasting shows us a stagnant trend where there is no increase or decrease in closing price. </vt:lpstr>
      <vt:lpstr>Like Ethereum, Ripple experiences a significant dip in its closing price beginning in September 2017.</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Stock Analytics </dc:title>
  <dc:creator>Leonard Fernando</dc:creator>
  <cp:lastModifiedBy>Leonard Fernando</cp:lastModifiedBy>
  <cp:revision>129</cp:revision>
  <dcterms:created xsi:type="dcterms:W3CDTF">2021-02-22T06:11:13Z</dcterms:created>
  <dcterms:modified xsi:type="dcterms:W3CDTF">2021-03-27T18:25:03Z</dcterms:modified>
</cp:coreProperties>
</file>