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7811B-B017-414C-A7C1-4A22E151CE9D}" v="2" dt="2020-05-18T05:48:15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E897811B-B017-414C-A7C1-4A22E151CE9D}"/>
    <pc:docChg chg="modSld">
      <pc:chgData name="Leonard Fernando" userId="9602231002f29d14" providerId="Windows Live" clId="Web-{E897811B-B017-414C-A7C1-4A22E151CE9D}" dt="2020-05-18T05:48:15.292" v="1"/>
      <pc:docMkLst>
        <pc:docMk/>
      </pc:docMkLst>
      <pc:sldChg chg="delSp">
        <pc:chgData name="Leonard Fernando" userId="9602231002f29d14" providerId="Windows Live" clId="Web-{E897811B-B017-414C-A7C1-4A22E151CE9D}" dt="2020-05-18T05:48:15.292" v="1"/>
        <pc:sldMkLst>
          <pc:docMk/>
          <pc:sldMk cId="0" sldId="256"/>
        </pc:sldMkLst>
        <pc:spChg chg="del">
          <ac:chgData name="Leonard Fernando" userId="9602231002f29d14" providerId="Windows Live" clId="Web-{E897811B-B017-414C-A7C1-4A22E151CE9D}" dt="2020-05-18T05:48:12.745" v="0"/>
          <ac:spMkLst>
            <pc:docMk/>
            <pc:sldMk cId="0" sldId="256"/>
            <ac:spMk id="25" creationId="{00000000-0000-0000-0000-000000000000}"/>
          </ac:spMkLst>
        </pc:spChg>
        <pc:cxnChg chg="del">
          <ac:chgData name="Leonard Fernando" userId="9602231002f29d14" providerId="Windows Live" clId="Web-{E897811B-B017-414C-A7C1-4A22E151CE9D}" dt="2020-05-18T05:48:15.292" v="1"/>
          <ac:cxnSpMkLst>
            <pc:docMk/>
            <pc:sldMk cId="0" sldId="256"/>
            <ac:cxnSpMk id="8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531" y="1305515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411032"/>
            <a:ext cx="914220" cy="87753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lvl="0">
              <a:buSzPts val="1400"/>
            </a:pPr>
            <a:r>
              <a:rPr lang="en-AU" sz="800"/>
              <a:t>How can </a:t>
            </a:r>
            <a:r>
              <a:rPr lang="en-AU" sz="800" err="1"/>
              <a:t>Monalco</a:t>
            </a:r>
            <a:r>
              <a:rPr lang="en-AU" sz="800"/>
              <a:t> Mining reduce its annual operational costs?</a:t>
            </a:r>
          </a:p>
        </p:txBody>
      </p:sp>
      <p:sp>
        <p:nvSpPr>
          <p:cNvPr id="22" name="Google Shape;22;p1"/>
          <p:cNvSpPr/>
          <p:nvPr/>
        </p:nvSpPr>
        <p:spPr>
          <a:xfrm>
            <a:off x="2209800" y="431964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700">
                <a:solidFill>
                  <a:srgbClr val="002C46"/>
                </a:solidFill>
              </a:rPr>
              <a:t>Reduce variable</a:t>
            </a:r>
          </a:p>
          <a:p>
            <a:pPr marL="342900" lvl="0" indent="-342900"/>
            <a:r>
              <a:rPr lang="en-AU" sz="700">
                <a:solidFill>
                  <a:srgbClr val="002C46"/>
                </a:solidFill>
              </a:rPr>
              <a:t>costs</a:t>
            </a:r>
            <a:endParaRPr sz="700">
              <a:solidFill>
                <a:srgbClr val="002C46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209800" y="284673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Reduce fixed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costs</a:t>
            </a:r>
            <a:endParaRPr sz="700"/>
          </a:p>
        </p:txBody>
      </p:sp>
      <p:sp>
        <p:nvSpPr>
          <p:cNvPr id="28" name="Google Shape;28;p1"/>
          <p:cNvSpPr/>
          <p:nvPr/>
        </p:nvSpPr>
        <p:spPr>
          <a:xfrm>
            <a:off x="3342550" y="265123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2C46"/>
                </a:solidFill>
              </a:rPr>
              <a:t>Reduce insurance costs</a:t>
            </a:r>
            <a:endParaRPr sz="800">
              <a:solidFill>
                <a:srgbClr val="002C46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3342550" y="3141541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2C46"/>
                </a:solidFill>
              </a:rPr>
              <a:t>Reduce fuel costs(oil,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2C46"/>
                </a:solidFill>
              </a:rPr>
              <a:t>coal, electricity)</a:t>
            </a:r>
            <a:endParaRPr sz="800">
              <a:solidFill>
                <a:srgbClr val="002C46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3342550" y="4113543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2C46"/>
                </a:solidFill>
              </a:rPr>
              <a:t>Reduce labor costs </a:t>
            </a:r>
            <a:endParaRPr sz="800">
              <a:solidFill>
                <a:srgbClr val="002C46"/>
              </a:solidFill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342549" y="4525743"/>
            <a:ext cx="1508618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2C46"/>
                </a:solidFill>
              </a:rPr>
              <a:t>Reduce maintenance costs</a:t>
            </a:r>
            <a:endParaRPr sz="800">
              <a:solidFill>
                <a:srgbClr val="002C46"/>
              </a:solidFill>
            </a:endParaRPr>
          </a:p>
        </p:txBody>
      </p:sp>
      <p:cxnSp>
        <p:nvCxnSpPr>
          <p:cNvPr id="38" name="Google Shape;38;p1"/>
          <p:cNvCxnSpPr/>
          <p:nvPr/>
        </p:nvCxnSpPr>
        <p:spPr>
          <a:xfrm rot="10800000" flipH="1">
            <a:off x="3117850" y="284673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3117849" y="305284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3117850" y="430904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3117849" y="451514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124375" cy="158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err="1"/>
              <a:t>Monalco</a:t>
            </a:r>
            <a:r>
              <a:rPr lang="en-AU" sz="1900"/>
              <a:t> Issue Tree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851167" y="2651238"/>
            <a:ext cx="157086" cy="260836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027265" y="3258940"/>
            <a:ext cx="105231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Each Sub-Issue provides further</a:t>
            </a:r>
            <a:b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</a:b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level of detail for each issue,</a:t>
            </a:r>
            <a:b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</a:b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but is complete</a:t>
            </a:r>
            <a:endParaRPr sz="900">
              <a:latin typeface="+mj-lt"/>
              <a:cs typeface="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and non-overlapping</a:t>
            </a:r>
            <a:endParaRPr sz="900">
              <a:latin typeface="+mj-lt"/>
              <a:cs typeface=""/>
            </a:endParaRPr>
          </a:p>
        </p:txBody>
      </p:sp>
      <p:cxnSp>
        <p:nvCxnSpPr>
          <p:cNvPr id="74" name="Google Shape;39;p1"/>
          <p:cNvCxnSpPr/>
          <p:nvPr/>
        </p:nvCxnSpPr>
        <p:spPr>
          <a:xfrm>
            <a:off x="1509835" y="3822649"/>
            <a:ext cx="699965" cy="692494"/>
          </a:xfrm>
          <a:prstGeom prst="bentConnector3">
            <a:avLst>
              <a:gd name="adj1" fmla="val 423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" name="Google Shape;38;p1"/>
          <p:cNvCxnSpPr/>
          <p:nvPr/>
        </p:nvCxnSpPr>
        <p:spPr>
          <a:xfrm flipV="1">
            <a:off x="1385460" y="3009795"/>
            <a:ext cx="824340" cy="8091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Monalco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revision>1</cp:revision>
  <dcterms:created xsi:type="dcterms:W3CDTF">2020-04-06T04:55:40Z</dcterms:created>
  <dcterms:modified xsi:type="dcterms:W3CDTF">2020-05-18T05:48:34Z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