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"/>
  </p:notesMasterIdLst>
  <p:sldIdLst>
    <p:sldId id="397" r:id="rId2"/>
    <p:sldId id="399" r:id="rId3"/>
    <p:sldId id="392" r:id="rId4"/>
    <p:sldId id="400" r:id="rId5"/>
    <p:sldId id="401" r:id="rId6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58"/>
    <a:srgbClr val="AABFD6"/>
    <a:srgbClr val="FBC14E"/>
    <a:srgbClr val="FDE6B8"/>
    <a:srgbClr val="002C46"/>
    <a:srgbClr val="FDDA95"/>
    <a:srgbClr val="FFFFFF"/>
    <a:srgbClr val="EBEEF2"/>
    <a:srgbClr val="8497B0"/>
    <a:srgbClr val="657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 autoAdjust="0"/>
    <p:restoredTop sz="92789" autoAdjust="0"/>
  </p:normalViewPr>
  <p:slideViewPr>
    <p:cSldViewPr snapToGrid="0">
      <p:cViewPr varScale="1">
        <p:scale>
          <a:sx n="121" d="100"/>
          <a:sy n="121" d="100"/>
        </p:scale>
        <p:origin x="1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 Fernando" userId="9602231002f29d14" providerId="LiveId" clId="{C2754641-4701-8249-8C88-6C44B48E4610}"/>
    <pc:docChg chg="delSld">
      <pc:chgData name="Leonard Fernando" userId="9602231002f29d14" providerId="LiveId" clId="{C2754641-4701-8249-8C88-6C44B48E4610}" dt="2020-08-19T03:47:33.998" v="4" actId="2696"/>
      <pc:docMkLst>
        <pc:docMk/>
      </pc:docMkLst>
      <pc:sldChg chg="del">
        <pc:chgData name="Leonard Fernando" userId="9602231002f29d14" providerId="LiveId" clId="{C2754641-4701-8249-8C88-6C44B48E4610}" dt="2020-08-19T03:47:33.998" v="4" actId="2696"/>
        <pc:sldMkLst>
          <pc:docMk/>
          <pc:sldMk cId="860685175" sldId="402"/>
        </pc:sldMkLst>
      </pc:sldChg>
      <pc:sldChg chg="del">
        <pc:chgData name="Leonard Fernando" userId="9602231002f29d14" providerId="LiveId" clId="{C2754641-4701-8249-8C88-6C44B48E4610}" dt="2020-08-19T03:47:33.035" v="3" actId="2696"/>
        <pc:sldMkLst>
          <pc:docMk/>
          <pc:sldMk cId="3495996180" sldId="403"/>
        </pc:sldMkLst>
      </pc:sldChg>
      <pc:sldChg chg="del">
        <pc:chgData name="Leonard Fernando" userId="9602231002f29d14" providerId="LiveId" clId="{C2754641-4701-8249-8C88-6C44B48E4610}" dt="2020-08-19T03:47:31.939" v="2" actId="2696"/>
        <pc:sldMkLst>
          <pc:docMk/>
          <pc:sldMk cId="2915172915" sldId="404"/>
        </pc:sldMkLst>
      </pc:sldChg>
      <pc:sldChg chg="del">
        <pc:chgData name="Leonard Fernando" userId="9602231002f29d14" providerId="LiveId" clId="{C2754641-4701-8249-8C88-6C44B48E4610}" dt="2020-08-19T03:47:29.401" v="1" actId="2696"/>
        <pc:sldMkLst>
          <pc:docMk/>
          <pc:sldMk cId="63663730" sldId="405"/>
        </pc:sldMkLst>
      </pc:sldChg>
      <pc:sldChg chg="del">
        <pc:chgData name="Leonard Fernando" userId="9602231002f29d14" providerId="LiveId" clId="{C2754641-4701-8249-8C88-6C44B48E4610}" dt="2020-08-19T03:47:27.259" v="0" actId="2696"/>
        <pc:sldMkLst>
          <pc:docMk/>
          <pc:sldMk cId="3151443477" sldId="40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/>
              <a:t>Average Water Balancing</a:t>
            </a:r>
            <a:r>
              <a:rPr lang="en-AU" b="1" baseline="0"/>
              <a:t> Market Price vs. Market Demand</a:t>
            </a:r>
            <a:endParaRPr lang="en-AU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'What-If Analysis'!$B$14</c:f>
              <c:strCache>
                <c:ptCount val="1"/>
                <c:pt idx="0">
                  <c:v>Market Water Demand (Mega-Litres)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val>
            <c:numRef>
              <c:f>'What-If Analysis'!$E$14:$P$14</c:f>
              <c:numCache>
                <c:formatCode>#,##0.00</c:formatCode>
                <c:ptCount val="12"/>
                <c:pt idx="0">
                  <c:v>2283.0502472527673</c:v>
                </c:pt>
                <c:pt idx="1">
                  <c:v>2201.0592458815067</c:v>
                </c:pt>
                <c:pt idx="2">
                  <c:v>2153.3431850899528</c:v>
                </c:pt>
                <c:pt idx="3">
                  <c:v>2098.9913812617792</c:v>
                </c:pt>
                <c:pt idx="4">
                  <c:v>2200.9293289926659</c:v>
                </c:pt>
                <c:pt idx="5">
                  <c:v>2312.1995397611418</c:v>
                </c:pt>
                <c:pt idx="6">
                  <c:v>2298.1901589653967</c:v>
                </c:pt>
                <c:pt idx="7">
                  <c:v>2406.0918962111036</c:v>
                </c:pt>
                <c:pt idx="8">
                  <c:v>2127.8145432709766</c:v>
                </c:pt>
                <c:pt idx="9">
                  <c:v>2185.7997542263706</c:v>
                </c:pt>
                <c:pt idx="10">
                  <c:v>2145.7837188661065</c:v>
                </c:pt>
                <c:pt idx="11">
                  <c:v>2229.7496611442612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0E-47E8-BC0D-88AA7FA06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7"/>
        <c:axId val="510375824"/>
        <c:axId val="510369920"/>
      </c:barChart>
      <c:lineChart>
        <c:grouping val="standard"/>
        <c:varyColors val="0"/>
        <c:ser>
          <c:idx val="0"/>
          <c:order val="0"/>
          <c:tx>
            <c:strRef>
              <c:f>'What-If Analysis'!$B$13</c:f>
              <c:strCache>
                <c:ptCount val="1"/>
                <c:pt idx="0">
                  <c:v>Average Water Balancing Market Price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'What-If Analysis'!$E$11:$P$11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'What-If Analysis'!$E$13:$P$13</c:f>
              <c:numCache>
                <c:formatCode>"$"#,##0.00_);[Red]\("$"#,##0.00\)</c:formatCode>
                <c:ptCount val="12"/>
                <c:pt idx="0">
                  <c:v>76.602720430107496</c:v>
                </c:pt>
                <c:pt idx="1">
                  <c:v>74.932540098566292</c:v>
                </c:pt>
                <c:pt idx="2">
                  <c:v>74.066319823232305</c:v>
                </c:pt>
                <c:pt idx="3">
                  <c:v>75.093148943932377</c:v>
                </c:pt>
                <c:pt idx="4">
                  <c:v>73.700956254509322</c:v>
                </c:pt>
                <c:pt idx="5">
                  <c:v>74.376656830400748</c:v>
                </c:pt>
                <c:pt idx="6">
                  <c:v>86.391757235371969</c:v>
                </c:pt>
                <c:pt idx="7">
                  <c:v>86.829490475868141</c:v>
                </c:pt>
                <c:pt idx="8">
                  <c:v>81.49989122823844</c:v>
                </c:pt>
                <c:pt idx="9">
                  <c:v>72.569232168710826</c:v>
                </c:pt>
                <c:pt idx="10">
                  <c:v>71.259354341223244</c:v>
                </c:pt>
                <c:pt idx="11">
                  <c:v>72.156510799663252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0E-47E8-BC0D-88AA7FA06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8324128"/>
        <c:axId val="578329376"/>
      </c:lineChart>
      <c:dateAx>
        <c:axId val="57832412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329376"/>
        <c:crosses val="autoZero"/>
        <c:auto val="1"/>
        <c:lblOffset val="100"/>
        <c:baseTimeUnit val="months"/>
      </c:dateAx>
      <c:valAx>
        <c:axId val="578329376"/>
        <c:scaling>
          <c:orientation val="minMax"/>
        </c:scaling>
        <c:delete val="0"/>
        <c:axPos val="l"/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324128"/>
        <c:crosses val="autoZero"/>
        <c:crossBetween val="between"/>
      </c:valAx>
      <c:valAx>
        <c:axId val="510369920"/>
        <c:scaling>
          <c:orientation val="minMax"/>
        </c:scaling>
        <c:delete val="0"/>
        <c:axPos val="r"/>
        <c:numFmt formatCode="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375824"/>
        <c:crosses val="max"/>
        <c:crossBetween val="between"/>
      </c:valAx>
      <c:catAx>
        <c:axId val="510375824"/>
        <c:scaling>
          <c:orientation val="minMax"/>
        </c:scaling>
        <c:delete val="1"/>
        <c:axPos val="b"/>
        <c:majorTickMark val="out"/>
        <c:minorTickMark val="none"/>
        <c:tickLblPos val="nextTo"/>
        <c:crossAx val="5103699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/>
              <a:t>Cost</a:t>
            </a:r>
            <a:r>
              <a:rPr lang="en-AU" b="1" baseline="0"/>
              <a:t> to Produce vs. WBMP Market Price</a:t>
            </a:r>
            <a:endParaRPr lang="en-AU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'Economic Cost Analysis'!$B$221</c:f>
              <c:strCache>
                <c:ptCount val="1"/>
                <c:pt idx="0">
                  <c:v>Overall Desalination Cost to Produce ($/ML)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'Economic Cost Analysis'!$A$222:$A$224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'Economic Cost Analysis'!$B$222:$B$224</c:f>
              <c:numCache>
                <c:formatCode>"$"#,##0.00_);[Red]\("$"#,##0.00\)</c:formatCode>
                <c:ptCount val="3"/>
                <c:pt idx="0" formatCode="&quot;$&quot;#,##0.00;[Red]\-&quot;$&quot;#,##0.00\ &quot;$/ML&quot;">
                  <c:v>25.001374005209875</c:v>
                </c:pt>
                <c:pt idx="1">
                  <c:v>54.231506516209812</c:v>
                </c:pt>
                <c:pt idx="2">
                  <c:v>35.804189198254953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F-458A-A38D-75B690F46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6350880"/>
        <c:axId val="506355800"/>
      </c:barChart>
      <c:lineChart>
        <c:grouping val="standard"/>
        <c:varyColors val="0"/>
        <c:ser>
          <c:idx val="1"/>
          <c:order val="1"/>
          <c:tx>
            <c:strRef>
              <c:f>'Economic Cost Analysis'!$C$221</c:f>
              <c:strCache>
                <c:ptCount val="1"/>
                <c:pt idx="0">
                  <c:v>Overall Average WBMP Market Price</c:v>
                </c:pt>
              </c:strCache>
            </c:strRef>
          </c:tx>
          <c:spPr>
            <a:ln w="38100" cap="rnd">
              <a:solidFill>
                <a:schemeClr val="bg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'Economic Cost Analysis'!$A$222:$A$224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'Economic Cost Analysis'!$C$222:$C$224</c:f>
              <c:numCache>
                <c:formatCode>"$"#,##0.00_);[Red]\("$"#,##0.00\)</c:formatCode>
                <c:ptCount val="3"/>
                <c:pt idx="0">
                  <c:v>76.577683416577656</c:v>
                </c:pt>
                <c:pt idx="1">
                  <c:v>76.577683416577656</c:v>
                </c:pt>
                <c:pt idx="2">
                  <c:v>76.577683416577656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EF-458A-A38D-75B690F46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6350880"/>
        <c:axId val="506355800"/>
      </c:lineChart>
      <c:catAx>
        <c:axId val="506350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6355800"/>
        <c:crosses val="autoZero"/>
        <c:auto val="1"/>
        <c:lblAlgn val="ctr"/>
        <c:lblOffset val="100"/>
        <c:noMultiLvlLbl val="0"/>
      </c:catAx>
      <c:valAx>
        <c:axId val="506355800"/>
        <c:scaling>
          <c:orientation val="minMax"/>
        </c:scaling>
        <c:delete val="0"/>
        <c:axPos val="l"/>
        <c:numFmt formatCode="&quot;$&quot;#,##0.00;[Red]\-&quot;$&quot;#,##0.00\ &quot;$/ML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35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18/8/20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theme" Target="../theme/theme1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oleObject" Target="../embeddings/oleObject1.bin"/><Relationship Id="rId5" Type="http://schemas.openxmlformats.org/officeDocument/2006/relationships/tags" Target="../tags/tag1.x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vmlDrawing" Target="../drawings/vmlDrawing1.v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553998"/>
          </a:xfrm>
        </p:spPr>
        <p:txBody>
          <a:bodyPr/>
          <a:lstStyle/>
          <a:p>
            <a:pPr algn="just"/>
            <a:r>
              <a:rPr lang="en-GB" sz="1200" b="1" dirty="0"/>
              <a:t>With a estimated % reduction in Surjek’s Revenues ($XX M) due to the Maintenance Outage, Quarter X presents the best balance of revenue-loss mitigation with respect to market pricing, as opposed to Quarter Y which represents the highest demand (_____ GL) and Water Balancing Market Prices (__).</a:t>
            </a:r>
            <a:endParaRPr lang="en-AU" sz="12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89469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C19C994-9521-4621-BDD8-A81FFDF8F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095008"/>
              </p:ext>
            </p:extLst>
          </p:nvPr>
        </p:nvGraphicFramePr>
        <p:xfrm>
          <a:off x="4480719" y="1118547"/>
          <a:ext cx="4109640" cy="5097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98D41DE5-8C4C-43CA-9432-43E7654D7C5A}"/>
              </a:ext>
            </a:extLst>
          </p:cNvPr>
          <p:cNvSpPr/>
          <p:nvPr/>
        </p:nvSpPr>
        <p:spPr>
          <a:xfrm>
            <a:off x="303213" y="1238975"/>
            <a:ext cx="36655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AU" sz="1200" b="1" dirty="0"/>
              <a:t>The first slide we want to show is our overall conclusion regarding which Quarter we should perform the Maintenance Outage in.</a:t>
            </a:r>
          </a:p>
          <a:p>
            <a:pPr lvl="0">
              <a:defRPr/>
            </a:pPr>
            <a:br>
              <a:rPr lang="en-AU" sz="1200" b="1" dirty="0"/>
            </a:br>
            <a:r>
              <a:rPr lang="en-AU" sz="1200" b="1" dirty="0"/>
              <a:t>On this slide, we would like you to show the following:</a:t>
            </a:r>
            <a:br>
              <a:rPr lang="en-AU" sz="1200" b="1" dirty="0"/>
            </a:br>
            <a:r>
              <a:rPr lang="en-AU" sz="1200" b="1" dirty="0"/>
              <a:t>A) Using a column-chart, please show the quarterly revenue (Q1,Q2,Q3,Q4). 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B) Using a combo-chart, create a chart which shows the 12-Monthly Water Market Demand and Average Water Balancing Price(s) using the data from the Water Data Repository Table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Remember, your chart should clearly show-case which Quarter you are recommending for the maintenance outage. (Feel free to highlight the Column you want the reader to focus on) </a:t>
            </a:r>
          </a:p>
          <a:p>
            <a:endParaRPr lang="en-AU" sz="1200" b="1" dirty="0"/>
          </a:p>
          <a:p>
            <a:r>
              <a:rPr lang="en-AU" sz="1200" b="1" dirty="0"/>
              <a:t>Hint: The Charts you’ve created for the What-If Tab, Q9 and Q11 may be helpful. We’ve included an example on the right for the Combo-Chart and what it </a:t>
            </a:r>
            <a:r>
              <a:rPr lang="en-AU" sz="1200" b="1" i="1" dirty="0"/>
              <a:t>may</a:t>
            </a:r>
            <a:r>
              <a:rPr lang="en-AU" sz="1200" b="1" dirty="0"/>
              <a:t> look like.</a:t>
            </a:r>
          </a:p>
          <a:p>
            <a:endParaRPr lang="en-AU" sz="1200" b="1" dirty="0"/>
          </a:p>
        </p:txBody>
      </p:sp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553998"/>
          </a:xfrm>
        </p:spPr>
        <p:txBody>
          <a:bodyPr/>
          <a:lstStyle/>
          <a:p>
            <a:r>
              <a:rPr lang="en-GB" sz="1200" b="1" dirty="0"/>
              <a:t>Of the three Desalination Plants, all three remain profitable at current market prices by a favourable margin; Clearly _____ is the most cost-effective $___/ML) followed by ____ ($___/ML) and lastly _____ ($____/ML) which is consistent across the July-2013 to June-2014 period. </a:t>
            </a:r>
            <a:endParaRPr lang="en-AU" sz="12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01DE78-159E-4563-BC40-E7848615A3AD}"/>
              </a:ext>
            </a:extLst>
          </p:cNvPr>
          <p:cNvCxnSpPr/>
          <p:nvPr/>
        </p:nvCxnSpPr>
        <p:spPr>
          <a:xfrm>
            <a:off x="171451" y="89469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374B13C-CC83-4511-A430-D203A54166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992744"/>
              </p:ext>
            </p:extLst>
          </p:nvPr>
        </p:nvGraphicFramePr>
        <p:xfrm>
          <a:off x="4540250" y="1130935"/>
          <a:ext cx="4219574" cy="532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45136C0F-6251-49D7-A7E6-166D4D8B5A9E}"/>
              </a:ext>
            </a:extLst>
          </p:cNvPr>
          <p:cNvSpPr/>
          <p:nvPr/>
        </p:nvSpPr>
        <p:spPr>
          <a:xfrm>
            <a:off x="303213" y="1238975"/>
            <a:ext cx="366553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AU" sz="1200" b="1" dirty="0"/>
              <a:t>The second slide we want to show is our overall conclusion regarding how cost-effective the Desalination Units are (i.e. Kootha, Surjek and Jutik) when compared to the Overall Water Market Balancing Price.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You may want to show a Macro View followed by a Micro View.</a:t>
            </a:r>
          </a:p>
          <a:p>
            <a:pPr lvl="0">
              <a:defRPr/>
            </a:pPr>
            <a:br>
              <a:rPr lang="en-AU" sz="1200" b="1" dirty="0"/>
            </a:br>
            <a:r>
              <a:rPr lang="en-AU" sz="1200" b="1" dirty="0"/>
              <a:t>On this slide, we would like you to show the following:</a:t>
            </a:r>
            <a:br>
              <a:rPr lang="en-AU" sz="1200" b="1" dirty="0"/>
            </a:br>
            <a:r>
              <a:rPr lang="en-AU" sz="1200" b="1" dirty="0"/>
              <a:t>A) Using a column-chart, please show the Overall Cost to Produce for Kootha, Surjek and Jutik compared against the Overall Desalination Cost to Produce ($/ML). This is the macro view.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B) Using a line-chart, trend the monthly Cost to Produce for:</a:t>
            </a:r>
          </a:p>
          <a:p>
            <a:pPr marL="628650" lvl="1" indent="-171450">
              <a:buFont typeface="Wingdings" panose="05000000000000000000" pitchFamily="2" charset="2"/>
              <a:buChar char="§"/>
              <a:defRPr/>
            </a:pPr>
            <a:r>
              <a:rPr lang="en-AU" sz="1200" b="1" dirty="0"/>
              <a:t>Kootha</a:t>
            </a:r>
          </a:p>
          <a:p>
            <a:pPr marL="628650" lvl="1" indent="-171450">
              <a:buFont typeface="Wingdings" panose="05000000000000000000" pitchFamily="2" charset="2"/>
              <a:buChar char="§"/>
              <a:defRPr/>
            </a:pPr>
            <a:r>
              <a:rPr lang="en-AU" sz="1200" b="1" dirty="0" err="1"/>
              <a:t>Sujrek</a:t>
            </a:r>
            <a:endParaRPr lang="en-AU" sz="1200" b="1" dirty="0"/>
          </a:p>
          <a:p>
            <a:pPr marL="628650" lvl="1" indent="-171450">
              <a:buFont typeface="Wingdings" panose="05000000000000000000" pitchFamily="2" charset="2"/>
              <a:buChar char="§"/>
              <a:defRPr/>
            </a:pPr>
            <a:r>
              <a:rPr lang="en-AU" sz="1200" b="1" dirty="0"/>
              <a:t>Jutik</a:t>
            </a:r>
          </a:p>
          <a:p>
            <a:pPr marL="628650" lvl="1" indent="-171450">
              <a:buFont typeface="Wingdings" panose="05000000000000000000" pitchFamily="2" charset="2"/>
              <a:buChar char="§"/>
              <a:defRPr/>
            </a:pPr>
            <a:r>
              <a:rPr lang="en-AU" sz="1200" b="1" dirty="0"/>
              <a:t>Kootha + Surjek + Jutik</a:t>
            </a:r>
          </a:p>
          <a:p>
            <a:pPr lvl="0">
              <a:defRPr/>
            </a:pPr>
            <a:endParaRPr lang="en-AU" sz="1200" b="1" dirty="0"/>
          </a:p>
          <a:p>
            <a:r>
              <a:rPr lang="en-AU" sz="1200" b="1" dirty="0"/>
              <a:t>Hint: The Charts you’ve created for the Economic Cost Analysis Tab, Q5 and Q8 may be helpful. We’ve included an example on the right for the Column Chart and what it </a:t>
            </a:r>
            <a:r>
              <a:rPr lang="en-AU" sz="1200" b="1" i="1" dirty="0"/>
              <a:t>may</a:t>
            </a:r>
            <a:r>
              <a:rPr lang="en-AU" sz="1200" b="1" dirty="0"/>
              <a:t> look like.</a:t>
            </a:r>
          </a:p>
          <a:p>
            <a:endParaRPr lang="en-AU" sz="1200" b="1" dirty="0"/>
          </a:p>
        </p:txBody>
      </p:sp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553998"/>
          </a:xfrm>
        </p:spPr>
        <p:txBody>
          <a:bodyPr/>
          <a:lstStyle/>
          <a:p>
            <a:pPr algn="just"/>
            <a:r>
              <a:rPr lang="en-GB" sz="1200" b="1" dirty="0"/>
              <a:t>Contrasting the Cost to Produce against the Volume of Water Produced highlights clear </a:t>
            </a:r>
            <a:r>
              <a:rPr lang="en-GB" sz="1200" b="1" i="1" dirty="0"/>
              <a:t>&lt;what economic principles indicates costs declining with volume?&gt;</a:t>
            </a:r>
            <a:r>
              <a:rPr lang="en-GB" sz="1200" b="1" dirty="0"/>
              <a:t> with costs rapidly dwindling across all plants as volume surges, with this being particularly noticeable across the Kootha and Surjek Plants with costs dropping as much as 50%.  </a:t>
            </a:r>
            <a:endParaRPr lang="en-AU" sz="12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4091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FB55E80-72B6-4994-8552-223A758DA182}"/>
              </a:ext>
            </a:extLst>
          </p:cNvPr>
          <p:cNvSpPr/>
          <p:nvPr/>
        </p:nvSpPr>
        <p:spPr>
          <a:xfrm>
            <a:off x="303213" y="1238975"/>
            <a:ext cx="36655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AU" sz="1200" b="1" dirty="0"/>
              <a:t>The third slide we want to show is our overall conclusion regarding the economic relationship between price and quantities for each of the three plants. 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On this slide, we would like you to show the following:</a:t>
            </a:r>
            <a:br>
              <a:rPr lang="en-AU" sz="1200" b="1" dirty="0"/>
            </a:br>
            <a:r>
              <a:rPr lang="en-AU" sz="1200" b="1" dirty="0"/>
              <a:t>A) Create three chart(s), which show the Cost to Produce vs. the Quantity of Water Produced for each Desalination Plant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Remember, we are </a:t>
            </a:r>
            <a:r>
              <a:rPr lang="en-AU" sz="1200" b="1" i="1" dirty="0"/>
              <a:t>comparing </a:t>
            </a:r>
            <a:r>
              <a:rPr lang="en-AU" sz="1200" b="1" dirty="0"/>
              <a:t>each point using a scatter-plot graphic.</a:t>
            </a:r>
          </a:p>
          <a:p>
            <a:pPr lvl="0">
              <a:defRPr/>
            </a:pPr>
            <a:endParaRPr lang="en-AU" sz="1200" b="1" dirty="0"/>
          </a:p>
          <a:p>
            <a:r>
              <a:rPr lang="en-AU" sz="1200" b="1" dirty="0"/>
              <a:t>Hint: The Chart you’ve created for the Economic Cost Analysis, Q6, may be helpful.</a:t>
            </a:r>
          </a:p>
        </p:txBody>
      </p:sp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pPr algn="just"/>
            <a:r>
              <a:rPr lang="en-GB" sz="1400" b="1" dirty="0"/>
              <a:t>Drilling down further from a product-perspective, reveals two different patterns of elasticity where</a:t>
            </a:r>
            <a:br>
              <a:rPr lang="en-GB" sz="1400" b="1" dirty="0"/>
            </a:br>
            <a:r>
              <a:rPr lang="en-GB" sz="1400" b="1" dirty="0"/>
              <a:t>_______ tends to be relatively price &lt;elastic or inelastic?&gt; regardless of quantity purchased, whilst ______ is more representative of an &lt;elastic or inelastic?&gt; price-to-volume relationship.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4091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A6C54-03E1-4BB5-8A12-2A2E4DFCFAB7}"/>
              </a:ext>
            </a:extLst>
          </p:cNvPr>
          <p:cNvSpPr/>
          <p:nvPr/>
        </p:nvSpPr>
        <p:spPr>
          <a:xfrm>
            <a:off x="303213" y="1238975"/>
            <a:ext cx="36655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AU" sz="1200" b="1" dirty="0"/>
              <a:t>The fourth slide we want to show is our overall conclusion regarding the economic principles of elasticity for our individual water products at a macro-level.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On this slide, we would like you to show the following:</a:t>
            </a:r>
          </a:p>
          <a:p>
            <a:pPr lvl="0">
              <a:defRPr/>
            </a:pPr>
            <a:br>
              <a:rPr lang="en-AU" sz="1200" b="1" dirty="0"/>
            </a:br>
            <a:r>
              <a:rPr lang="en-AU" sz="1200" b="1" dirty="0"/>
              <a:t>A) Create three chart(s), which show the Weighted Balancing Market Price  vs. the Volume of Water Demanded (I.e. Soft Water, Hard Water, Soft + Hard Water)</a:t>
            </a:r>
          </a:p>
          <a:p>
            <a:pPr lvl="0">
              <a:defRPr/>
            </a:pPr>
            <a:endParaRPr lang="en-AU" sz="1200" b="1" dirty="0"/>
          </a:p>
          <a:p>
            <a:r>
              <a:rPr lang="en-AU" sz="1200" b="1" dirty="0"/>
              <a:t>Hint: The Chart you’ve created for the Economic Market Analysis, Q2, may be helpful.</a:t>
            </a:r>
          </a:p>
        </p:txBody>
      </p:sp>
    </p:spTree>
    <p:extLst>
      <p:ext uri="{BB962C8B-B14F-4D97-AF65-F5344CB8AC3E}">
        <p14:creationId xmlns:p14="http://schemas.microsoft.com/office/powerpoint/2010/main" val="53435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pPr algn="just"/>
            <a:r>
              <a:rPr lang="en-GB" sz="1400" b="1" dirty="0"/>
              <a:t>Lastly, when viewing the economic pricing data from an micro-perspective, it is indicative that &lt;Hard Water or Soft Water?&gt; is seen as more of a ‘less core’ product than that of &lt;Hard Water or Soft Water?&gt; whose price remains largely &lt;flexible or inflexible?&gt;.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4091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5A4C7-409F-4219-9841-5251BF35DEB9}"/>
              </a:ext>
            </a:extLst>
          </p:cNvPr>
          <p:cNvSpPr/>
          <p:nvPr/>
        </p:nvSpPr>
        <p:spPr>
          <a:xfrm>
            <a:off x="303213" y="1238975"/>
            <a:ext cx="36655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AU" sz="1200" b="1" dirty="0"/>
              <a:t>The fifth and final slide we want to show is our overall conclusion regarding the economic principles of elasticity for our individual water products at a </a:t>
            </a:r>
            <a:r>
              <a:rPr lang="en-AU" sz="1200" b="1" u="sng" dirty="0"/>
              <a:t>micro level. 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On this slide, we would like you to show the following:</a:t>
            </a:r>
          </a:p>
          <a:p>
            <a:pPr lvl="0">
              <a:defRPr/>
            </a:pPr>
            <a:br>
              <a:rPr lang="en-AU" sz="1200" b="1" dirty="0"/>
            </a:br>
            <a:r>
              <a:rPr lang="en-AU" sz="1200" b="1" dirty="0"/>
              <a:t>A) Create three chart(s), which show the Weighted Balancing Market Price vs. the Volume of Water Demanded (I.e. Soft Water, Hard Water, Soft + Hard Water)</a:t>
            </a:r>
          </a:p>
          <a:p>
            <a:pPr lvl="0">
              <a:defRPr/>
            </a:pPr>
            <a:endParaRPr lang="en-AU" sz="1200" b="1" dirty="0"/>
          </a:p>
          <a:p>
            <a:r>
              <a:rPr lang="en-AU" sz="1200" b="1" dirty="0"/>
              <a:t>Hint: The Chart you’ve created for the Economic Market Analysis, Q3, may be helpful.</a:t>
            </a:r>
          </a:p>
        </p:txBody>
      </p:sp>
    </p:spTree>
    <p:extLst>
      <p:ext uri="{BB962C8B-B14F-4D97-AF65-F5344CB8AC3E}">
        <p14:creationId xmlns:p14="http://schemas.microsoft.com/office/powerpoint/2010/main" val="11677186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16952</TotalTime>
  <Words>882</Words>
  <Application>Microsoft Macintosh PowerPoint</Application>
  <PresentationFormat>Custom</PresentationFormat>
  <Paragraphs>46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1_Synergy_CF_YNR013</vt:lpstr>
      <vt:lpstr>think-cell Slide</vt:lpstr>
      <vt:lpstr>With a estimated % reduction in Surjek’s Revenues ($XX M) due to the Maintenance Outage, Quarter X presents the best balance of revenue-loss mitigation with respect to market pricing, as opposed to Quarter Y which represents the highest demand (_____ GL) and Water Balancing Market Prices (__).</vt:lpstr>
      <vt:lpstr>Of the three Desalination Plants, all three remain profitable at current market prices by a favourable margin; Clearly _____ is the most cost-effective $___/ML) followed by ____ ($___/ML) and lastly _____ ($____/ML) which is consistent across the July-2013 to June-2014 period. </vt:lpstr>
      <vt:lpstr>Contrasting the Cost to Produce against the Volume of Water Produced highlights clear &lt;what economic principles indicates costs declining with volume?&gt; with costs rapidly dwindling across all plants as volume surges, with this being particularly noticeable across the Kootha and Surjek Plants with costs dropping as much as 50%.  </vt:lpstr>
      <vt:lpstr>Drilling down further from a product-perspective, reveals two different patterns of elasticity where _______ tends to be relatively price &lt;elastic or inelastic?&gt; regardless of quantity purchased, whilst ______ is more representative of an &lt;elastic or inelastic?&gt; price-to-volume relationship.</vt:lpstr>
      <vt:lpstr>Lastly, when viewing the economic pricing data from an micro-perspective, it is indicative that &lt;Hard Water or Soft Water?&gt; is seen as more of a ‘less core’ product than that of &lt;Hard Water or Soft Water?&gt; whose price remains largely &lt;flexible or inflexible?&gt;.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Leonard Fernando</cp:lastModifiedBy>
  <cp:revision>83</cp:revision>
  <dcterms:created xsi:type="dcterms:W3CDTF">2020-04-12T13:23:13Z</dcterms:created>
  <dcterms:modified xsi:type="dcterms:W3CDTF">2020-08-19T03:47:39Z</dcterms:modified>
</cp:coreProperties>
</file>