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65" r:id="rId3"/>
    <p:sldId id="270" r:id="rId4"/>
    <p:sldId id="271" r:id="rId5"/>
    <p:sldId id="258" r:id="rId6"/>
    <p:sldId id="259" r:id="rId7"/>
    <p:sldId id="260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8"/>
    <p:restoredTop sz="94991"/>
  </p:normalViewPr>
  <p:slideViewPr>
    <p:cSldViewPr snapToGrid="0" snapToObjects="1">
      <p:cViewPr>
        <p:scale>
          <a:sx n="107" d="100"/>
          <a:sy n="107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44FB9-BB77-594F-B861-0758377354E3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50CED-5C18-3845-8357-FE0BEBCC7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1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executive and technical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50CED-5C18-3845-8357-FE0BEBCC73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8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620713"/>
            <a:ext cx="7767638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8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526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620713"/>
            <a:ext cx="7767638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8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5911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620713"/>
            <a:ext cx="7767638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p8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8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443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620713"/>
            <a:ext cx="7767638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Leverage EBIT slide, then flow into Revenue, COGS and Operational Expenses</a:t>
            </a:r>
            <a:endParaRPr/>
          </a:p>
        </p:txBody>
      </p:sp>
      <p:sp>
        <p:nvSpPr>
          <p:cNvPr id="85" name="Google Shape;85;p3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565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620713"/>
            <a:ext cx="7767638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000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620713"/>
            <a:ext cx="7767638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Leverage EBIT slide, then flow into Revenue, COGS and Operational Expenses</a:t>
            </a:r>
            <a:endParaRPr/>
          </a:p>
        </p:txBody>
      </p:sp>
      <p:sp>
        <p:nvSpPr>
          <p:cNvPr id="85" name="Google Shape;85;p3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0860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620713"/>
            <a:ext cx="7767638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2340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82600" y="620713"/>
            <a:ext cx="7767638" cy="4370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472065" y="5333979"/>
            <a:ext cx="5859954" cy="122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Leverage EBIT slide, then flow into Revenue, COGS and Operational Expenses</a:t>
            </a:r>
            <a:endParaRPr/>
          </a:p>
        </p:txBody>
      </p:sp>
      <p:sp>
        <p:nvSpPr>
          <p:cNvPr id="85" name="Google Shape;85;p3:notes"/>
          <p:cNvSpPr txBox="1">
            <a:spLocks noGrp="1"/>
          </p:cNvSpPr>
          <p:nvPr>
            <p:ph type="sldNum" idx="12"/>
          </p:nvPr>
        </p:nvSpPr>
        <p:spPr>
          <a:xfrm>
            <a:off x="6140848" y="9545294"/>
            <a:ext cx="191168" cy="18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648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53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2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1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2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8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9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7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7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1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5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4" name="Freeform: Shape 1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1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1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2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2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2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2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0" name="Freeform: Shape 2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2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2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2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3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3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3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87" name="Rectangle 34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8" name="Rectangle 36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683AA549-1F0C-46E0-AAD8-DC3DC6CA6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pwards trending chart on a screen">
            <a:extLst>
              <a:ext uri="{FF2B5EF4-FFF2-40B4-BE49-F238E27FC236}">
                <a16:creationId xmlns:a16="http://schemas.microsoft.com/office/drawing/2014/main" id="{01A049D9-B25B-48A3-8639-A6D836852F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12209" r="-1" b="351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90" name="Bottom Right">
            <a:extLst>
              <a:ext uri="{FF2B5EF4-FFF2-40B4-BE49-F238E27FC236}">
                <a16:creationId xmlns:a16="http://schemas.microsoft.com/office/drawing/2014/main" id="{7B2F7E43-35EC-4103-9D95-2ACDB0038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4CBE545A-C704-48FA-8193-05D4FDAA2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1" name="Freeform: Shape 43">
                <a:extLst>
                  <a:ext uri="{FF2B5EF4-FFF2-40B4-BE49-F238E27FC236}">
                    <a16:creationId xmlns:a16="http://schemas.microsoft.com/office/drawing/2014/main" id="{DFC12F8B-A54C-43DD-B393-14555547B6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44">
                <a:extLst>
                  <a:ext uri="{FF2B5EF4-FFF2-40B4-BE49-F238E27FC236}">
                    <a16:creationId xmlns:a16="http://schemas.microsoft.com/office/drawing/2014/main" id="{E3B33274-B053-4224-A5A0-B90126BFF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45">
                <a:extLst>
                  <a:ext uri="{FF2B5EF4-FFF2-40B4-BE49-F238E27FC236}">
                    <a16:creationId xmlns:a16="http://schemas.microsoft.com/office/drawing/2014/main" id="{1C7170C7-58C1-4C2A-BCB1-A35DA8E12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46">
                <a:extLst>
                  <a:ext uri="{FF2B5EF4-FFF2-40B4-BE49-F238E27FC236}">
                    <a16:creationId xmlns:a16="http://schemas.microsoft.com/office/drawing/2014/main" id="{5931EDD4-C978-4F30-9A9D-2C5D3B3E4B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47">
                <a:extLst>
                  <a:ext uri="{FF2B5EF4-FFF2-40B4-BE49-F238E27FC236}">
                    <a16:creationId xmlns:a16="http://schemas.microsoft.com/office/drawing/2014/main" id="{3E984CF3-8D55-4CD4-8256-69FDFE61C1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48">
                <a:extLst>
                  <a:ext uri="{FF2B5EF4-FFF2-40B4-BE49-F238E27FC236}">
                    <a16:creationId xmlns:a16="http://schemas.microsoft.com/office/drawing/2014/main" id="{E9CC4F5D-4692-4689-807E-46C4886AD3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49">
                <a:extLst>
                  <a:ext uri="{FF2B5EF4-FFF2-40B4-BE49-F238E27FC236}">
                    <a16:creationId xmlns:a16="http://schemas.microsoft.com/office/drawing/2014/main" id="{B872E016-A490-4CAF-AAC9-3EE29CBD43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8" name="Freeform: Shape 42">
              <a:extLst>
                <a:ext uri="{FF2B5EF4-FFF2-40B4-BE49-F238E27FC236}">
                  <a16:creationId xmlns:a16="http://schemas.microsoft.com/office/drawing/2014/main" id="{594A6B7E-847F-437A-BC2F-A78EE3F87D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9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54" name="Top Left">
            <a:extLst>
              <a:ext uri="{FF2B5EF4-FFF2-40B4-BE49-F238E27FC236}">
                <a16:creationId xmlns:a16="http://schemas.microsoft.com/office/drawing/2014/main" id="{96F2112D-BBBE-46A6-B66D-A3F02ED3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3662362" y="1504950"/>
            <a:chExt cx="4411694" cy="3835431"/>
          </a:xfrm>
          <a:noFill/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12269F1-E4D6-4EEB-8A0F-059FAFC40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95342" y="1540859"/>
              <a:ext cx="2478714" cy="3799522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8D87B2-D2A4-4577-89DC-7AF275C01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982" y="2388008"/>
              <a:ext cx="2302192" cy="2952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7" name="Graphic 3">
              <a:extLst>
                <a:ext uri="{FF2B5EF4-FFF2-40B4-BE49-F238E27FC236}">
                  <a16:creationId xmlns:a16="http://schemas.microsoft.com/office/drawing/2014/main" id="{96F2112D-BBBE-46A6-B66D-A3F02ED32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62362" y="1504950"/>
              <a:ext cx="1913000" cy="3816381"/>
              <a:chOff x="3662362" y="1504950"/>
              <a:chExt cx="1913000" cy="3816381"/>
            </a:xfrm>
            <a:noFill/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ACCB55F8-F950-431F-9B90-688950D9F3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27D0AA11-2E4E-479C-B953-547285E724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62362" y="1504950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0D86C66-EDF0-4ABB-87F4-A2882A2E02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71791" y="3466048"/>
                <a:ext cx="1604295" cy="1847472"/>
              </a:xfrm>
              <a:custGeom>
                <a:avLst/>
                <a:gdLst>
                  <a:gd name="connsiteX0" fmla="*/ 1604296 w 1604295"/>
                  <a:gd name="connsiteY0" fmla="*/ 1847472 h 1847472"/>
                  <a:gd name="connsiteX1" fmla="*/ 1517809 w 1604295"/>
                  <a:gd name="connsiteY1" fmla="*/ 1544292 h 1847472"/>
                  <a:gd name="connsiteX2" fmla="*/ 1394841 w 1604295"/>
                  <a:gd name="connsiteY2" fmla="*/ 1183771 h 1847472"/>
                  <a:gd name="connsiteX3" fmla="*/ 1318355 w 1604295"/>
                  <a:gd name="connsiteY3" fmla="*/ 695233 h 1847472"/>
                  <a:gd name="connsiteX4" fmla="*/ 1359884 w 1604295"/>
                  <a:gd name="connsiteY4" fmla="*/ 397863 h 1847472"/>
                  <a:gd name="connsiteX5" fmla="*/ 1359884 w 1604295"/>
                  <a:gd name="connsiteY5" fmla="*/ 236700 h 1847472"/>
                  <a:gd name="connsiteX6" fmla="*/ 1351598 w 1604295"/>
                  <a:gd name="connsiteY6" fmla="*/ 67250 h 1847472"/>
                  <a:gd name="connsiteX7" fmla="*/ 1316641 w 1604295"/>
                  <a:gd name="connsiteY7" fmla="*/ 10767 h 1847472"/>
                  <a:gd name="connsiteX8" fmla="*/ 1195292 w 1604295"/>
                  <a:gd name="connsiteY8" fmla="*/ 34008 h 1847472"/>
                  <a:gd name="connsiteX9" fmla="*/ 1005745 w 1604295"/>
                  <a:gd name="connsiteY9" fmla="*/ 254988 h 1847472"/>
                  <a:gd name="connsiteX10" fmla="*/ 763048 w 1604295"/>
                  <a:gd name="connsiteY10" fmla="*/ 587315 h 1847472"/>
                  <a:gd name="connsiteX11" fmla="*/ 548640 w 1604295"/>
                  <a:gd name="connsiteY11" fmla="*/ 861444 h 1847472"/>
                  <a:gd name="connsiteX12" fmla="*/ 328803 w 1604295"/>
                  <a:gd name="connsiteY12" fmla="*/ 1145480 h 1847472"/>
                  <a:gd name="connsiteX13" fmla="*/ 0 w 1604295"/>
                  <a:gd name="connsiteY13" fmla="*/ 1607157 h 1847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604295" h="1847472">
                    <a:moveTo>
                      <a:pt x="1604296" y="1847472"/>
                    </a:moveTo>
                    <a:cubicBezTo>
                      <a:pt x="1573721" y="1753270"/>
                      <a:pt x="1548479" y="1638399"/>
                      <a:pt x="1517809" y="1544292"/>
                    </a:cubicBezTo>
                    <a:cubicBezTo>
                      <a:pt x="1478471" y="1423515"/>
                      <a:pt x="1432846" y="1304929"/>
                      <a:pt x="1394841" y="1183771"/>
                    </a:cubicBezTo>
                    <a:cubicBezTo>
                      <a:pt x="1345025" y="1024893"/>
                      <a:pt x="1305497" y="860778"/>
                      <a:pt x="1318355" y="695233"/>
                    </a:cubicBezTo>
                    <a:cubicBezTo>
                      <a:pt x="1326071" y="595316"/>
                      <a:pt x="1353312" y="497780"/>
                      <a:pt x="1359884" y="397863"/>
                    </a:cubicBezTo>
                    <a:cubicBezTo>
                      <a:pt x="1363409" y="344237"/>
                      <a:pt x="1359503" y="290421"/>
                      <a:pt x="1359884" y="236700"/>
                    </a:cubicBezTo>
                    <a:cubicBezTo>
                      <a:pt x="1360265" y="179740"/>
                      <a:pt x="1366076" y="122114"/>
                      <a:pt x="1351598" y="67250"/>
                    </a:cubicBezTo>
                    <a:cubicBezTo>
                      <a:pt x="1345692" y="44866"/>
                      <a:pt x="1335691" y="23530"/>
                      <a:pt x="1316641" y="10767"/>
                    </a:cubicBezTo>
                    <a:cubicBezTo>
                      <a:pt x="1279874" y="-13998"/>
                      <a:pt x="1233202" y="8290"/>
                      <a:pt x="1195292" y="34008"/>
                    </a:cubicBezTo>
                    <a:cubicBezTo>
                      <a:pt x="1114330" y="89062"/>
                      <a:pt x="1060990" y="173644"/>
                      <a:pt x="1005745" y="254988"/>
                    </a:cubicBezTo>
                    <a:cubicBezTo>
                      <a:pt x="928688" y="368526"/>
                      <a:pt x="847058" y="478825"/>
                      <a:pt x="763048" y="587315"/>
                    </a:cubicBezTo>
                    <a:cubicBezTo>
                      <a:pt x="691991" y="679041"/>
                      <a:pt x="621697" y="771338"/>
                      <a:pt x="548640" y="861444"/>
                    </a:cubicBezTo>
                    <a:cubicBezTo>
                      <a:pt x="425672" y="1012987"/>
                      <a:pt x="453866" y="995747"/>
                      <a:pt x="328803" y="1145480"/>
                    </a:cubicBezTo>
                    <a:cubicBezTo>
                      <a:pt x="294418" y="1186628"/>
                      <a:pt x="21146" y="1558103"/>
                      <a:pt x="0" y="1607157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026082B-E695-4987-8C03-332366C6C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683507" y="3153822"/>
                <a:ext cx="1223105" cy="1676495"/>
              </a:xfrm>
              <a:custGeom>
                <a:avLst/>
                <a:gdLst>
                  <a:gd name="connsiteX0" fmla="*/ 1223105 w 1223105"/>
                  <a:gd name="connsiteY0" fmla="*/ 0 h 1676495"/>
                  <a:gd name="connsiteX1" fmla="*/ 1000792 w 1223105"/>
                  <a:gd name="connsiteY1" fmla="*/ 254794 h 1676495"/>
                  <a:gd name="connsiteX2" fmla="*/ 744760 w 1223105"/>
                  <a:gd name="connsiteY2" fmla="*/ 651891 h 1676495"/>
                  <a:gd name="connsiteX3" fmla="*/ 345758 w 1223105"/>
                  <a:gd name="connsiteY3" fmla="*/ 1231773 h 1676495"/>
                  <a:gd name="connsiteX4" fmla="*/ 0 w 1223105"/>
                  <a:gd name="connsiteY4" fmla="*/ 1676495 h 1676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105" h="1676495">
                    <a:moveTo>
                      <a:pt x="1223105" y="0"/>
                    </a:moveTo>
                    <a:cubicBezTo>
                      <a:pt x="1136523" y="72771"/>
                      <a:pt x="1066324" y="162401"/>
                      <a:pt x="1000792" y="254794"/>
                    </a:cubicBezTo>
                    <a:cubicBezTo>
                      <a:pt x="909733" y="383286"/>
                      <a:pt x="827723" y="517970"/>
                      <a:pt x="744760" y="651891"/>
                    </a:cubicBezTo>
                    <a:cubicBezTo>
                      <a:pt x="621030" y="851726"/>
                      <a:pt x="497777" y="1052608"/>
                      <a:pt x="345758" y="1231773"/>
                    </a:cubicBezTo>
                    <a:cubicBezTo>
                      <a:pt x="248888" y="1345978"/>
                      <a:pt x="61722" y="1540764"/>
                      <a:pt x="0" y="16764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61A8835-D9FC-4CAB-AF19-A5513B17B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6517" y="3097027"/>
                <a:ext cx="668845" cy="2224304"/>
              </a:xfrm>
              <a:custGeom>
                <a:avLst/>
                <a:gdLst>
                  <a:gd name="connsiteX0" fmla="*/ 668846 w 668845"/>
                  <a:gd name="connsiteY0" fmla="*/ 2224305 h 2224304"/>
                  <a:gd name="connsiteX1" fmla="*/ 486918 w 668845"/>
                  <a:gd name="connsiteY1" fmla="*/ 1944365 h 2224304"/>
                  <a:gd name="connsiteX2" fmla="*/ 376809 w 668845"/>
                  <a:gd name="connsiteY2" fmla="*/ 1659663 h 2224304"/>
                  <a:gd name="connsiteX3" fmla="*/ 319373 w 668845"/>
                  <a:gd name="connsiteY3" fmla="*/ 1425157 h 2224304"/>
                  <a:gd name="connsiteX4" fmla="*/ 264319 w 668845"/>
                  <a:gd name="connsiteY4" fmla="*/ 1130834 h 2224304"/>
                  <a:gd name="connsiteX5" fmla="*/ 278702 w 668845"/>
                  <a:gd name="connsiteY5" fmla="*/ 882041 h 2224304"/>
                  <a:gd name="connsiteX6" fmla="*/ 302609 w 668845"/>
                  <a:gd name="connsiteY6" fmla="*/ 736118 h 2224304"/>
                  <a:gd name="connsiteX7" fmla="*/ 360045 w 668845"/>
                  <a:gd name="connsiteY7" fmla="*/ 444177 h 2224304"/>
                  <a:gd name="connsiteX8" fmla="*/ 386334 w 668845"/>
                  <a:gd name="connsiteY8" fmla="*/ 233675 h 2224304"/>
                  <a:gd name="connsiteX9" fmla="*/ 0 w 668845"/>
                  <a:gd name="connsiteY9" fmla="*/ 56795 h 2224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68845" h="2224304">
                    <a:moveTo>
                      <a:pt x="668846" y="2224305"/>
                    </a:moveTo>
                    <a:cubicBezTo>
                      <a:pt x="599218" y="2137151"/>
                      <a:pt x="537210" y="2043996"/>
                      <a:pt x="486918" y="1944365"/>
                    </a:cubicBezTo>
                    <a:cubicBezTo>
                      <a:pt x="441008" y="1853306"/>
                      <a:pt x="404717" y="1757770"/>
                      <a:pt x="376809" y="1659663"/>
                    </a:cubicBezTo>
                    <a:cubicBezTo>
                      <a:pt x="354806" y="1582224"/>
                      <a:pt x="337757" y="1503548"/>
                      <a:pt x="319373" y="1425157"/>
                    </a:cubicBezTo>
                    <a:cubicBezTo>
                      <a:pt x="296418" y="1327811"/>
                      <a:pt x="270510" y="1230657"/>
                      <a:pt x="264319" y="1130834"/>
                    </a:cubicBezTo>
                    <a:cubicBezTo>
                      <a:pt x="259080" y="1047681"/>
                      <a:pt x="266891" y="964528"/>
                      <a:pt x="278702" y="882041"/>
                    </a:cubicBezTo>
                    <a:cubicBezTo>
                      <a:pt x="285655" y="833274"/>
                      <a:pt x="293751" y="784601"/>
                      <a:pt x="302609" y="736118"/>
                    </a:cubicBezTo>
                    <a:cubicBezTo>
                      <a:pt x="320516" y="638582"/>
                      <a:pt x="339471" y="541237"/>
                      <a:pt x="360045" y="444177"/>
                    </a:cubicBezTo>
                    <a:cubicBezTo>
                      <a:pt x="374809" y="374549"/>
                      <a:pt x="389763" y="304541"/>
                      <a:pt x="386334" y="233675"/>
                    </a:cubicBezTo>
                    <a:cubicBezTo>
                      <a:pt x="383191" y="168809"/>
                      <a:pt x="391287" y="-120751"/>
                      <a:pt x="0" y="56795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4E6BA76-9515-415F-BAC9-76958DA6E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39145" y="4663452"/>
              <a:ext cx="1103852" cy="657879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C120B3D-CF1C-49AE-B5B4-6BF58973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21047"/>
              <a:ext cx="1271168" cy="2861881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F7B6392-DF04-4EF6-A433-4A7A757D65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536477"/>
              <a:ext cx="919096" cy="2636139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FB987BC-4338-4C63-8DB9-5CB9DC489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717738"/>
              <a:ext cx="625711" cy="229238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0B5029E-655F-4CB5-BCA2-B62400CE76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1951196"/>
              <a:ext cx="421548" cy="1865756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66F436B-D502-4927-A05D-0691A99F65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201418"/>
              <a:ext cx="286935" cy="1358264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3D19BC0-342A-4662-8B01-078F5BC25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71887" y="2482500"/>
              <a:ext cx="167300" cy="890873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F32521F-B67B-4D14-BB6E-0DD27E1C7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49272" y="1514475"/>
              <a:ext cx="3076098" cy="1677721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6F73602-5ACB-4102-894B-D140E71E6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9025" y="1548764"/>
              <a:ext cx="2607257" cy="1468691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87FA368-45DC-4276-A257-F67A12B2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50204" y="1524380"/>
              <a:ext cx="2095685" cy="1175182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FF9002-815C-E34B-A86F-42044201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404" y="731041"/>
            <a:ext cx="10191942" cy="31730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Cryptocurrency Stock Analytics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4FE7C-2DBB-5C42-BADD-2E40670A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069354"/>
            <a:ext cx="9144000" cy="126528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Date: February 21, 2021</a:t>
            </a:r>
          </a:p>
          <a:p>
            <a:pPr algn="ctr"/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Presenter: Leonard Fernando</a:t>
            </a:r>
          </a:p>
        </p:txBody>
      </p:sp>
      <p:grpSp>
        <p:nvGrpSpPr>
          <p:cNvPr id="74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3874229"/>
            <a:ext cx="118872" cy="118872"/>
            <a:chOff x="1175347" y="3733800"/>
            <a:chExt cx="118872" cy="118872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844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/>
          <p:nvPr/>
        </p:nvSpPr>
        <p:spPr>
          <a:xfrm>
            <a:off x="1715411" y="6723922"/>
            <a:ext cx="7027399" cy="10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68534" indent="-468534">
              <a:buClr>
                <a:srgbClr val="000000"/>
              </a:buClr>
              <a:buSzPts val="684"/>
            </a:pPr>
            <a:r>
              <a:rPr lang="en-US" sz="698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Source: Financial and operational data from Exemplar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715410" y="6615881"/>
            <a:ext cx="7027399" cy="10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68534" indent="-468534">
              <a:buClr>
                <a:srgbClr val="000000"/>
              </a:buClr>
              <a:buSzPts val="684"/>
            </a:pPr>
            <a:r>
              <a:rPr lang="en-US" sz="698" b="1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¹ EBIT is calculated as Revenues – COGS – Operational Expenses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2735145" y="309215"/>
            <a:ext cx="8793596" cy="5023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>
              <a:spcBef>
                <a:spcPts val="0"/>
              </a:spcBef>
              <a:buSzPts val="1400"/>
            </a:pPr>
            <a:r>
              <a:rPr lang="en-US" sz="1632" b="1" dirty="0">
                <a:solidFill>
                  <a:srgbClr val="002060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  <a:cs typeface="Arial"/>
                <a:sym typeface="Arial"/>
              </a:rPr>
              <a:t>Like Ethereum, Ripple experiences a significant dip in its closing price beginning in September 2017.</a:t>
            </a:r>
            <a:endParaRPr sz="1632" b="1" dirty="0">
              <a:solidFill>
                <a:srgbClr val="002060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  <a:cs typeface="Arial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475B5B-1B3E-ED40-B51F-9BBE679CF08F}"/>
              </a:ext>
            </a:extLst>
          </p:cNvPr>
          <p:cNvGrpSpPr/>
          <p:nvPr/>
        </p:nvGrpSpPr>
        <p:grpSpPr>
          <a:xfrm>
            <a:off x="1608882" y="1089027"/>
            <a:ext cx="8793596" cy="5253900"/>
            <a:chOff x="1608882" y="1089027"/>
            <a:chExt cx="8793596" cy="5253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B8423B-D88A-1C48-BEF0-27F036CE2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8882" y="1089027"/>
              <a:ext cx="8793596" cy="52539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4EC410-7AC5-0B43-B221-70BEC4E12CFE}"/>
                </a:ext>
              </a:extLst>
            </p:cNvPr>
            <p:cNvGrpSpPr/>
            <p:nvPr/>
          </p:nvGrpSpPr>
          <p:grpSpPr>
            <a:xfrm>
              <a:off x="3140259" y="4080534"/>
              <a:ext cx="3228374" cy="784099"/>
              <a:chOff x="2735145" y="4261414"/>
              <a:chExt cx="3228374" cy="784099"/>
            </a:xfrm>
          </p:grpSpPr>
          <p:sp>
            <p:nvSpPr>
              <p:cNvPr id="175" name="Google Shape;66;p2">
                <a:extLst>
                  <a:ext uri="{FF2B5EF4-FFF2-40B4-BE49-F238E27FC236}">
                    <a16:creationId xmlns:a16="http://schemas.microsoft.com/office/drawing/2014/main" id="{5EC4785F-221C-0941-84E5-F17D82C6352F}"/>
                  </a:ext>
                </a:extLst>
              </p:cNvPr>
              <p:cNvSpPr/>
              <p:nvPr/>
            </p:nvSpPr>
            <p:spPr>
              <a:xfrm>
                <a:off x="2735145" y="4261414"/>
                <a:ext cx="1129529" cy="219034"/>
              </a:xfrm>
              <a:prstGeom prst="roundRect">
                <a:avLst>
                  <a:gd name="adj" fmla="val 16667"/>
                </a:avLst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3282" tIns="46628" rIns="93282" bIns="46628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050"/>
                </a:pPr>
                <a:r>
                  <a:rPr lang="en-US" sz="1071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Key Insights</a:t>
                </a:r>
                <a:endParaRPr sz="1428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64;p2">
                <a:extLst>
                  <a:ext uri="{FF2B5EF4-FFF2-40B4-BE49-F238E27FC236}">
                    <a16:creationId xmlns:a16="http://schemas.microsoft.com/office/drawing/2014/main" id="{45CDB571-1D98-1743-970C-F74B240551E2}"/>
                  </a:ext>
                </a:extLst>
              </p:cNvPr>
              <p:cNvSpPr txBox="1"/>
              <p:nvPr/>
            </p:nvSpPr>
            <p:spPr>
              <a:xfrm>
                <a:off x="2735145" y="4480448"/>
                <a:ext cx="3228374" cy="565065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3282" tIns="46628" rIns="93282" bIns="46628" anchor="t" anchorCtr="0">
                <a:spAutoFit/>
              </a:bodyPr>
              <a:lstStyle/>
              <a:p>
                <a:pPr marL="233241" indent="-233241">
                  <a:buClr>
                    <a:schemeClr val="dk1"/>
                  </a:buClr>
                  <a:buSzPts val="1000"/>
                  <a:buFont typeface="Arial"/>
                  <a:buAutoNum type="arabicParenR"/>
                </a:pPr>
                <a:r>
                  <a:rPr lang="en-US" sz="1020" b="1" dirty="0">
                    <a:latin typeface="Arial"/>
                    <a:ea typeface="Arial"/>
                    <a:cs typeface="Arial"/>
                    <a:sym typeface="Arial"/>
                  </a:rPr>
                  <a:t>There is selling signal once the actual closing price of Ripple dips below the forecasted closing price on 9/3.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5284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1CFB8604-857E-C447-BC01-7A26A6A64767}"/>
              </a:ext>
            </a:extLst>
          </p:cNvPr>
          <p:cNvSpPr txBox="1">
            <a:spLocks/>
          </p:cNvSpPr>
          <p:nvPr/>
        </p:nvSpPr>
        <p:spPr>
          <a:xfrm>
            <a:off x="1442965" y="379294"/>
            <a:ext cx="8896109" cy="1065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/>
              <a:t>Insights &amp; Recommendations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D36E499-A9F1-E645-B1AB-B40D889D2A83}"/>
              </a:ext>
            </a:extLst>
          </p:cNvPr>
          <p:cNvSpPr txBox="1">
            <a:spLocks/>
          </p:cNvSpPr>
          <p:nvPr/>
        </p:nvSpPr>
        <p:spPr>
          <a:xfrm>
            <a:off x="1442965" y="1704965"/>
            <a:ext cx="3719605" cy="4057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dirty="0">
                <a:solidFill>
                  <a:schemeClr val="accent2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Insights</a:t>
            </a:r>
          </a:p>
          <a:p>
            <a:pPr algn="ctr"/>
            <a:endParaRPr lang="en-US" sz="1300" dirty="0">
              <a:solidFill>
                <a:srgbClr val="00206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300" dirty="0">
                <a:solidFill>
                  <a:srgbClr val="002060"/>
                </a:solidFill>
                <a:latin typeface="+mn-lt"/>
              </a:rPr>
              <a:t>Ethereum and Litecoin’s ongoing trend is expected to bring 56% loss from September to January</a:t>
            </a:r>
          </a:p>
          <a:p>
            <a:pPr marL="457200" indent="-457200">
              <a:buFont typeface="+mj-lt"/>
              <a:buAutoNum type="arabicPeriod"/>
            </a:pPr>
            <a:endParaRPr lang="en-US" sz="1300" dirty="0">
              <a:solidFill>
                <a:srgbClr val="002060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300" dirty="0">
                <a:solidFill>
                  <a:srgbClr val="002060"/>
                </a:solidFill>
                <a:latin typeface="+mn-lt"/>
              </a:rPr>
              <a:t>Ripples forecasted trend will be more linear compared to the previous 2 currencies. There is a 10% loss from September to January </a:t>
            </a:r>
          </a:p>
          <a:p>
            <a:pPr marL="457200" indent="-457200">
              <a:buFont typeface="+mj-lt"/>
              <a:buAutoNum type="arabicPeriod"/>
            </a:pPr>
            <a:endParaRPr lang="en-US" sz="1300" dirty="0">
              <a:solidFill>
                <a:srgbClr val="002060"/>
              </a:solidFill>
              <a:latin typeface="+mn-lt"/>
            </a:endParaRPr>
          </a:p>
          <a:p>
            <a:pPr algn="ctr"/>
            <a:r>
              <a:rPr lang="en-US" sz="13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Recommendations</a:t>
            </a:r>
          </a:p>
          <a:p>
            <a:pPr algn="ctr"/>
            <a:endParaRPr lang="en-US" sz="2000" i="1" dirty="0">
              <a:solidFill>
                <a:srgbClr val="002060"/>
              </a:solidFill>
              <a:latin typeface="+mn-lt"/>
            </a:endParaRPr>
          </a:p>
          <a:p>
            <a:pPr marL="342900" indent="-342900">
              <a:buAutoNum type="arabicPeriod"/>
            </a:pPr>
            <a:r>
              <a:rPr lang="en-US" sz="1300" dirty="0">
                <a:solidFill>
                  <a:srgbClr val="002060"/>
                </a:solidFill>
                <a:latin typeface="+mn-lt"/>
              </a:rPr>
              <a:t>Diversify cryptocurrency investments into Ripple, Litecoin, NEO, and other high performing cryptocurrencies not included in the top 3</a:t>
            </a:r>
          </a:p>
          <a:p>
            <a:pPr marL="342900" indent="-342900">
              <a:buAutoNum type="arabicPeriod"/>
            </a:pPr>
            <a:endParaRPr lang="en-US" sz="1300" dirty="0">
              <a:solidFill>
                <a:srgbClr val="002060"/>
              </a:solidFill>
              <a:latin typeface="+mn-lt"/>
            </a:endParaRPr>
          </a:p>
          <a:p>
            <a:pPr marL="342900" indent="-342900">
              <a:buAutoNum type="arabicPeriod"/>
            </a:pPr>
            <a:r>
              <a:rPr lang="en-US" sz="1300" dirty="0">
                <a:solidFill>
                  <a:srgbClr val="002060"/>
                </a:solidFill>
                <a:latin typeface="+mn-lt"/>
              </a:rPr>
              <a:t>Sell cryptocurrency stocks for Ethereum and Litecoin before the dip occurs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1AC970-9FF5-EF47-BDED-2C741A8CA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19" y="1704965"/>
            <a:ext cx="5203507" cy="4240042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21872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1BED-44F3-DE44-AB95-DC9BD951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14" y="4243849"/>
            <a:ext cx="4312954" cy="1306716"/>
          </a:xfrm>
        </p:spPr>
        <p:txBody>
          <a:bodyPr>
            <a:normAutofit/>
          </a:bodyPr>
          <a:lstStyle/>
          <a:p>
            <a:r>
              <a:rPr lang="en-US" sz="1400" b="1" i="1" dirty="0">
                <a:solidFill>
                  <a:srgbClr val="002060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Bitcoin has the highest market cap increasing 290% between 2016 &amp; 2017. However, forecasting shows us a downward trend for Bitcoin closing price in the next month.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7AF831-1AE5-8847-A8DF-D23B9A08879D}"/>
              </a:ext>
            </a:extLst>
          </p:cNvPr>
          <p:cNvGrpSpPr/>
          <p:nvPr/>
        </p:nvGrpSpPr>
        <p:grpSpPr>
          <a:xfrm>
            <a:off x="5896228" y="1771614"/>
            <a:ext cx="5404253" cy="4051628"/>
            <a:chOff x="379411" y="2049290"/>
            <a:chExt cx="5247190" cy="4351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ACBC27-0BA4-1344-ABEF-4EA5A4747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411" y="2049290"/>
              <a:ext cx="5247190" cy="4351297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6" name="Google Shape;66;p2">
              <a:extLst>
                <a:ext uri="{FF2B5EF4-FFF2-40B4-BE49-F238E27FC236}">
                  <a16:creationId xmlns:a16="http://schemas.microsoft.com/office/drawing/2014/main" id="{E649FC26-9E7D-6B46-A514-2F2ECC8BE6DF}"/>
                </a:ext>
              </a:extLst>
            </p:cNvPr>
            <p:cNvSpPr/>
            <p:nvPr/>
          </p:nvSpPr>
          <p:spPr>
            <a:xfrm>
              <a:off x="2568139" y="3181185"/>
              <a:ext cx="1052644" cy="221583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3282" tIns="46628" rIns="93282" bIns="46628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r>
                <a:rPr lang="en-US" sz="1071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 Insights</a:t>
              </a:r>
              <a:endParaRPr sz="142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64;p2">
              <a:extLst>
                <a:ext uri="{FF2B5EF4-FFF2-40B4-BE49-F238E27FC236}">
                  <a16:creationId xmlns:a16="http://schemas.microsoft.com/office/drawing/2014/main" id="{81342B5E-7FBF-3E4F-BA52-1771C7C125BA}"/>
                </a:ext>
              </a:extLst>
            </p:cNvPr>
            <p:cNvSpPr txBox="1"/>
            <p:nvPr/>
          </p:nvSpPr>
          <p:spPr>
            <a:xfrm>
              <a:off x="2568139" y="3431894"/>
              <a:ext cx="2663618" cy="565065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3282" tIns="46628" rIns="93282" bIns="46628" anchor="t" anchorCtr="0">
              <a:spAutoFit/>
            </a:bodyPr>
            <a:lstStyle/>
            <a:p>
              <a:pPr marL="233241" indent="-233241">
                <a:buClr>
                  <a:schemeClr val="dk1"/>
                </a:buClr>
                <a:buSzPts val="1000"/>
                <a:buFont typeface="Arial"/>
                <a:buAutoNum type="arabicParenR"/>
              </a:pPr>
              <a:r>
                <a:rPr lang="en-US" sz="102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top 3 performing cryptocurrencies are Bitcoin, Ethereum, and Ripple</a:t>
              </a:r>
              <a:endParaRPr sz="142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0D2FAF4-EC73-2B48-A385-9A5B5F3B08A0}"/>
              </a:ext>
            </a:extLst>
          </p:cNvPr>
          <p:cNvGrpSpPr/>
          <p:nvPr/>
        </p:nvGrpSpPr>
        <p:grpSpPr>
          <a:xfrm>
            <a:off x="758124" y="2124421"/>
            <a:ext cx="4579744" cy="1869157"/>
            <a:chOff x="7039305" y="2868379"/>
            <a:chExt cx="4757453" cy="2331990"/>
          </a:xfrm>
        </p:grpSpPr>
        <p:sp>
          <p:nvSpPr>
            <p:cNvPr id="8" name="Can 7">
              <a:extLst>
                <a:ext uri="{FF2B5EF4-FFF2-40B4-BE49-F238E27FC236}">
                  <a16:creationId xmlns:a16="http://schemas.microsoft.com/office/drawing/2014/main" id="{54BB05A9-BA8C-3B47-BAB3-C170018E1E4E}"/>
                </a:ext>
              </a:extLst>
            </p:cNvPr>
            <p:cNvSpPr/>
            <p:nvPr/>
          </p:nvSpPr>
          <p:spPr>
            <a:xfrm>
              <a:off x="7039305" y="2886538"/>
              <a:ext cx="1113562" cy="875139"/>
            </a:xfrm>
            <a:prstGeom prst="can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(currency).csv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EA40425-99EA-F84F-8952-D83E4EEC1B91}"/>
                </a:ext>
              </a:extLst>
            </p:cNvPr>
            <p:cNvSpPr/>
            <p:nvPr/>
          </p:nvSpPr>
          <p:spPr>
            <a:xfrm>
              <a:off x="8275571" y="3132521"/>
              <a:ext cx="424720" cy="34685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28826D9-0236-514A-8359-DDFD09B7C3D6}"/>
                </a:ext>
              </a:extLst>
            </p:cNvPr>
            <p:cNvSpPr/>
            <p:nvPr/>
          </p:nvSpPr>
          <p:spPr>
            <a:xfrm>
              <a:off x="8850268" y="2868578"/>
              <a:ext cx="1113562" cy="87513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200" dirty="0"/>
                <a:t>Data Cleansing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A560794-C860-2244-860D-E1EBC41CF95E}"/>
                </a:ext>
              </a:extLst>
            </p:cNvPr>
            <p:cNvSpPr/>
            <p:nvPr/>
          </p:nvSpPr>
          <p:spPr>
            <a:xfrm>
              <a:off x="10113808" y="3132521"/>
              <a:ext cx="424720" cy="34685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073A6BA-A3C5-C84A-85FF-360FA7BBD90B}"/>
                </a:ext>
              </a:extLst>
            </p:cNvPr>
            <p:cNvSpPr/>
            <p:nvPr/>
          </p:nvSpPr>
          <p:spPr>
            <a:xfrm>
              <a:off x="10683196" y="2868379"/>
              <a:ext cx="1113562" cy="87513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  <a:p>
              <a:pPr algn="ctr"/>
              <a:r>
                <a:rPr lang="en-US" sz="1100" dirty="0"/>
                <a:t>EDA</a:t>
              </a:r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E6B4E183-E809-3743-A2BA-A17B4AFC12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8655" y="2925196"/>
              <a:ext cx="201742" cy="210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4C38D94-615B-0042-94BE-9E9729D40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524" y="2922044"/>
              <a:ext cx="201742" cy="210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8" name="Picture 4" descr="Tableau logo">
              <a:extLst>
                <a:ext uri="{FF2B5EF4-FFF2-40B4-BE49-F238E27FC236}">
                  <a16:creationId xmlns:a16="http://schemas.microsoft.com/office/drawing/2014/main" id="{AB1EF35B-EA94-7A49-B98D-F16DA927BB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04544" y="2886538"/>
              <a:ext cx="446850" cy="320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64CC27C-4F9D-2842-B4F4-0406F3809A10}"/>
                </a:ext>
              </a:extLst>
            </p:cNvPr>
            <p:cNvSpPr/>
            <p:nvPr/>
          </p:nvSpPr>
          <p:spPr>
            <a:xfrm>
              <a:off x="8700291" y="4325230"/>
              <a:ext cx="1538878" cy="875139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  <a:p>
              <a:pPr algn="ctr"/>
              <a:r>
                <a:rPr lang="en-US" sz="1100" dirty="0"/>
                <a:t>Insights &amp; Recommendations</a:t>
              </a:r>
            </a:p>
          </p:txBody>
        </p:sp>
        <p:pic>
          <p:nvPicPr>
            <p:cNvPr id="19" name="Picture 4" descr="Tableau logo">
              <a:extLst>
                <a:ext uri="{FF2B5EF4-FFF2-40B4-BE49-F238E27FC236}">
                  <a16:creationId xmlns:a16="http://schemas.microsoft.com/office/drawing/2014/main" id="{AF66D581-FBCB-104D-A961-8DF26143C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9359" y="4334276"/>
              <a:ext cx="446850" cy="320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65A286E3-5167-C744-95AC-1448E6DAC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980" y="4389334"/>
              <a:ext cx="201742" cy="210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0" name="Picture 6" descr="Kaggle - Wikipedia">
              <a:extLst>
                <a:ext uri="{FF2B5EF4-FFF2-40B4-BE49-F238E27FC236}">
                  <a16:creationId xmlns:a16="http://schemas.microsoft.com/office/drawing/2014/main" id="{7F61DDD4-C89E-3E4D-BAF5-A290A00DB6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5559" y="3479376"/>
              <a:ext cx="381051" cy="153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F028A498-6E28-7C48-8679-FE9AA6AC3D7A}"/>
                </a:ext>
              </a:extLst>
            </p:cNvPr>
            <p:cNvSpPr/>
            <p:nvPr/>
          </p:nvSpPr>
          <p:spPr>
            <a:xfrm rot="8185855">
              <a:off x="10192940" y="3888828"/>
              <a:ext cx="424720" cy="346855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1CFB8604-857E-C447-BC01-7A26A6A64767}"/>
              </a:ext>
            </a:extLst>
          </p:cNvPr>
          <p:cNvSpPr txBox="1">
            <a:spLocks/>
          </p:cNvSpPr>
          <p:nvPr/>
        </p:nvSpPr>
        <p:spPr>
          <a:xfrm>
            <a:off x="2501441" y="470183"/>
            <a:ext cx="9506075" cy="7014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2060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How much will Bitcoin, Ethereum, and Ripple’s market value be worth in the last quarter of 2017 using forecasting and SMA?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9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2074678" y="6538974"/>
            <a:ext cx="3317249" cy="345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82" tIns="46628" rIns="93282" bIns="46628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81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1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800"/>
            </a:pPr>
            <a:r>
              <a:rPr lang="en-US" sz="81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81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Open Water Market Data (2013 – 2015)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5FE098-2144-CC42-A774-08A96355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94" y="1063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2060"/>
                </a:solidFill>
                <a:ea typeface="Tsukushi A Round Gothic Regular" panose="02020400000000000000" pitchFamily="18" charset="-128"/>
              </a:rPr>
              <a:t>Exploratory Data Analysis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3D4B08-F895-8A40-B049-36E20F304711}"/>
              </a:ext>
            </a:extLst>
          </p:cNvPr>
          <p:cNvGrpSpPr/>
          <p:nvPr/>
        </p:nvGrpSpPr>
        <p:grpSpPr>
          <a:xfrm>
            <a:off x="724990" y="1595087"/>
            <a:ext cx="10628810" cy="1358152"/>
            <a:chOff x="724990" y="2070847"/>
            <a:chExt cx="10628810" cy="135815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1268A48-8BB0-5A4C-914F-B31711E21721}"/>
                </a:ext>
              </a:extLst>
            </p:cNvPr>
            <p:cNvSpPr/>
            <p:nvPr/>
          </p:nvSpPr>
          <p:spPr>
            <a:xfrm>
              <a:off x="724990" y="2070847"/>
              <a:ext cx="3008312" cy="1325563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ea typeface="Tsukushi A Round Gothic Regular" panose="02020400000000000000" pitchFamily="18" charset="-128"/>
                  <a:cs typeface="Arial" panose="020B0604020202020204" pitchFamily="34" charset="0"/>
                </a:rPr>
                <a:t>Simple Moving Average(SMA)</a:t>
              </a:r>
            </a:p>
            <a:p>
              <a:pPr algn="ctr"/>
              <a:endParaRPr lang="en-US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3F16F9E-BAC7-5042-877F-107A8101247A}"/>
                </a:ext>
              </a:extLst>
            </p:cNvPr>
            <p:cNvSpPr/>
            <p:nvPr/>
          </p:nvSpPr>
          <p:spPr>
            <a:xfrm>
              <a:off x="4535239" y="2070847"/>
              <a:ext cx="3008312" cy="1358152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ea typeface="Tsukushi A Round Gothic Regular" panose="02020400000000000000" pitchFamily="18" charset="-128"/>
                  <a:cs typeface="Arial" panose="020B0604020202020204" pitchFamily="34" charset="0"/>
                </a:rPr>
                <a:t>Weighted Moving Average(WMA)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2277602-EA65-FE49-A4F7-FBD16B0E8C1B}"/>
                </a:ext>
              </a:extLst>
            </p:cNvPr>
            <p:cNvSpPr/>
            <p:nvPr/>
          </p:nvSpPr>
          <p:spPr>
            <a:xfrm>
              <a:off x="8345488" y="2070847"/>
              <a:ext cx="3008312" cy="1358152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dirty="0">
                  <a:latin typeface="Arial" panose="020B0604020202020204" pitchFamily="34" charset="0"/>
                  <a:ea typeface="Tsukushi A Round Gothic Regular" panose="02020400000000000000" pitchFamily="18" charset="-128"/>
                  <a:cs typeface="Arial" panose="020B0604020202020204" pitchFamily="34" charset="0"/>
                </a:rPr>
                <a:t>Exponential Moving Average(EMA) </a:t>
              </a:r>
            </a:p>
            <a:p>
              <a:pPr algn="ctr"/>
              <a:endParaRPr lang="en-US" dirty="0"/>
            </a:p>
          </p:txBody>
        </p:sp>
      </p:grpSp>
      <p:pic>
        <p:nvPicPr>
          <p:cNvPr id="21" name="Picture 2">
            <a:extLst>
              <a:ext uri="{FF2B5EF4-FFF2-40B4-BE49-F238E27FC236}">
                <a16:creationId xmlns:a16="http://schemas.microsoft.com/office/drawing/2014/main" id="{BF63AAE0-11F6-9A4F-A7E3-B1DFE8DFB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65" y="1741628"/>
            <a:ext cx="251793" cy="23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Tableau logo">
            <a:extLst>
              <a:ext uri="{FF2B5EF4-FFF2-40B4-BE49-F238E27FC236}">
                <a16:creationId xmlns:a16="http://schemas.microsoft.com/office/drawing/2014/main" id="{2B7DC46B-3E0F-8B4D-A66E-508805590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67" y="1651896"/>
            <a:ext cx="563089" cy="35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942E9B7C-80D1-B14A-8D9B-64A348DDF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71" y="1735637"/>
            <a:ext cx="251793" cy="23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BBCC4352-A832-424A-AA68-0393207F2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866" y="1735637"/>
            <a:ext cx="251793" cy="23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6D9E41-2A36-B94C-A84E-7B7DA2FE0F5B}"/>
              </a:ext>
            </a:extLst>
          </p:cNvPr>
          <p:cNvCxnSpPr>
            <a:cxnSpLocks/>
          </p:cNvCxnSpPr>
          <p:nvPr/>
        </p:nvCxnSpPr>
        <p:spPr>
          <a:xfrm>
            <a:off x="4126528" y="1596000"/>
            <a:ext cx="0" cy="46165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4A6203-DB55-C743-BF95-59038FFC2699}"/>
              </a:ext>
            </a:extLst>
          </p:cNvPr>
          <p:cNvCxnSpPr>
            <a:cxnSpLocks/>
          </p:cNvCxnSpPr>
          <p:nvPr/>
        </p:nvCxnSpPr>
        <p:spPr>
          <a:xfrm>
            <a:off x="7936528" y="1596000"/>
            <a:ext cx="0" cy="461654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C18CA0D-370D-AB4F-B3B2-1D9F06433FD2}"/>
              </a:ext>
            </a:extLst>
          </p:cNvPr>
          <p:cNvSpPr txBox="1"/>
          <p:nvPr/>
        </p:nvSpPr>
        <p:spPr>
          <a:xfrm>
            <a:off x="845186" y="3213084"/>
            <a:ext cx="2768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What? </a:t>
            </a:r>
            <a:r>
              <a:rPr lang="en-US" sz="1400" dirty="0"/>
              <a:t>The simple moving average calculates the average of a selected range of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Why? </a:t>
            </a:r>
            <a:r>
              <a:rPr lang="en-US" sz="1400" dirty="0"/>
              <a:t>SMA is used to forecast future price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Where? </a:t>
            </a:r>
            <a:r>
              <a:rPr lang="en-US" sz="1400" dirty="0"/>
              <a:t>SMA is used in most of my analysis through </a:t>
            </a:r>
            <a:r>
              <a:rPr lang="en-US" sz="1400" dirty="0" err="1"/>
              <a:t>Jupyter</a:t>
            </a:r>
            <a:r>
              <a:rPr lang="en-US" sz="1400" dirty="0"/>
              <a:t> and Tableau </a:t>
            </a:r>
            <a:endParaRPr lang="en-US" sz="1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37501F5-5B27-914D-915E-C24C50472FF1}"/>
              </a:ext>
            </a:extLst>
          </p:cNvPr>
          <p:cNvSpPr txBox="1"/>
          <p:nvPr/>
        </p:nvSpPr>
        <p:spPr>
          <a:xfrm>
            <a:off x="4655186" y="3213084"/>
            <a:ext cx="2768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What? </a:t>
            </a:r>
            <a:r>
              <a:rPr lang="en-US" sz="1400" dirty="0"/>
              <a:t>The weighted moving average works like SMA except it gives greater weight to more recent data and less weight for past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Why? </a:t>
            </a:r>
            <a:r>
              <a:rPr lang="en-US" sz="1400" dirty="0"/>
              <a:t>WMA is used to forecast price trends and to verify SMA &amp; EMA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Where? </a:t>
            </a:r>
            <a:r>
              <a:rPr lang="en-US" sz="1400" dirty="0"/>
              <a:t>WMA is only used in my </a:t>
            </a:r>
            <a:r>
              <a:rPr lang="en-US" sz="1400" dirty="0" err="1"/>
              <a:t>Jupyter</a:t>
            </a:r>
            <a:r>
              <a:rPr lang="en-US" sz="1400" dirty="0"/>
              <a:t> notebook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F7789D-747A-634D-8551-96E65311DC3A}"/>
              </a:ext>
            </a:extLst>
          </p:cNvPr>
          <p:cNvSpPr txBox="1"/>
          <p:nvPr/>
        </p:nvSpPr>
        <p:spPr>
          <a:xfrm>
            <a:off x="8465435" y="3213088"/>
            <a:ext cx="2768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What? </a:t>
            </a:r>
            <a:r>
              <a:rPr lang="en-US" sz="1400" dirty="0"/>
              <a:t>EMA is like WMA except the weighting decreases exponentially with each previous price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Why? </a:t>
            </a:r>
            <a:r>
              <a:rPr lang="en-US" sz="1400" dirty="0"/>
              <a:t>EMA is used to forecast price trends and to verify SMA &amp; EMA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/>
              <a:t>Where? </a:t>
            </a:r>
            <a:r>
              <a:rPr lang="en-US" sz="1400" dirty="0"/>
              <a:t>EMA is only used in my </a:t>
            </a:r>
            <a:r>
              <a:rPr lang="en-US" sz="1400" dirty="0" err="1"/>
              <a:t>Jupyter</a:t>
            </a:r>
            <a:r>
              <a:rPr lang="en-US" sz="1400" dirty="0"/>
              <a:t> notebook</a:t>
            </a:r>
            <a:endParaRPr lang="en-US" sz="14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9968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2074678" y="6538974"/>
            <a:ext cx="3317249" cy="345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82" tIns="46628" rIns="93282" bIns="46628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81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1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800"/>
            </a:pPr>
            <a:r>
              <a:rPr lang="en-US" sz="81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81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Open Water Market Data (2013 – 2015)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5FE098-2144-CC42-A774-08A96355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1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2060"/>
                </a:solidFill>
                <a:ea typeface="Tsukushi A Round Gothic Regular" panose="02020400000000000000" pitchFamily="18" charset="-128"/>
              </a:rPr>
              <a:t>Exploratory Data Analysis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F6C7E45-876A-7646-9DFE-A5D4FBC692D3}"/>
              </a:ext>
            </a:extLst>
          </p:cNvPr>
          <p:cNvGrpSpPr/>
          <p:nvPr/>
        </p:nvGrpSpPr>
        <p:grpSpPr>
          <a:xfrm>
            <a:off x="732804" y="3104423"/>
            <a:ext cx="1590903" cy="998356"/>
            <a:chOff x="754817" y="3169218"/>
            <a:chExt cx="2003612" cy="99835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C72D432-E2A2-3C43-B9DA-049F1B685DBF}"/>
                </a:ext>
              </a:extLst>
            </p:cNvPr>
            <p:cNvSpPr/>
            <p:nvPr/>
          </p:nvSpPr>
          <p:spPr>
            <a:xfrm>
              <a:off x="754817" y="3169218"/>
              <a:ext cx="2003612" cy="998356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endParaRPr>
            </a:p>
            <a:p>
              <a:pPr algn="ctr"/>
              <a:r>
                <a:rPr lang="en-US" sz="1600" dirty="0">
                  <a:ea typeface="Tsukushi A Round Gothic Regular" panose="02020400000000000000" pitchFamily="18" charset="-128"/>
                </a:rPr>
                <a:t>Forecasting</a:t>
              </a:r>
            </a:p>
            <a:p>
              <a:pPr algn="ctr"/>
              <a:endParaRPr lang="en-US" dirty="0"/>
            </a:p>
          </p:txBody>
        </p: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BF63AAE0-11F6-9A4F-A7E3-B1DFE8DFBA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278" y="3268274"/>
              <a:ext cx="251793" cy="2318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4" descr="Tableau logo">
              <a:extLst>
                <a:ext uri="{FF2B5EF4-FFF2-40B4-BE49-F238E27FC236}">
                  <a16:creationId xmlns:a16="http://schemas.microsoft.com/office/drawing/2014/main" id="{2B7DC46B-3E0F-8B4D-A66E-5088055902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954" y="3200625"/>
              <a:ext cx="563089" cy="356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Left Brace 2">
            <a:extLst>
              <a:ext uri="{FF2B5EF4-FFF2-40B4-BE49-F238E27FC236}">
                <a16:creationId xmlns:a16="http://schemas.microsoft.com/office/drawing/2014/main" id="{4D1E3051-1A68-F148-886D-1D43511F123A}"/>
              </a:ext>
            </a:extLst>
          </p:cNvPr>
          <p:cNvSpPr/>
          <p:nvPr/>
        </p:nvSpPr>
        <p:spPr>
          <a:xfrm>
            <a:off x="2532046" y="1424555"/>
            <a:ext cx="1103286" cy="4595245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79DA8-BF49-504B-89B3-93D04BE93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671" y="1789518"/>
            <a:ext cx="7158962" cy="28279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D54204-112D-FC41-AB28-4E0048E6BD70}"/>
              </a:ext>
            </a:extLst>
          </p:cNvPr>
          <p:cNvSpPr txBox="1">
            <a:spLocks/>
          </p:cNvSpPr>
          <p:nvPr/>
        </p:nvSpPr>
        <p:spPr>
          <a:xfrm>
            <a:off x="4105903" y="4782938"/>
            <a:ext cx="6797632" cy="1016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1" dirty="0">
                <a:solidFill>
                  <a:srgbClr val="002060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</a:rPr>
              <a:t>In Python, there are methods for all 3 forms of moving averages unlike Tableau. For this analysis, I will demonstrate how this tool works with SMA and Tableau. However, the purpose of using 3 moving averages is to create a more accurate forecast</a:t>
            </a:r>
          </a:p>
        </p:txBody>
      </p:sp>
    </p:spTree>
    <p:extLst>
      <p:ext uri="{BB962C8B-B14F-4D97-AF65-F5344CB8AC3E}">
        <p14:creationId xmlns:p14="http://schemas.microsoft.com/office/powerpoint/2010/main" val="196573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2467900" y="231414"/>
            <a:ext cx="8760912" cy="75251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>
              <a:spcBef>
                <a:spcPts val="0"/>
              </a:spcBef>
              <a:buSzPts val="1400"/>
            </a:pPr>
            <a:r>
              <a:rPr lang="en-US" sz="1630" b="1" dirty="0">
                <a:solidFill>
                  <a:srgbClr val="002060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  <a:cs typeface="Arial" panose="020B0604020202020204" pitchFamily="34" charset="0"/>
              </a:rPr>
              <a:t>Out of the 7 cryptocurrencies analyzed, Bitcoin has the highest market cap increasing 290% between 2016 &amp; 2017. However, forecasting shows us a downward trend for Bitcoin closing price in the next month.</a:t>
            </a:r>
            <a:endParaRPr sz="1630" b="1" dirty="0">
              <a:solidFill>
                <a:srgbClr val="002060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77" name="Google Shape;77;p8"/>
          <p:cNvSpPr/>
          <p:nvPr/>
        </p:nvSpPr>
        <p:spPr>
          <a:xfrm>
            <a:off x="2074678" y="6538974"/>
            <a:ext cx="3317249" cy="345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82" tIns="46628" rIns="93282" bIns="46628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81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1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800"/>
            </a:pPr>
            <a:r>
              <a:rPr lang="en-US" sz="81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81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Open Water Market Data (2013 – 2015)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27B8D36-5297-D54B-98B4-A5B94538D5A6}"/>
              </a:ext>
            </a:extLst>
          </p:cNvPr>
          <p:cNvGrpSpPr/>
          <p:nvPr/>
        </p:nvGrpSpPr>
        <p:grpSpPr>
          <a:xfrm>
            <a:off x="1715544" y="1342664"/>
            <a:ext cx="8760912" cy="4907665"/>
            <a:chOff x="1715546" y="1169043"/>
            <a:chExt cx="8760912" cy="484873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B60EB40-8175-CF40-9A24-DA6D8E77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5546" y="1169043"/>
              <a:ext cx="8760912" cy="48487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13" name="Google Shape;66;p2">
              <a:extLst>
                <a:ext uri="{FF2B5EF4-FFF2-40B4-BE49-F238E27FC236}">
                  <a16:creationId xmlns:a16="http://schemas.microsoft.com/office/drawing/2014/main" id="{0C8F068E-16C9-264B-9790-80898B0E7B9A}"/>
                </a:ext>
              </a:extLst>
            </p:cNvPr>
            <p:cNvSpPr/>
            <p:nvPr/>
          </p:nvSpPr>
          <p:spPr>
            <a:xfrm>
              <a:off x="3206980" y="1992499"/>
              <a:ext cx="1052644" cy="221583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3282" tIns="46628" rIns="93282" bIns="46628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r>
                <a:rPr lang="en-US" sz="1071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 Insights</a:t>
              </a:r>
              <a:endParaRPr sz="142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64;p2">
              <a:extLst>
                <a:ext uri="{FF2B5EF4-FFF2-40B4-BE49-F238E27FC236}">
                  <a16:creationId xmlns:a16="http://schemas.microsoft.com/office/drawing/2014/main" id="{D394F129-C146-D946-B00E-51C830180897}"/>
                </a:ext>
              </a:extLst>
            </p:cNvPr>
            <p:cNvSpPr txBox="1"/>
            <p:nvPr/>
          </p:nvSpPr>
          <p:spPr>
            <a:xfrm>
              <a:off x="3206980" y="2214082"/>
              <a:ext cx="3008625" cy="1023523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3282" tIns="46628" rIns="93282" bIns="46628" anchor="t" anchorCtr="0">
              <a:spAutoFit/>
            </a:bodyPr>
            <a:lstStyle/>
            <a:p>
              <a:pPr marL="233241" indent="-233241">
                <a:buClr>
                  <a:schemeClr val="dk1"/>
                </a:buClr>
                <a:buSzPts val="1000"/>
                <a:buFont typeface="Arial"/>
                <a:buAutoNum type="arabicParenR"/>
              </a:pPr>
              <a:r>
                <a:rPr lang="en-US" sz="102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closing price for Bitcoin decreases by ~30% in the next month which will cause a loss in investment</a:t>
              </a:r>
            </a:p>
            <a:p>
              <a:pPr marL="233241" indent="-233241">
                <a:buClr>
                  <a:schemeClr val="dk1"/>
                </a:buClr>
                <a:buSzPts val="1000"/>
                <a:buFont typeface="Arial"/>
                <a:buAutoNum type="arabicParenR"/>
              </a:pPr>
              <a:r>
                <a:rPr lang="en-US" sz="102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After the downward trend, Bitcoin closing price increases by ~30% in the following month which will stabilize investments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871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/>
          <p:nvPr/>
        </p:nvSpPr>
        <p:spPr>
          <a:xfrm>
            <a:off x="1715411" y="6723922"/>
            <a:ext cx="7027399" cy="10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68534" indent="-468534">
              <a:buClr>
                <a:srgbClr val="000000"/>
              </a:buClr>
              <a:buSzPts val="684"/>
            </a:pPr>
            <a:r>
              <a:rPr lang="en-US" sz="698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Source: Financial and operational data from Exemplar</a:t>
            </a:r>
            <a:endParaRPr sz="1428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715410" y="6615881"/>
            <a:ext cx="7027399" cy="10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68534" indent="-468534">
              <a:buClr>
                <a:srgbClr val="000000"/>
              </a:buClr>
              <a:buSzPts val="684"/>
            </a:pPr>
            <a:r>
              <a:rPr lang="en-US" sz="698" b="1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¹ EBIT is calculated as Revenues – COGS – Operational Expenses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2636752" y="291702"/>
            <a:ext cx="8793596" cy="5023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>
              <a:spcBef>
                <a:spcPts val="0"/>
              </a:spcBef>
              <a:buSzPts val="1400"/>
            </a:pPr>
            <a:r>
              <a:rPr lang="en-US" sz="1632" b="1" dirty="0">
                <a:solidFill>
                  <a:srgbClr val="002060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  <a:cs typeface="Arial"/>
                <a:sym typeface="Arial"/>
              </a:rPr>
              <a:t>Comparing forecasted and actual closing price gives us an idea where to buy and sell cryptocurrency stock.</a:t>
            </a:r>
            <a:endParaRPr sz="1632" b="1" dirty="0">
              <a:solidFill>
                <a:srgbClr val="002060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  <a:cs typeface="Arial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B88C28-D1F2-5443-BFF4-BCA1159C81FF}"/>
              </a:ext>
            </a:extLst>
          </p:cNvPr>
          <p:cNvGrpSpPr/>
          <p:nvPr/>
        </p:nvGrpSpPr>
        <p:grpSpPr>
          <a:xfrm>
            <a:off x="1699202" y="1099595"/>
            <a:ext cx="8793596" cy="5210710"/>
            <a:chOff x="1699202" y="985295"/>
            <a:chExt cx="8793596" cy="532501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F4C7CD-6155-E247-973C-37805D6986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9202" y="985295"/>
              <a:ext cx="8793596" cy="53250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175" name="Google Shape;66;p2">
              <a:extLst>
                <a:ext uri="{FF2B5EF4-FFF2-40B4-BE49-F238E27FC236}">
                  <a16:creationId xmlns:a16="http://schemas.microsoft.com/office/drawing/2014/main" id="{5EC4785F-221C-0941-84E5-F17D82C6352F}"/>
                </a:ext>
              </a:extLst>
            </p:cNvPr>
            <p:cNvSpPr/>
            <p:nvPr/>
          </p:nvSpPr>
          <p:spPr>
            <a:xfrm>
              <a:off x="3021785" y="4212469"/>
              <a:ext cx="1052644" cy="221583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3282" tIns="46628" rIns="93282" bIns="46628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r>
                <a:rPr lang="en-US" sz="1071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 Insights</a:t>
              </a:r>
              <a:endParaRPr sz="142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64;p2">
              <a:extLst>
                <a:ext uri="{FF2B5EF4-FFF2-40B4-BE49-F238E27FC236}">
                  <a16:creationId xmlns:a16="http://schemas.microsoft.com/office/drawing/2014/main" id="{45CDB571-1D98-1743-970C-F74B240551E2}"/>
                </a:ext>
              </a:extLst>
            </p:cNvPr>
            <p:cNvSpPr txBox="1"/>
            <p:nvPr/>
          </p:nvSpPr>
          <p:spPr>
            <a:xfrm>
              <a:off x="3021785" y="4429163"/>
              <a:ext cx="3008625" cy="737869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3282" tIns="46628" rIns="93282" bIns="46628" anchor="t" anchorCtr="0">
              <a:spAutoFit/>
            </a:bodyPr>
            <a:lstStyle/>
            <a:p>
              <a:pPr marL="233241" indent="-233241">
                <a:buClr>
                  <a:schemeClr val="dk1"/>
                </a:buClr>
                <a:buSzPts val="1000"/>
                <a:buFont typeface="Arial"/>
                <a:buAutoNum type="arabicParenR"/>
              </a:pPr>
              <a:r>
                <a:rPr lang="en-US" sz="1020" b="1" dirty="0">
                  <a:latin typeface="Arial"/>
                  <a:ea typeface="Arial"/>
                  <a:cs typeface="Arial"/>
                  <a:sym typeface="Arial"/>
                </a:rPr>
                <a:t>There is a selling signal once actual price dips below the forecasted price.</a:t>
              </a:r>
            </a:p>
            <a:p>
              <a:pPr marL="233241" indent="-233241">
                <a:buClr>
                  <a:schemeClr val="dk1"/>
                </a:buClr>
                <a:buSzPts val="1000"/>
                <a:buFont typeface="Arial"/>
                <a:buAutoNum type="arabicParenR"/>
              </a:pPr>
              <a:r>
                <a:rPr lang="en-US" sz="102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There is a b</a:t>
              </a:r>
              <a:r>
                <a:rPr lang="en-US" sz="1020" b="1" dirty="0">
                  <a:latin typeface="Arial"/>
                  <a:ea typeface="Arial"/>
                  <a:cs typeface="Arial"/>
                  <a:sym typeface="Arial"/>
                </a:rPr>
                <a:t>uy signal once the actual price hovers above the forecasted price.</a:t>
              </a:r>
              <a:endParaRPr lang="en-US" sz="102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263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2497854" y="396911"/>
            <a:ext cx="8793596" cy="5016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>
              <a:spcBef>
                <a:spcPts val="0"/>
              </a:spcBef>
              <a:buSzPts val="1400"/>
            </a:pPr>
            <a:r>
              <a:rPr lang="en-US" sz="1630" b="1" dirty="0">
                <a:solidFill>
                  <a:srgbClr val="002060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  <a:cs typeface="Arial" panose="020B0604020202020204" pitchFamily="34" charset="0"/>
              </a:rPr>
              <a:t>Ethereum has the second highest market cap. However, forecasting shows us a trend like Bitcoin’s during the same time period.</a:t>
            </a:r>
            <a:endParaRPr sz="1632" b="1" dirty="0">
              <a:solidFill>
                <a:srgbClr val="002060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2074678" y="6617660"/>
            <a:ext cx="3387578" cy="22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82" tIns="46628" rIns="93282" bIns="46628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81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1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0616A4-47E4-C844-8AAD-76DBC55CE9CD}"/>
              </a:ext>
            </a:extLst>
          </p:cNvPr>
          <p:cNvGrpSpPr/>
          <p:nvPr/>
        </p:nvGrpSpPr>
        <p:grpSpPr>
          <a:xfrm>
            <a:off x="1699202" y="1383707"/>
            <a:ext cx="8793596" cy="4749474"/>
            <a:chOff x="1699202" y="1383707"/>
            <a:chExt cx="8793596" cy="47494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E689A56-7189-6648-AD97-DA309CFAE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9202" y="1383707"/>
              <a:ext cx="8793596" cy="474947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14" name="Google Shape;64;p2">
              <a:extLst>
                <a:ext uri="{FF2B5EF4-FFF2-40B4-BE49-F238E27FC236}">
                  <a16:creationId xmlns:a16="http://schemas.microsoft.com/office/drawing/2014/main" id="{6090A6C1-E65D-5046-980D-A05A03E24854}"/>
                </a:ext>
              </a:extLst>
            </p:cNvPr>
            <p:cNvSpPr txBox="1"/>
            <p:nvPr/>
          </p:nvSpPr>
          <p:spPr>
            <a:xfrm>
              <a:off x="3125958" y="2585999"/>
              <a:ext cx="3008625" cy="72203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3282" tIns="46628" rIns="93282" bIns="46628" anchor="t" anchorCtr="0">
              <a:spAutoFit/>
            </a:bodyPr>
            <a:lstStyle/>
            <a:p>
              <a:pPr marL="233241" indent="-233241">
                <a:buClr>
                  <a:schemeClr val="dk1"/>
                </a:buClr>
                <a:buSzPts val="1000"/>
                <a:buFont typeface="Arial"/>
                <a:buAutoNum type="arabicParenR"/>
              </a:pPr>
              <a:r>
                <a:rPr lang="en-US" sz="1020" b="1" dirty="0">
                  <a:latin typeface="Arial"/>
                  <a:ea typeface="Arial"/>
                  <a:cs typeface="Arial"/>
                  <a:sym typeface="Arial"/>
                </a:rPr>
                <a:t>The closing price for Ethereum decreases by ~56% in the next month</a:t>
              </a:r>
            </a:p>
            <a:p>
              <a:pPr marL="233241" indent="-233241">
                <a:buClr>
                  <a:schemeClr val="dk1"/>
                </a:buClr>
                <a:buSzPts val="1000"/>
                <a:buFont typeface="Arial"/>
                <a:buAutoNum type="arabicParenR"/>
              </a:pPr>
              <a:r>
                <a:rPr lang="en-US" sz="1020" b="1" dirty="0">
                  <a:latin typeface="Arial"/>
                  <a:ea typeface="Arial"/>
                  <a:cs typeface="Arial"/>
                  <a:sym typeface="Arial"/>
                </a:rPr>
                <a:t>After the downward trend, Ethereum’s closing price increases by 46%</a:t>
              </a:r>
            </a:p>
          </p:txBody>
        </p:sp>
        <p:sp>
          <p:nvSpPr>
            <p:cNvPr id="15" name="Google Shape;66;p2">
              <a:extLst>
                <a:ext uri="{FF2B5EF4-FFF2-40B4-BE49-F238E27FC236}">
                  <a16:creationId xmlns:a16="http://schemas.microsoft.com/office/drawing/2014/main" id="{97937C49-812E-C54A-874B-5E51B730880A}"/>
                </a:ext>
              </a:extLst>
            </p:cNvPr>
            <p:cNvSpPr/>
            <p:nvPr/>
          </p:nvSpPr>
          <p:spPr>
            <a:xfrm>
              <a:off x="3125958" y="2369172"/>
              <a:ext cx="1052644" cy="216827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3282" tIns="46628" rIns="93282" bIns="46628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r>
                <a:rPr lang="en-US" sz="1071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 Insights</a:t>
              </a:r>
              <a:endParaRPr sz="142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333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/>
          <p:nvPr/>
        </p:nvSpPr>
        <p:spPr>
          <a:xfrm>
            <a:off x="1715411" y="6723922"/>
            <a:ext cx="7027399" cy="10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68534" indent="-468534">
              <a:buClr>
                <a:srgbClr val="000000"/>
              </a:buClr>
              <a:buSzPts val="684"/>
            </a:pPr>
            <a:r>
              <a:rPr lang="en-US" sz="698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Source: Financial and operational data from Exemplar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715410" y="6615881"/>
            <a:ext cx="7027399" cy="10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468534" indent="-468534">
              <a:buClr>
                <a:srgbClr val="000000"/>
              </a:buClr>
              <a:buSzPts val="684"/>
            </a:pPr>
            <a:r>
              <a:rPr lang="en-US" sz="698" b="1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¹ EBIT is calculated as Revenues – COGS – Operational Expenses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2735145" y="309215"/>
            <a:ext cx="8793596" cy="50231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>
              <a:spcBef>
                <a:spcPts val="0"/>
              </a:spcBef>
              <a:buSzPts val="1400"/>
            </a:pPr>
            <a:r>
              <a:rPr lang="en-US" sz="1632" b="1" dirty="0">
                <a:solidFill>
                  <a:srgbClr val="002060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  <a:cs typeface="Arial"/>
                <a:sym typeface="Arial"/>
              </a:rPr>
              <a:t>Like Bitcoin, Ethereum experiences a significant dip in its closing price beginning in September 2017.</a:t>
            </a:r>
            <a:endParaRPr sz="1632" b="1" dirty="0">
              <a:solidFill>
                <a:srgbClr val="002060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A230C6-CB92-2144-9CB5-8D7BE8B30B9B}"/>
              </a:ext>
            </a:extLst>
          </p:cNvPr>
          <p:cNvGrpSpPr/>
          <p:nvPr/>
        </p:nvGrpSpPr>
        <p:grpSpPr>
          <a:xfrm>
            <a:off x="1646712" y="1112274"/>
            <a:ext cx="8898575" cy="5185352"/>
            <a:chOff x="1949567" y="975056"/>
            <a:chExt cx="8292866" cy="513309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9C0FDF4-78CB-E24E-82DC-73C81BBB8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9567" y="975056"/>
              <a:ext cx="8292866" cy="513309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175" name="Google Shape;66;p2">
              <a:extLst>
                <a:ext uri="{FF2B5EF4-FFF2-40B4-BE49-F238E27FC236}">
                  <a16:creationId xmlns:a16="http://schemas.microsoft.com/office/drawing/2014/main" id="{5EC4785F-221C-0941-84E5-F17D82C6352F}"/>
                </a:ext>
              </a:extLst>
            </p:cNvPr>
            <p:cNvSpPr/>
            <p:nvPr/>
          </p:nvSpPr>
          <p:spPr>
            <a:xfrm>
              <a:off x="2963912" y="4092461"/>
              <a:ext cx="1052644" cy="216827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3282" tIns="46628" rIns="93282" bIns="46628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r>
                <a:rPr lang="en-US" sz="1071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Key Insights</a:t>
              </a:r>
              <a:endParaRPr sz="1428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64;p2">
              <a:extLst>
                <a:ext uri="{FF2B5EF4-FFF2-40B4-BE49-F238E27FC236}">
                  <a16:creationId xmlns:a16="http://schemas.microsoft.com/office/drawing/2014/main" id="{45CDB571-1D98-1743-970C-F74B240551E2}"/>
                </a:ext>
              </a:extLst>
            </p:cNvPr>
            <p:cNvSpPr txBox="1"/>
            <p:nvPr/>
          </p:nvSpPr>
          <p:spPr>
            <a:xfrm>
              <a:off x="2963912" y="4309288"/>
              <a:ext cx="3008625" cy="55937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spcFirstLastPara="1" wrap="square" lIns="93282" tIns="46628" rIns="93282" bIns="46628" anchor="t" anchorCtr="0">
              <a:spAutoFit/>
            </a:bodyPr>
            <a:lstStyle/>
            <a:p>
              <a:pPr marL="233241" indent="-233241">
                <a:buClr>
                  <a:schemeClr val="dk1"/>
                </a:buClr>
                <a:buSzPts val="1000"/>
                <a:buFont typeface="Arial"/>
                <a:buAutoNum type="arabicParenR"/>
              </a:pPr>
              <a:r>
                <a:rPr lang="en-US" sz="1020" b="1" dirty="0">
                  <a:latin typeface="Arial"/>
                  <a:ea typeface="Arial"/>
                  <a:cs typeface="Arial"/>
                  <a:sym typeface="Arial"/>
                </a:rPr>
                <a:t>There is selling signal once the actual closing price of Ethereum dips below the forecasted closing price on 9/2.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16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2497854" y="396911"/>
            <a:ext cx="8793596" cy="50167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>
              <a:spcBef>
                <a:spcPts val="0"/>
              </a:spcBef>
              <a:buSzPts val="1400"/>
            </a:pPr>
            <a:r>
              <a:rPr lang="en-US" sz="1630" b="1" dirty="0">
                <a:solidFill>
                  <a:srgbClr val="002060"/>
                </a:solidFill>
                <a:latin typeface="Tsukushi A Round Gothic Regular" panose="02020400000000000000" pitchFamily="18" charset="-128"/>
                <a:ea typeface="Tsukushi A Round Gothic Regular" panose="02020400000000000000" pitchFamily="18" charset="-128"/>
                <a:cs typeface="Arial" panose="020B0604020202020204" pitchFamily="34" charset="0"/>
              </a:rPr>
              <a:t>Ripple has the third highest market cap. Forecasting shows us a stagnant trend where there is no increase or decrease in closing price. </a:t>
            </a:r>
            <a:endParaRPr sz="1632" b="1" dirty="0">
              <a:solidFill>
                <a:srgbClr val="002060"/>
              </a:solidFill>
              <a:latin typeface="Tsukushi A Round Gothic Regular" panose="02020400000000000000" pitchFamily="18" charset="-128"/>
              <a:ea typeface="Tsukushi A Round Gothic Regular" panose="02020400000000000000" pitchFamily="18" charset="-128"/>
              <a:cs typeface="Arial"/>
              <a:sym typeface="Arial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2074678" y="6617660"/>
            <a:ext cx="3387578" cy="222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82" tIns="46628" rIns="93282" bIns="46628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816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lang="en-US" sz="81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Southern Water Corp Financial Records (SAP) 2013-2015</a:t>
            </a:r>
            <a:endParaRPr sz="14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3AEFF-56B9-184F-AAAA-9E9140189A16}"/>
              </a:ext>
            </a:extLst>
          </p:cNvPr>
          <p:cNvGrpSpPr/>
          <p:nvPr/>
        </p:nvGrpSpPr>
        <p:grpSpPr>
          <a:xfrm>
            <a:off x="1642103" y="1357475"/>
            <a:ext cx="8793596" cy="4719234"/>
            <a:chOff x="1642103" y="1357475"/>
            <a:chExt cx="8793596" cy="471923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ACDB517-E153-B94D-8E20-B2EC9BD57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2103" y="1357475"/>
              <a:ext cx="8793596" cy="471923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98CD23-AD49-0848-85E6-D3B792E442AF}"/>
                </a:ext>
              </a:extLst>
            </p:cNvPr>
            <p:cNvGrpSpPr/>
            <p:nvPr/>
          </p:nvGrpSpPr>
          <p:grpSpPr>
            <a:xfrm>
              <a:off x="2706362" y="2490142"/>
              <a:ext cx="3008625" cy="938858"/>
              <a:chOff x="3125958" y="2369172"/>
              <a:chExt cx="3008625" cy="938858"/>
            </a:xfrm>
          </p:grpSpPr>
          <p:sp>
            <p:nvSpPr>
              <p:cNvPr id="14" name="Google Shape;64;p2">
                <a:extLst>
                  <a:ext uri="{FF2B5EF4-FFF2-40B4-BE49-F238E27FC236}">
                    <a16:creationId xmlns:a16="http://schemas.microsoft.com/office/drawing/2014/main" id="{6090A6C1-E65D-5046-980D-A05A03E24854}"/>
                  </a:ext>
                </a:extLst>
              </p:cNvPr>
              <p:cNvSpPr txBox="1"/>
              <p:nvPr/>
            </p:nvSpPr>
            <p:spPr>
              <a:xfrm>
                <a:off x="3125958" y="2585999"/>
                <a:ext cx="3008625" cy="722031"/>
              </a:xfrm>
              <a:prstGeom prst="rect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3282" tIns="46628" rIns="93282" bIns="46628" anchor="t" anchorCtr="0">
                <a:spAutoFit/>
              </a:bodyPr>
              <a:lstStyle/>
              <a:p>
                <a:pPr marL="233241" indent="-233241">
                  <a:buClr>
                    <a:schemeClr val="dk1"/>
                  </a:buClr>
                  <a:buSzPts val="1000"/>
                  <a:buFont typeface="Arial"/>
                  <a:buAutoNum type="arabicParenR"/>
                </a:pPr>
                <a:r>
                  <a:rPr lang="en-US" sz="1020" b="1" dirty="0">
                    <a:latin typeface="Arial"/>
                    <a:ea typeface="Arial"/>
                    <a:cs typeface="Arial"/>
                    <a:sym typeface="Arial"/>
                  </a:rPr>
                  <a:t>The closing price for Ripple decreases by ~11% after August 2017</a:t>
                </a:r>
              </a:p>
              <a:p>
                <a:pPr marL="233241" indent="-233241">
                  <a:buClr>
                    <a:schemeClr val="dk1"/>
                  </a:buClr>
                  <a:buSzPts val="1000"/>
                  <a:buFont typeface="Arial"/>
                  <a:buAutoNum type="arabicParenR"/>
                </a:pPr>
                <a:r>
                  <a:rPr lang="en-US" sz="1020" b="1" dirty="0">
                    <a:latin typeface="Arial"/>
                    <a:ea typeface="Arial"/>
                    <a:cs typeface="Arial"/>
                    <a:sym typeface="Arial"/>
                  </a:rPr>
                  <a:t>There is no forecasted upward or downward trend</a:t>
                </a:r>
              </a:p>
            </p:txBody>
          </p:sp>
          <p:sp>
            <p:nvSpPr>
              <p:cNvPr id="15" name="Google Shape;66;p2">
                <a:extLst>
                  <a:ext uri="{FF2B5EF4-FFF2-40B4-BE49-F238E27FC236}">
                    <a16:creationId xmlns:a16="http://schemas.microsoft.com/office/drawing/2014/main" id="{97937C49-812E-C54A-874B-5E51B730880A}"/>
                  </a:ext>
                </a:extLst>
              </p:cNvPr>
              <p:cNvSpPr/>
              <p:nvPr/>
            </p:nvSpPr>
            <p:spPr>
              <a:xfrm>
                <a:off x="3125958" y="2369172"/>
                <a:ext cx="1052644" cy="216827"/>
              </a:xfrm>
              <a:prstGeom prst="roundRect">
                <a:avLst>
                  <a:gd name="adj" fmla="val 16667"/>
                </a:avLst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spcFirstLastPara="1" wrap="square" lIns="93282" tIns="46628" rIns="93282" bIns="46628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050"/>
                </a:pPr>
                <a:r>
                  <a:rPr lang="en-US" sz="1071" b="1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Key Insights</a:t>
                </a:r>
                <a:endParaRPr sz="1428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8712155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DarkSeedLeftStep">
      <a:dk1>
        <a:srgbClr val="000000"/>
      </a:dk1>
      <a:lt1>
        <a:srgbClr val="FFFFFF"/>
      </a:lt1>
      <a:dk2>
        <a:srgbClr val="1E1833"/>
      </a:dk2>
      <a:lt2>
        <a:srgbClr val="F0F3F2"/>
      </a:lt2>
      <a:accent1>
        <a:srgbClr val="E22E83"/>
      </a:accent1>
      <a:accent2>
        <a:srgbClr val="D01CBC"/>
      </a:accent2>
      <a:accent3>
        <a:srgbClr val="AB2EE2"/>
      </a:accent3>
      <a:accent4>
        <a:srgbClr val="5220D1"/>
      </a:accent4>
      <a:accent5>
        <a:srgbClr val="2E46E2"/>
      </a:accent5>
      <a:accent6>
        <a:srgbClr val="1C80D0"/>
      </a:accent6>
      <a:hlink>
        <a:srgbClr val="433FB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40021</TotalTime>
  <Words>878</Words>
  <Application>Microsoft Macintosh PowerPoint</Application>
  <PresentationFormat>Widescreen</PresentationFormat>
  <Paragraphs>100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Tsukushi A Round Gothic Regular</vt:lpstr>
      <vt:lpstr>Arial</vt:lpstr>
      <vt:lpstr>Avenir Next LT Pro</vt:lpstr>
      <vt:lpstr>AvenirNext LT Pro Medium</vt:lpstr>
      <vt:lpstr>Calibri</vt:lpstr>
      <vt:lpstr>Sagona Book</vt:lpstr>
      <vt:lpstr>Segoe UI Semilight</vt:lpstr>
      <vt:lpstr>ExploreVTI</vt:lpstr>
      <vt:lpstr>Cryptocurrency Stock Analytics </vt:lpstr>
      <vt:lpstr>Bitcoin has the highest market cap increasing 290% between 2016 &amp; 2017. However, forecasting shows us a downward trend for Bitcoin closing price in the next month.</vt:lpstr>
      <vt:lpstr>Exploratory Data Analysis</vt:lpstr>
      <vt:lpstr>Exploratory Data Analysis</vt:lpstr>
      <vt:lpstr>Out of the 7 cryptocurrencies analyzed, Bitcoin has the highest market cap increasing 290% between 2016 &amp; 2017. However, forecasting shows us a downward trend for Bitcoin closing price in the next month.</vt:lpstr>
      <vt:lpstr>Comparing forecasted and actual closing price gives us an idea where to buy and sell cryptocurrency stock.</vt:lpstr>
      <vt:lpstr>Ethereum has the second highest market cap. However, forecasting shows us a trend like Bitcoin’s during the same time period.</vt:lpstr>
      <vt:lpstr>Like Bitcoin, Ethereum experiences a significant dip in its closing price beginning in September 2017.</vt:lpstr>
      <vt:lpstr>Ripple has the third highest market cap. Forecasting shows us a stagnant trend where there is no increase or decrease in closing price. </vt:lpstr>
      <vt:lpstr>Like Ethereum, Ripple experiences a significant dip in its closing price beginning in September 2017.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Cryptocurrency Stock Analytics </dc:title>
  <dc:creator>Leonard Fernando</dc:creator>
  <cp:lastModifiedBy>Leonard Fernando</cp:lastModifiedBy>
  <cp:revision>70</cp:revision>
  <dcterms:created xsi:type="dcterms:W3CDTF">2021-02-22T06:11:13Z</dcterms:created>
  <dcterms:modified xsi:type="dcterms:W3CDTF">2021-03-27T18:25:37Z</dcterms:modified>
</cp:coreProperties>
</file>