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4"/>
  </p:notesMasterIdLst>
  <p:sldIdLst>
    <p:sldId id="256" r:id="rId2"/>
    <p:sldId id="265" r:id="rId3"/>
    <p:sldId id="270" r:id="rId4"/>
    <p:sldId id="271" r:id="rId5"/>
    <p:sldId id="258" r:id="rId6"/>
    <p:sldId id="259" r:id="rId7"/>
    <p:sldId id="260" r:id="rId8"/>
    <p:sldId id="266" r:id="rId9"/>
    <p:sldId id="267" r:id="rId10"/>
    <p:sldId id="268" r:id="rId11"/>
    <p:sldId id="27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68"/>
    <p:restoredTop sz="94991"/>
  </p:normalViewPr>
  <p:slideViewPr>
    <p:cSldViewPr snapToGrid="0" snapToObjects="1">
      <p:cViewPr>
        <p:scale>
          <a:sx n="101" d="100"/>
          <a:sy n="101" d="100"/>
        </p:scale>
        <p:origin x="8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44FB9-BB77-594F-B861-0758377354E3}" type="datetimeFigureOut">
              <a:rPr lang="en-US" smtClean="0"/>
              <a:t>3/13/21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50CED-5C18-3845-8357-FE0BEBCC73CC}" type="slidenum">
              <a:rPr lang="en-US" smtClean="0"/>
              <a:t>‹#›</a:t>
            </a:fld>
            <a:endParaRPr lang="en-US"/>
          </a:p>
        </p:txBody>
      </p:sp>
    </p:spTree>
    <p:extLst>
      <p:ext uri="{BB962C8B-B14F-4D97-AF65-F5344CB8AC3E}">
        <p14:creationId xmlns:p14="http://schemas.microsoft.com/office/powerpoint/2010/main" val="312191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50CED-5C18-3845-8357-FE0BEBCC73CC}" type="slidenum">
              <a:rPr lang="en-US" smtClean="0"/>
              <a:t>2</a:t>
            </a:fld>
            <a:endParaRPr lang="en-US"/>
          </a:p>
        </p:txBody>
      </p:sp>
    </p:spTree>
    <p:extLst>
      <p:ext uri="{BB962C8B-B14F-4D97-AF65-F5344CB8AC3E}">
        <p14:creationId xmlns:p14="http://schemas.microsoft.com/office/powerpoint/2010/main" val="179077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50CED-5C18-3845-8357-FE0BEBCC73CC}" type="slidenum">
              <a:rPr lang="en-US" smtClean="0"/>
              <a:t>11</a:t>
            </a:fld>
            <a:endParaRPr lang="en-US"/>
          </a:p>
        </p:txBody>
      </p:sp>
    </p:spTree>
    <p:extLst>
      <p:ext uri="{BB962C8B-B14F-4D97-AF65-F5344CB8AC3E}">
        <p14:creationId xmlns:p14="http://schemas.microsoft.com/office/powerpoint/2010/main" val="349653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7224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264000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57443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339565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34000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55086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45234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2600" y="620713"/>
            <a:ext cx="7767638"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Leverage EBIT slide, then flow into Revenue, COGS and Operational Expenses</a:t>
            </a:r>
            <a:endParaRPr/>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64648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3/13/21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145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132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059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662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038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99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417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527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903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18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3/13/21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271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3/13/21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6375018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51"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53"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73"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77"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78"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7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0"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6"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87"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8"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pwards trending chart on a screen">
            <a:extLst>
              <a:ext uri="{FF2B5EF4-FFF2-40B4-BE49-F238E27FC236}">
                <a16:creationId xmlns:a16="http://schemas.microsoft.com/office/drawing/2014/main" id="{01A049D9-B25B-48A3-8639-A6D836852F2D}"/>
              </a:ext>
            </a:extLst>
          </p:cNvPr>
          <p:cNvPicPr>
            <a:picLocks noChangeAspect="1"/>
          </p:cNvPicPr>
          <p:nvPr/>
        </p:nvPicPr>
        <p:blipFill rotWithShape="1">
          <a:blip r:embed="rId2">
            <a:alphaModFix amt="70000"/>
          </a:blip>
          <a:srcRect t="12209" r="-1" b="3516"/>
          <a:stretch/>
        </p:blipFill>
        <p:spPr>
          <a:xfrm>
            <a:off x="20" y="10"/>
            <a:ext cx="12188932" cy="6856614"/>
          </a:xfrm>
          <a:prstGeom prst="rect">
            <a:avLst/>
          </a:prstGeom>
        </p:spPr>
      </p:pic>
      <p:grpSp>
        <p:nvGrpSpPr>
          <p:cNvPr id="90"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1"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8"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9"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7EFF9002-815C-E34B-A86F-42044201BFDC}"/>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Cryptocurrency Stock Analytics </a:t>
            </a:r>
          </a:p>
        </p:txBody>
      </p:sp>
      <p:sp>
        <p:nvSpPr>
          <p:cNvPr id="3" name="Subtitle 2">
            <a:extLst>
              <a:ext uri="{FF2B5EF4-FFF2-40B4-BE49-F238E27FC236}">
                <a16:creationId xmlns:a16="http://schemas.microsoft.com/office/drawing/2014/main" id="{49B4FE7C-2DBB-5C42-BADD-2E40670A9A6D}"/>
              </a:ext>
            </a:extLst>
          </p:cNvPr>
          <p:cNvSpPr>
            <a:spLocks noGrp="1"/>
          </p:cNvSpPr>
          <p:nvPr>
            <p:ph type="body" idx="1"/>
          </p:nvPr>
        </p:nvSpPr>
        <p:spPr>
          <a:xfrm>
            <a:off x="1524000" y="4069354"/>
            <a:ext cx="9144000" cy="1265285"/>
          </a:xfrm>
        </p:spPr>
        <p:txBody>
          <a:bodyPr vert="horz" lIns="91440" tIns="45720" rIns="91440" bIns="45720" rtlCol="0">
            <a:normAutofit/>
          </a:bodyPr>
          <a:lstStyle/>
          <a:p>
            <a:pPr algn="ctr"/>
            <a:r>
              <a:rPr lang="en-US" sz="2200" kern="1200" dirty="0">
                <a:solidFill>
                  <a:srgbClr val="FFFFFF"/>
                </a:solidFill>
                <a:latin typeface="+mn-lt"/>
                <a:ea typeface="+mn-ea"/>
                <a:cs typeface="+mn-cs"/>
              </a:rPr>
              <a:t>Date: February 21, 2021</a:t>
            </a:r>
          </a:p>
          <a:p>
            <a:pPr algn="ctr"/>
            <a:r>
              <a:rPr lang="en-US" sz="2200" kern="1200" dirty="0">
                <a:solidFill>
                  <a:srgbClr val="FFFFFF"/>
                </a:solidFill>
                <a:latin typeface="+mn-lt"/>
                <a:ea typeface="+mn-ea"/>
                <a:cs typeface="+mn-cs"/>
              </a:rPr>
              <a:t>Presenter: Leonard Fernando</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298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3"/>
          <p:cNvSpPr/>
          <p:nvPr/>
        </p:nvSpPr>
        <p:spPr>
          <a:xfrm>
            <a:off x="1715411" y="6723922"/>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a:solidFill>
                  <a:srgbClr val="002C46"/>
                </a:solidFill>
                <a:latin typeface="Arial"/>
                <a:ea typeface="Arial"/>
                <a:cs typeface="Arial"/>
                <a:sym typeface="Arial"/>
              </a:rPr>
              <a:t>Source: Financial and operational data from Exemplar</a:t>
            </a:r>
            <a:endParaRPr sz="1428">
              <a:solidFill>
                <a:srgbClr val="000000"/>
              </a:solidFill>
              <a:latin typeface="Arial"/>
              <a:ea typeface="Arial"/>
              <a:cs typeface="Arial"/>
              <a:sym typeface="Arial"/>
            </a:endParaRPr>
          </a:p>
        </p:txBody>
      </p:sp>
      <p:sp>
        <p:nvSpPr>
          <p:cNvPr id="163" name="Google Shape;163;p3"/>
          <p:cNvSpPr/>
          <p:nvPr/>
        </p:nvSpPr>
        <p:spPr>
          <a:xfrm>
            <a:off x="1715410" y="6615881"/>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b="1">
                <a:solidFill>
                  <a:srgbClr val="002C46"/>
                </a:solidFill>
                <a:latin typeface="Arial"/>
                <a:ea typeface="Arial"/>
                <a:cs typeface="Arial"/>
                <a:sym typeface="Arial"/>
              </a:rPr>
              <a:t>¹ EBIT is calculated as Revenues – COGS – Operational Expenses</a:t>
            </a:r>
            <a:endParaRPr sz="1428">
              <a:solidFill>
                <a:srgbClr val="000000"/>
              </a:solidFill>
              <a:latin typeface="Arial"/>
              <a:ea typeface="Arial"/>
              <a:cs typeface="Arial"/>
              <a:sym typeface="Arial"/>
            </a:endParaRPr>
          </a:p>
        </p:txBody>
      </p:sp>
      <p:sp>
        <p:nvSpPr>
          <p:cNvPr id="173" name="Google Shape;173;p3"/>
          <p:cNvSpPr txBox="1">
            <a:spLocks noGrp="1"/>
          </p:cNvSpPr>
          <p:nvPr>
            <p:ph type="title"/>
          </p:nvPr>
        </p:nvSpPr>
        <p:spPr>
          <a:xfrm>
            <a:off x="2735145" y="309215"/>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Like Ethereum, Ripple experiences a significant dip in its closing price beginning in September 2017.</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7" name="Group 6">
            <a:extLst>
              <a:ext uri="{FF2B5EF4-FFF2-40B4-BE49-F238E27FC236}">
                <a16:creationId xmlns:a16="http://schemas.microsoft.com/office/drawing/2014/main" id="{26475B5B-1B3E-ED40-B51F-9BBE679CF08F}"/>
              </a:ext>
            </a:extLst>
          </p:cNvPr>
          <p:cNvGrpSpPr/>
          <p:nvPr/>
        </p:nvGrpSpPr>
        <p:grpSpPr>
          <a:xfrm>
            <a:off x="1608882" y="1089027"/>
            <a:ext cx="8793596" cy="5253900"/>
            <a:chOff x="1608882" y="1089027"/>
            <a:chExt cx="8793596" cy="5253900"/>
          </a:xfrm>
        </p:grpSpPr>
        <p:pic>
          <p:nvPicPr>
            <p:cNvPr id="5" name="Picture 4">
              <a:extLst>
                <a:ext uri="{FF2B5EF4-FFF2-40B4-BE49-F238E27FC236}">
                  <a16:creationId xmlns:a16="http://schemas.microsoft.com/office/drawing/2014/main" id="{D5B8423B-D88A-1C48-BEF0-27F036CE2FCF}"/>
                </a:ext>
              </a:extLst>
            </p:cNvPr>
            <p:cNvPicPr>
              <a:picLocks noChangeAspect="1"/>
            </p:cNvPicPr>
            <p:nvPr/>
          </p:nvPicPr>
          <p:blipFill>
            <a:blip r:embed="rId3"/>
            <a:stretch>
              <a:fillRect/>
            </a:stretch>
          </p:blipFill>
          <p:spPr>
            <a:xfrm>
              <a:off x="1608882" y="1089027"/>
              <a:ext cx="8793596" cy="5253900"/>
            </a:xfrm>
            <a:prstGeom prst="rect">
              <a:avLst/>
            </a:prstGeom>
          </p:spPr>
          <p:style>
            <a:lnRef idx="2">
              <a:schemeClr val="accent2"/>
            </a:lnRef>
            <a:fillRef idx="1">
              <a:schemeClr val="lt1"/>
            </a:fillRef>
            <a:effectRef idx="0">
              <a:schemeClr val="accent2"/>
            </a:effectRef>
            <a:fontRef idx="minor">
              <a:schemeClr val="dk1"/>
            </a:fontRef>
          </p:style>
        </p:pic>
        <p:grpSp>
          <p:nvGrpSpPr>
            <p:cNvPr id="6" name="Group 5">
              <a:extLst>
                <a:ext uri="{FF2B5EF4-FFF2-40B4-BE49-F238E27FC236}">
                  <a16:creationId xmlns:a16="http://schemas.microsoft.com/office/drawing/2014/main" id="{044EC410-7AC5-0B43-B221-70BEC4E12CFE}"/>
                </a:ext>
              </a:extLst>
            </p:cNvPr>
            <p:cNvGrpSpPr/>
            <p:nvPr/>
          </p:nvGrpSpPr>
          <p:grpSpPr>
            <a:xfrm>
              <a:off x="3140259" y="4080534"/>
              <a:ext cx="3228374" cy="784099"/>
              <a:chOff x="2735145" y="4261414"/>
              <a:chExt cx="3228374" cy="784099"/>
            </a:xfrm>
          </p:grpSpPr>
          <p:sp>
            <p:nvSpPr>
              <p:cNvPr id="175" name="Google Shape;66;p2">
                <a:extLst>
                  <a:ext uri="{FF2B5EF4-FFF2-40B4-BE49-F238E27FC236}">
                    <a16:creationId xmlns:a16="http://schemas.microsoft.com/office/drawing/2014/main" id="{5EC4785F-221C-0941-84E5-F17D82C6352F}"/>
                  </a:ext>
                </a:extLst>
              </p:cNvPr>
              <p:cNvSpPr/>
              <p:nvPr/>
            </p:nvSpPr>
            <p:spPr>
              <a:xfrm>
                <a:off x="2735145" y="4261414"/>
                <a:ext cx="1129529" cy="219034"/>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2735145" y="4480448"/>
                <a:ext cx="3228374" cy="56506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selling signal once the actual closing price of Ripple dips below the forecasted closing price on 9/3. </a:t>
                </a:r>
              </a:p>
            </p:txBody>
          </p:sp>
        </p:grpSp>
      </p:grpSp>
    </p:spTree>
    <p:extLst>
      <p:ext uri="{BB962C8B-B14F-4D97-AF65-F5344CB8AC3E}">
        <p14:creationId xmlns:p14="http://schemas.microsoft.com/office/powerpoint/2010/main" val="87528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CFB8604-857E-C447-BC01-7A26A6A64767}"/>
              </a:ext>
            </a:extLst>
          </p:cNvPr>
          <p:cNvSpPr txBox="1">
            <a:spLocks/>
          </p:cNvSpPr>
          <p:nvPr/>
        </p:nvSpPr>
        <p:spPr>
          <a:xfrm>
            <a:off x="1727886" y="363024"/>
            <a:ext cx="8736227" cy="106562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3000" dirty="0">
                <a:solidFill>
                  <a:srgbClr val="002060"/>
                </a:solidFill>
                <a:ea typeface="Tsukushi A Round Gothic Regular" panose="02020400000000000000" pitchFamily="18" charset="-128"/>
              </a:rPr>
              <a:t>Model Validation</a:t>
            </a:r>
            <a:endParaRPr lang="en-US" sz="3000" dirty="0"/>
          </a:p>
        </p:txBody>
      </p:sp>
      <p:pic>
        <p:nvPicPr>
          <p:cNvPr id="7" name="Picture 6">
            <a:extLst>
              <a:ext uri="{FF2B5EF4-FFF2-40B4-BE49-F238E27FC236}">
                <a16:creationId xmlns:a16="http://schemas.microsoft.com/office/drawing/2014/main" id="{ACADAB69-73CB-3A44-AD6E-824F9FD7D2DF}"/>
              </a:ext>
            </a:extLst>
          </p:cNvPr>
          <p:cNvPicPr>
            <a:picLocks noChangeAspect="1"/>
          </p:cNvPicPr>
          <p:nvPr/>
        </p:nvPicPr>
        <p:blipFill>
          <a:blip r:embed="rId3"/>
          <a:stretch>
            <a:fillRect/>
          </a:stretch>
        </p:blipFill>
        <p:spPr>
          <a:xfrm>
            <a:off x="914400" y="1674910"/>
            <a:ext cx="4164947" cy="2827922"/>
          </a:xfrm>
          <a:prstGeom prst="rect">
            <a:avLst/>
          </a:prstGeom>
          <a:ln>
            <a:solidFill>
              <a:schemeClr val="accent1"/>
            </a:solidFill>
          </a:ln>
        </p:spPr>
      </p:pic>
      <p:pic>
        <p:nvPicPr>
          <p:cNvPr id="33" name="Picture 32">
            <a:extLst>
              <a:ext uri="{FF2B5EF4-FFF2-40B4-BE49-F238E27FC236}">
                <a16:creationId xmlns:a16="http://schemas.microsoft.com/office/drawing/2014/main" id="{67F82D6A-6468-0545-ACC8-5CE57CD8A340}"/>
              </a:ext>
            </a:extLst>
          </p:cNvPr>
          <p:cNvPicPr>
            <a:picLocks noChangeAspect="1"/>
          </p:cNvPicPr>
          <p:nvPr/>
        </p:nvPicPr>
        <p:blipFill>
          <a:blip r:embed="rId4"/>
          <a:stretch>
            <a:fillRect/>
          </a:stretch>
        </p:blipFill>
        <p:spPr>
          <a:xfrm>
            <a:off x="5585253" y="1674910"/>
            <a:ext cx="5962755" cy="2827922"/>
          </a:xfrm>
          <a:prstGeom prst="rect">
            <a:avLst/>
          </a:prstGeom>
          <a:ln>
            <a:solidFill>
              <a:schemeClr val="accent1"/>
            </a:solidFill>
          </a:ln>
        </p:spPr>
      </p:pic>
      <p:sp>
        <p:nvSpPr>
          <p:cNvPr id="17" name="Right Brace 16">
            <a:extLst>
              <a:ext uri="{FF2B5EF4-FFF2-40B4-BE49-F238E27FC236}">
                <a16:creationId xmlns:a16="http://schemas.microsoft.com/office/drawing/2014/main" id="{EBD2DCA0-5839-A64F-A2E2-3833C36351A6}"/>
              </a:ext>
            </a:extLst>
          </p:cNvPr>
          <p:cNvSpPr/>
          <p:nvPr/>
        </p:nvSpPr>
        <p:spPr>
          <a:xfrm rot="5400000">
            <a:off x="5498757" y="1655807"/>
            <a:ext cx="556051" cy="6709719"/>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itle 1">
            <a:extLst>
              <a:ext uri="{FF2B5EF4-FFF2-40B4-BE49-F238E27FC236}">
                <a16:creationId xmlns:a16="http://schemas.microsoft.com/office/drawing/2014/main" id="{804D1C99-C484-9442-9F7A-3304B388F481}"/>
              </a:ext>
            </a:extLst>
          </p:cNvPr>
          <p:cNvSpPr txBox="1">
            <a:spLocks/>
          </p:cNvSpPr>
          <p:nvPr/>
        </p:nvSpPr>
        <p:spPr>
          <a:xfrm>
            <a:off x="2570204" y="5288693"/>
            <a:ext cx="6797632" cy="101649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1400" b="1" i="1" dirty="0">
                <a:solidFill>
                  <a:srgbClr val="002060"/>
                </a:solidFill>
                <a:latin typeface="Tsukushi A Round Gothic Regular" panose="02020400000000000000" pitchFamily="18" charset="-128"/>
                <a:ea typeface="Tsukushi A Round Gothic Regular" panose="02020400000000000000" pitchFamily="18" charset="-128"/>
              </a:rPr>
              <a:t>Using MAPE or Mean Average Percent Error, we’ll be able to calculate the average percent error with the lowest being the best. In this case, our MAPE equation gives us 6.9% error for WMA so it would be best to reference the WMA line on the chart for closing price. </a:t>
            </a:r>
          </a:p>
        </p:txBody>
      </p:sp>
    </p:spTree>
    <p:extLst>
      <p:ext uri="{BB962C8B-B14F-4D97-AF65-F5344CB8AC3E}">
        <p14:creationId xmlns:p14="http://schemas.microsoft.com/office/powerpoint/2010/main" val="186821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CFB8604-857E-C447-BC01-7A26A6A64767}"/>
              </a:ext>
            </a:extLst>
          </p:cNvPr>
          <p:cNvSpPr txBox="1">
            <a:spLocks/>
          </p:cNvSpPr>
          <p:nvPr/>
        </p:nvSpPr>
        <p:spPr>
          <a:xfrm>
            <a:off x="1647945" y="302528"/>
            <a:ext cx="8896109" cy="106562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3000" dirty="0">
                <a:solidFill>
                  <a:srgbClr val="002060"/>
                </a:solidFill>
              </a:rPr>
              <a:t>Insights &amp; Recommendations</a:t>
            </a:r>
          </a:p>
        </p:txBody>
      </p:sp>
      <p:sp>
        <p:nvSpPr>
          <p:cNvPr id="22" name="Title 1">
            <a:extLst>
              <a:ext uri="{FF2B5EF4-FFF2-40B4-BE49-F238E27FC236}">
                <a16:creationId xmlns:a16="http://schemas.microsoft.com/office/drawing/2014/main" id="{2D36E499-A9F1-E645-B1AB-B40D889D2A83}"/>
              </a:ext>
            </a:extLst>
          </p:cNvPr>
          <p:cNvSpPr txBox="1">
            <a:spLocks/>
          </p:cNvSpPr>
          <p:nvPr/>
        </p:nvSpPr>
        <p:spPr>
          <a:xfrm>
            <a:off x="1442965" y="1704965"/>
            <a:ext cx="3719605" cy="43176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1600" dirty="0">
                <a:solidFill>
                  <a:schemeClr val="accent2"/>
                </a:solidFill>
                <a:latin typeface="Tsukushi A Round Gothic Regular" panose="02020400000000000000" pitchFamily="18" charset="-128"/>
                <a:ea typeface="Tsukushi A Round Gothic Regular" panose="02020400000000000000" pitchFamily="18" charset="-128"/>
              </a:rPr>
              <a:t>Insights</a:t>
            </a:r>
          </a:p>
          <a:p>
            <a:pPr algn="ctr"/>
            <a:endParaRPr lang="en-US" sz="1300" dirty="0">
              <a:solidFill>
                <a:srgbClr val="002060"/>
              </a:solidFill>
              <a:latin typeface="+mn-lt"/>
            </a:endParaRPr>
          </a:p>
          <a:p>
            <a:pPr marL="457200" indent="-457200">
              <a:buFont typeface="+mj-lt"/>
              <a:buAutoNum type="arabicPeriod"/>
            </a:pPr>
            <a:r>
              <a:rPr lang="en-US" sz="1300" dirty="0">
                <a:solidFill>
                  <a:srgbClr val="002060"/>
                </a:solidFill>
                <a:latin typeface="Arial" panose="020B0604020202020204" pitchFamily="34" charset="0"/>
                <a:cs typeface="Arial" panose="020B0604020202020204" pitchFamily="34" charset="0"/>
              </a:rPr>
              <a:t>Ethereum and Litecoin’s ongoing trend is expected to bring 56% loss from September to January</a:t>
            </a:r>
          </a:p>
          <a:p>
            <a:pPr marL="457200" indent="-457200">
              <a:buFont typeface="+mj-lt"/>
              <a:buAutoNum type="arabicPeriod"/>
            </a:pPr>
            <a:endParaRPr lang="en-US" sz="1300" dirty="0">
              <a:solidFill>
                <a:srgbClr val="002060"/>
              </a:solidFill>
              <a:latin typeface="Arial" panose="020B0604020202020204" pitchFamily="34" charset="0"/>
              <a:cs typeface="Arial" panose="020B0604020202020204" pitchFamily="34" charset="0"/>
            </a:endParaRPr>
          </a:p>
          <a:p>
            <a:pPr marL="457200" indent="-457200">
              <a:buFont typeface="+mj-lt"/>
              <a:buAutoNum type="arabicPeriod"/>
            </a:pPr>
            <a:r>
              <a:rPr lang="en-US" sz="1300" dirty="0">
                <a:solidFill>
                  <a:srgbClr val="002060"/>
                </a:solidFill>
                <a:latin typeface="Arial" panose="020B0604020202020204" pitchFamily="34" charset="0"/>
                <a:cs typeface="Arial" panose="020B0604020202020204" pitchFamily="34" charset="0"/>
              </a:rPr>
              <a:t>Ripples forecasted trend will be more linear compared to the previous 2 currencies. There is a 10% loss from September to January </a:t>
            </a:r>
          </a:p>
          <a:p>
            <a:endParaRPr lang="en-US" sz="1600" dirty="0">
              <a:solidFill>
                <a:srgbClr val="002060"/>
              </a:solidFill>
              <a:latin typeface="+mn-lt"/>
            </a:endParaRPr>
          </a:p>
          <a:p>
            <a:pPr algn="ctr"/>
            <a:r>
              <a:rPr lang="en-US" sz="1600" dirty="0">
                <a:solidFill>
                  <a:schemeClr val="accent2"/>
                </a:solidFill>
                <a:latin typeface="Tsukushi A Round Gothic Regular" panose="02020400000000000000" pitchFamily="18" charset="-128"/>
                <a:ea typeface="Tsukushi A Round Gothic Regular" panose="02020400000000000000" pitchFamily="18" charset="-128"/>
              </a:rPr>
              <a:t>Recommendations</a:t>
            </a:r>
          </a:p>
          <a:p>
            <a:pPr algn="ctr"/>
            <a:endParaRPr lang="en-US" sz="2000" i="1" dirty="0">
              <a:solidFill>
                <a:srgbClr val="002060"/>
              </a:solidFill>
              <a:latin typeface="+mn-lt"/>
            </a:endParaRPr>
          </a:p>
          <a:p>
            <a:pPr marL="342900" indent="-342900">
              <a:buAutoNum type="arabicPeriod"/>
            </a:pPr>
            <a:r>
              <a:rPr lang="en-US" sz="1300" dirty="0">
                <a:solidFill>
                  <a:srgbClr val="002060"/>
                </a:solidFill>
                <a:latin typeface="+mn-lt"/>
              </a:rPr>
              <a:t>Diversify cryptocurrency investments into Ripple, Litecoin, NEO, and other high performing cryptocurrencies not included in the top 3</a:t>
            </a:r>
          </a:p>
          <a:p>
            <a:pPr marL="342900" indent="-342900">
              <a:buAutoNum type="arabicPeriod"/>
            </a:pPr>
            <a:endParaRPr lang="en-US" sz="1300" dirty="0">
              <a:solidFill>
                <a:srgbClr val="002060"/>
              </a:solidFill>
              <a:latin typeface="+mn-lt"/>
            </a:endParaRPr>
          </a:p>
          <a:p>
            <a:pPr marL="342900" indent="-342900">
              <a:buAutoNum type="arabicPeriod"/>
            </a:pPr>
            <a:r>
              <a:rPr lang="en-US" sz="1300" dirty="0">
                <a:solidFill>
                  <a:srgbClr val="002060"/>
                </a:solidFill>
                <a:latin typeface="+mn-lt"/>
              </a:rPr>
              <a:t>Sell cryptocurrency stocks for Ethereum and Litecoin before the dip occurs</a:t>
            </a:r>
          </a:p>
        </p:txBody>
      </p:sp>
      <p:pic>
        <p:nvPicPr>
          <p:cNvPr id="21" name="Picture 20">
            <a:extLst>
              <a:ext uri="{FF2B5EF4-FFF2-40B4-BE49-F238E27FC236}">
                <a16:creationId xmlns:a16="http://schemas.microsoft.com/office/drawing/2014/main" id="{AE1AC970-9FF5-EF47-BDED-2C741A8CA51F}"/>
              </a:ext>
            </a:extLst>
          </p:cNvPr>
          <p:cNvPicPr>
            <a:picLocks noChangeAspect="1"/>
          </p:cNvPicPr>
          <p:nvPr/>
        </p:nvPicPr>
        <p:blipFill>
          <a:blip r:embed="rId2"/>
          <a:stretch>
            <a:fillRect/>
          </a:stretch>
        </p:blipFill>
        <p:spPr>
          <a:xfrm>
            <a:off x="5891019" y="1704965"/>
            <a:ext cx="5203507" cy="4240042"/>
          </a:xfrm>
          <a:prstGeom prst="rect">
            <a:avLst/>
          </a:prstGeom>
          <a:ln>
            <a:solidFill>
              <a:schemeClr val="accent2"/>
            </a:solidFill>
          </a:ln>
        </p:spPr>
      </p:pic>
    </p:spTree>
    <p:extLst>
      <p:ext uri="{BB962C8B-B14F-4D97-AF65-F5344CB8AC3E}">
        <p14:creationId xmlns:p14="http://schemas.microsoft.com/office/powerpoint/2010/main" val="321872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1BED-44F3-DE44-AB95-DC9BD95103DF}"/>
              </a:ext>
            </a:extLst>
          </p:cNvPr>
          <p:cNvSpPr>
            <a:spLocks noGrp="1"/>
          </p:cNvSpPr>
          <p:nvPr>
            <p:ph type="title"/>
          </p:nvPr>
        </p:nvSpPr>
        <p:spPr>
          <a:xfrm>
            <a:off x="886580" y="4214176"/>
            <a:ext cx="4610610" cy="1647540"/>
          </a:xfrm>
        </p:spPr>
        <p:txBody>
          <a:bodyPr>
            <a:normAutofit/>
          </a:bodyPr>
          <a:lstStyle/>
          <a:p>
            <a:r>
              <a:rPr lang="en-US" sz="1400" b="1" i="1" dirty="0">
                <a:solidFill>
                  <a:srgbClr val="002060"/>
                </a:solidFill>
                <a:latin typeface="Tsukushi A Round Gothic Regular" panose="02020400000000000000" pitchFamily="18" charset="-128"/>
                <a:ea typeface="Tsukushi A Round Gothic Regular" panose="02020400000000000000" pitchFamily="18" charset="-128"/>
              </a:rPr>
              <a:t>Bitcoin has the highest market cap increasing 290% between 2016 &amp; 2017. However, forecasting shows us a downward trend for Bitcoin closing price in the next month.</a:t>
            </a:r>
            <a:br>
              <a:rPr lang="en-US" sz="1400" b="1" i="1" dirty="0">
                <a:solidFill>
                  <a:srgbClr val="002060"/>
                </a:solidFill>
                <a:latin typeface="Tsukushi A Round Gothic Regular" panose="02020400000000000000" pitchFamily="18" charset="-128"/>
                <a:ea typeface="Tsukushi A Round Gothic Regular" panose="02020400000000000000" pitchFamily="18" charset="-128"/>
              </a:rPr>
            </a:br>
            <a:br>
              <a:rPr lang="en-US" sz="1400" b="1" i="1" dirty="0">
                <a:solidFill>
                  <a:srgbClr val="002060"/>
                </a:solidFill>
                <a:latin typeface="Tsukushi A Round Gothic Regular" panose="02020400000000000000" pitchFamily="18" charset="-128"/>
                <a:ea typeface="Tsukushi A Round Gothic Regular" panose="02020400000000000000" pitchFamily="18" charset="-128"/>
              </a:rPr>
            </a:br>
            <a:r>
              <a:rPr lang="en-US" sz="1200" i="1" dirty="0">
                <a:latin typeface="+mn-lt"/>
              </a:rPr>
              <a:t>**only one activity was performed under data cleansing </a:t>
            </a:r>
            <a:br>
              <a:rPr lang="en-US" sz="1400" i="1" dirty="0"/>
            </a:br>
            <a:endParaRPr lang="en-US" sz="1400" b="1" i="1" dirty="0">
              <a:solidFill>
                <a:srgbClr val="002060"/>
              </a:solidFill>
              <a:latin typeface="Tsukushi A Round Gothic Regular" panose="02020400000000000000" pitchFamily="18" charset="-128"/>
              <a:ea typeface="Tsukushi A Round Gothic Regular" panose="02020400000000000000" pitchFamily="18" charset="-128"/>
            </a:endParaRPr>
          </a:p>
        </p:txBody>
      </p:sp>
      <p:sp>
        <p:nvSpPr>
          <p:cNvPr id="29" name="Title 1">
            <a:extLst>
              <a:ext uri="{FF2B5EF4-FFF2-40B4-BE49-F238E27FC236}">
                <a16:creationId xmlns:a16="http://schemas.microsoft.com/office/drawing/2014/main" id="{1CFB8604-857E-C447-BC01-7A26A6A64767}"/>
              </a:ext>
            </a:extLst>
          </p:cNvPr>
          <p:cNvSpPr txBox="1">
            <a:spLocks/>
          </p:cNvSpPr>
          <p:nvPr/>
        </p:nvSpPr>
        <p:spPr>
          <a:xfrm>
            <a:off x="2552673" y="416037"/>
            <a:ext cx="8521101" cy="1065626"/>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200" b="1" dirty="0">
                <a:solidFill>
                  <a:srgbClr val="002060"/>
                </a:solidFill>
                <a:latin typeface="Tsukushi A Round Gothic Regular" panose="02020400000000000000" pitchFamily="18" charset="-128"/>
                <a:ea typeface="Tsukushi A Round Gothic Regular" panose="02020400000000000000" pitchFamily="18" charset="-128"/>
              </a:rPr>
              <a:t>How much will Bitcoin, Ethereum, and Ripple’s market value be worth in the last quarter of 2017 using forecasting and SMA?</a:t>
            </a:r>
            <a:endParaRPr lang="en-US" sz="2200" dirty="0"/>
          </a:p>
        </p:txBody>
      </p:sp>
      <p:grpSp>
        <p:nvGrpSpPr>
          <p:cNvPr id="4" name="Group 3">
            <a:extLst>
              <a:ext uri="{FF2B5EF4-FFF2-40B4-BE49-F238E27FC236}">
                <a16:creationId xmlns:a16="http://schemas.microsoft.com/office/drawing/2014/main" id="{8984879B-1A07-0046-A096-125D3DB363E7}"/>
              </a:ext>
            </a:extLst>
          </p:cNvPr>
          <p:cNvGrpSpPr/>
          <p:nvPr/>
        </p:nvGrpSpPr>
        <p:grpSpPr>
          <a:xfrm>
            <a:off x="1846538" y="2152830"/>
            <a:ext cx="9696548" cy="3266514"/>
            <a:chOff x="1311301" y="1606553"/>
            <a:chExt cx="8993481" cy="2861463"/>
          </a:xfrm>
        </p:grpSpPr>
        <p:sp>
          <p:nvSpPr>
            <p:cNvPr id="8" name="Can 7">
              <a:extLst>
                <a:ext uri="{FF2B5EF4-FFF2-40B4-BE49-F238E27FC236}">
                  <a16:creationId xmlns:a16="http://schemas.microsoft.com/office/drawing/2014/main" id="{54BB05A9-BA8C-3B47-BAB3-C170018E1E4E}"/>
                </a:ext>
              </a:extLst>
            </p:cNvPr>
            <p:cNvSpPr/>
            <p:nvPr/>
          </p:nvSpPr>
          <p:spPr>
            <a:xfrm>
              <a:off x="1311301" y="1657877"/>
              <a:ext cx="1389832" cy="1026809"/>
            </a:xfrm>
            <a:prstGeom prst="ca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(currency).csv</a:t>
              </a:r>
            </a:p>
          </p:txBody>
        </p:sp>
        <p:sp>
          <p:nvSpPr>
            <p:cNvPr id="9" name="Right Arrow 8">
              <a:extLst>
                <a:ext uri="{FF2B5EF4-FFF2-40B4-BE49-F238E27FC236}">
                  <a16:creationId xmlns:a16="http://schemas.microsoft.com/office/drawing/2014/main" id="{AEA40425-99EA-F84F-8952-D83E4EEC1B91}"/>
                </a:ext>
              </a:extLst>
            </p:cNvPr>
            <p:cNvSpPr/>
            <p:nvPr/>
          </p:nvSpPr>
          <p:spPr>
            <a:xfrm>
              <a:off x="2920781" y="1983038"/>
              <a:ext cx="530091" cy="3821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28826D9-0236-514A-8359-DDFD09B7C3D6}"/>
                </a:ext>
              </a:extLst>
            </p:cNvPr>
            <p:cNvSpPr/>
            <p:nvPr/>
          </p:nvSpPr>
          <p:spPr>
            <a:xfrm>
              <a:off x="3637186" y="1638469"/>
              <a:ext cx="1577018" cy="10767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endParaRPr lang="en-US" sz="1200" dirty="0"/>
            </a:p>
            <a:p>
              <a:pPr algn="ctr"/>
              <a:r>
                <a:rPr lang="en-US" sz="1100" dirty="0"/>
                <a:t>Data Cleansing**</a:t>
              </a:r>
            </a:p>
            <a:p>
              <a:pPr marL="228600" indent="-228600">
                <a:buAutoNum type="arabicPeriod"/>
              </a:pPr>
              <a:r>
                <a:rPr lang="en-US" sz="1100" dirty="0">
                  <a:solidFill>
                    <a:schemeClr val="accent2">
                      <a:lumMod val="40000"/>
                      <a:lumOff val="60000"/>
                    </a:schemeClr>
                  </a:solidFill>
                </a:rPr>
                <a:t>Data Type Conversion</a:t>
              </a:r>
            </a:p>
          </p:txBody>
        </p:sp>
        <p:sp>
          <p:nvSpPr>
            <p:cNvPr id="11" name="Right Arrow 10">
              <a:extLst>
                <a:ext uri="{FF2B5EF4-FFF2-40B4-BE49-F238E27FC236}">
                  <a16:creationId xmlns:a16="http://schemas.microsoft.com/office/drawing/2014/main" id="{2A560794-C860-2244-860D-E1EBC41CF95E}"/>
                </a:ext>
              </a:extLst>
            </p:cNvPr>
            <p:cNvSpPr/>
            <p:nvPr/>
          </p:nvSpPr>
          <p:spPr>
            <a:xfrm>
              <a:off x="5379636" y="1960204"/>
              <a:ext cx="530091" cy="3821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073A6BA-A3C5-C84A-85FF-360FA7BBD90B}"/>
                </a:ext>
              </a:extLst>
            </p:cNvPr>
            <p:cNvSpPr/>
            <p:nvPr/>
          </p:nvSpPr>
          <p:spPr>
            <a:xfrm>
              <a:off x="6090286" y="1657877"/>
              <a:ext cx="1389832" cy="1076937"/>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t>Exploratory Data Analysis</a:t>
              </a:r>
            </a:p>
          </p:txBody>
        </p:sp>
        <p:pic>
          <p:nvPicPr>
            <p:cNvPr id="6146" name="Picture 2">
              <a:extLst>
                <a:ext uri="{FF2B5EF4-FFF2-40B4-BE49-F238E27FC236}">
                  <a16:creationId xmlns:a16="http://schemas.microsoft.com/office/drawing/2014/main" id="{E6B4E183-E809-3743-A2BA-A17B4AFC1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847" y="1747006"/>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4C38D94-615B-0042-94BE-9E9729D40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481" y="1783239"/>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ableau logo">
              <a:extLst>
                <a:ext uri="{FF2B5EF4-FFF2-40B4-BE49-F238E27FC236}">
                  <a16:creationId xmlns:a16="http://schemas.microsoft.com/office/drawing/2014/main" id="{AB1EF35B-EA94-7A49-B98D-F16DA927B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983" y="1713365"/>
              <a:ext cx="557711" cy="353210"/>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a:extLst>
                <a:ext uri="{FF2B5EF4-FFF2-40B4-BE49-F238E27FC236}">
                  <a16:creationId xmlns:a16="http://schemas.microsoft.com/office/drawing/2014/main" id="{564CC27C-4F9D-2842-B4F4-0406F3809A10}"/>
                </a:ext>
              </a:extLst>
            </p:cNvPr>
            <p:cNvSpPr/>
            <p:nvPr/>
          </p:nvSpPr>
          <p:spPr>
            <a:xfrm>
              <a:off x="5559449" y="3503844"/>
              <a:ext cx="1920667" cy="96417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sz="1100" dirty="0"/>
                <a:t>Insights &amp; Recommendations</a:t>
              </a:r>
            </a:p>
          </p:txBody>
        </p:sp>
        <p:pic>
          <p:nvPicPr>
            <p:cNvPr id="19" name="Picture 4" descr="Tableau logo">
              <a:extLst>
                <a:ext uri="{FF2B5EF4-FFF2-40B4-BE49-F238E27FC236}">
                  <a16:creationId xmlns:a16="http://schemas.microsoft.com/office/drawing/2014/main" id="{AF66D581-FBCB-104D-A961-8DF26143C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983" y="3567633"/>
              <a:ext cx="557711" cy="3532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65A286E3-5167-C744-95AC-1448E6DAC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481" y="3607038"/>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aggle - Wikipedia">
              <a:extLst>
                <a:ext uri="{FF2B5EF4-FFF2-40B4-BE49-F238E27FC236}">
                  <a16:creationId xmlns:a16="http://schemas.microsoft.com/office/drawing/2014/main" id="{7F61DDD4-C89E-3E4D-BAF5-A290A00DB6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852" y="2391221"/>
              <a:ext cx="475588" cy="169166"/>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26">
              <a:extLst>
                <a:ext uri="{FF2B5EF4-FFF2-40B4-BE49-F238E27FC236}">
                  <a16:creationId xmlns:a16="http://schemas.microsoft.com/office/drawing/2014/main" id="{F028A498-6E28-7C48-8679-FE9AA6AC3D7A}"/>
                </a:ext>
              </a:extLst>
            </p:cNvPr>
            <p:cNvSpPr/>
            <p:nvPr/>
          </p:nvSpPr>
          <p:spPr>
            <a:xfrm rot="10800000">
              <a:off x="7713354" y="3799523"/>
              <a:ext cx="530091" cy="3821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242DBDDC-8DA9-EF4D-B0DD-29B0601D31D5}"/>
                </a:ext>
              </a:extLst>
            </p:cNvPr>
            <p:cNvSpPr/>
            <p:nvPr/>
          </p:nvSpPr>
          <p:spPr>
            <a:xfrm>
              <a:off x="7713355" y="1980211"/>
              <a:ext cx="530091" cy="3821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0417E7-61BF-E74C-A828-CFC35D823D95}"/>
                </a:ext>
              </a:extLst>
            </p:cNvPr>
            <p:cNvSpPr/>
            <p:nvPr/>
          </p:nvSpPr>
          <p:spPr>
            <a:xfrm>
              <a:off x="8476683" y="1606553"/>
              <a:ext cx="1828099" cy="1108654"/>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t>Model Building</a:t>
              </a:r>
            </a:p>
            <a:p>
              <a:pPr marL="228600" indent="-228600">
                <a:buAutoNum type="arabicPeriod"/>
              </a:pPr>
              <a:r>
                <a:rPr lang="en-US" sz="1100" dirty="0">
                  <a:solidFill>
                    <a:schemeClr val="accent2">
                      <a:lumMod val="40000"/>
                      <a:lumOff val="60000"/>
                    </a:schemeClr>
                  </a:solidFill>
                </a:rPr>
                <a:t>SMA, WMA, &amp; EMA</a:t>
              </a:r>
            </a:p>
            <a:p>
              <a:pPr marL="228600" indent="-228600">
                <a:buAutoNum type="arabicPeriod"/>
              </a:pPr>
              <a:r>
                <a:rPr lang="en-US" sz="1100" dirty="0">
                  <a:solidFill>
                    <a:schemeClr val="accent2">
                      <a:lumMod val="40000"/>
                      <a:lumOff val="60000"/>
                    </a:schemeClr>
                  </a:solidFill>
                </a:rPr>
                <a:t>Forecasting</a:t>
              </a:r>
            </a:p>
          </p:txBody>
        </p:sp>
        <p:pic>
          <p:nvPicPr>
            <p:cNvPr id="26" name="Picture 2">
              <a:extLst>
                <a:ext uri="{FF2B5EF4-FFF2-40B4-BE49-F238E27FC236}">
                  <a16:creationId xmlns:a16="http://schemas.microsoft.com/office/drawing/2014/main" id="{5E7641A2-2C9B-F140-9D33-C68D695C1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4627" y="1717505"/>
              <a:ext cx="248221" cy="228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Tableau logo">
              <a:extLst>
                <a:ext uri="{FF2B5EF4-FFF2-40B4-BE49-F238E27FC236}">
                  <a16:creationId xmlns:a16="http://schemas.microsoft.com/office/drawing/2014/main" id="{273B5BC9-5544-334C-B9B2-7BC003E11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648" y="1669190"/>
              <a:ext cx="563089" cy="356616"/>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Arrow 29">
              <a:extLst>
                <a:ext uri="{FF2B5EF4-FFF2-40B4-BE49-F238E27FC236}">
                  <a16:creationId xmlns:a16="http://schemas.microsoft.com/office/drawing/2014/main" id="{ED7F4A8F-9053-304D-BB38-EE94FE8F29C6}"/>
                </a:ext>
              </a:extLst>
            </p:cNvPr>
            <p:cNvSpPr/>
            <p:nvPr/>
          </p:nvSpPr>
          <p:spPr>
            <a:xfrm rot="5400000">
              <a:off x="9184178" y="2897550"/>
              <a:ext cx="375421" cy="36045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028ACB10-F1D3-9A41-8F8C-E1E555B2D06C}"/>
                </a:ext>
              </a:extLst>
            </p:cNvPr>
            <p:cNvSpPr/>
            <p:nvPr/>
          </p:nvSpPr>
          <p:spPr>
            <a:xfrm>
              <a:off x="8476682" y="3470202"/>
              <a:ext cx="1828099" cy="96417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100" dirty="0"/>
                <a:t>Model Validation</a:t>
              </a:r>
            </a:p>
            <a:p>
              <a:pPr marL="228600" indent="-228600">
                <a:buFont typeface="+mj-lt"/>
                <a:buAutoNum type="arabicPeriod"/>
              </a:pPr>
              <a:r>
                <a:rPr lang="en-US" sz="1100" dirty="0">
                  <a:solidFill>
                    <a:schemeClr val="accent2">
                      <a:lumMod val="40000"/>
                      <a:lumOff val="60000"/>
                    </a:schemeClr>
                  </a:solidFill>
                </a:rPr>
                <a:t>MAPE</a:t>
              </a:r>
            </a:p>
          </p:txBody>
        </p:sp>
        <p:pic>
          <p:nvPicPr>
            <p:cNvPr id="32" name="Picture 2">
              <a:extLst>
                <a:ext uri="{FF2B5EF4-FFF2-40B4-BE49-F238E27FC236}">
                  <a16:creationId xmlns:a16="http://schemas.microsoft.com/office/drawing/2014/main" id="{441D2DBE-42B1-D541-BEF3-AB9B9EBAC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9498" y="3567633"/>
              <a:ext cx="251793" cy="23189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Double Brace 14">
            <a:extLst>
              <a:ext uri="{FF2B5EF4-FFF2-40B4-BE49-F238E27FC236}">
                <a16:creationId xmlns:a16="http://schemas.microsoft.com/office/drawing/2014/main" id="{332CF0AB-C208-AA47-BE52-11F3904E9BA0}"/>
              </a:ext>
            </a:extLst>
          </p:cNvPr>
          <p:cNvSpPr/>
          <p:nvPr/>
        </p:nvSpPr>
        <p:spPr>
          <a:xfrm>
            <a:off x="585845" y="3967347"/>
            <a:ext cx="5212080" cy="1828800"/>
          </a:xfrm>
          <a:prstGeom prst="bracePair">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79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7" name="Google Shape;77;p8"/>
          <p:cNvSpPr/>
          <p:nvPr/>
        </p:nvSpPr>
        <p:spPr>
          <a:xfrm>
            <a:off x="2074678" y="6538974"/>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r>
              <a:rPr lang="en-US" sz="816" b="1">
                <a:solidFill>
                  <a:schemeClr val="dk1"/>
                </a:solidFill>
                <a:latin typeface="Arial"/>
                <a:ea typeface="Arial"/>
                <a:cs typeface="Arial"/>
                <a:sym typeface="Arial"/>
              </a:rPr>
              <a:t>Source: </a:t>
            </a:r>
            <a:r>
              <a:rPr lang="en-US" sz="816">
                <a:solidFill>
                  <a:schemeClr val="dk1"/>
                </a:solidFill>
                <a:latin typeface="Arial"/>
                <a:ea typeface="Arial"/>
                <a:cs typeface="Arial"/>
                <a:sym typeface="Arial"/>
              </a:rPr>
              <a:t>Southern Water Corp Financial Records (SAP) 2013-2015</a:t>
            </a:r>
            <a:endParaRPr sz="1428">
              <a:solidFill>
                <a:srgbClr val="000000"/>
              </a:solidFill>
              <a:latin typeface="Arial"/>
              <a:ea typeface="Arial"/>
              <a:cs typeface="Arial"/>
              <a:sym typeface="Arial"/>
            </a:endParaRPr>
          </a:p>
          <a:p>
            <a:pPr>
              <a:buClr>
                <a:srgbClr val="000000"/>
              </a:buClr>
              <a:buSzPts val="800"/>
            </a:pPr>
            <a:r>
              <a:rPr lang="en-US" sz="816" b="1">
                <a:solidFill>
                  <a:schemeClr val="dk1"/>
                </a:solidFill>
                <a:latin typeface="Arial"/>
                <a:ea typeface="Arial"/>
                <a:cs typeface="Arial"/>
                <a:sym typeface="Arial"/>
              </a:rPr>
              <a:t>Source</a:t>
            </a:r>
            <a:r>
              <a:rPr lang="en-US" sz="816">
                <a:solidFill>
                  <a:schemeClr val="dk1"/>
                </a:solidFill>
                <a:latin typeface="Arial"/>
                <a:ea typeface="Arial"/>
                <a:cs typeface="Arial"/>
                <a:sym typeface="Arial"/>
              </a:rPr>
              <a:t>: Open Water Market Data (2013 – 2015)</a:t>
            </a:r>
            <a:endParaRPr sz="1428">
              <a:solidFill>
                <a:srgbClr val="000000"/>
              </a:solidFill>
              <a:latin typeface="Arial"/>
              <a:ea typeface="Arial"/>
              <a:cs typeface="Arial"/>
              <a:sym typeface="Arial"/>
            </a:endParaRPr>
          </a:p>
        </p:txBody>
      </p:sp>
      <p:sp>
        <p:nvSpPr>
          <p:cNvPr id="5" name="Title 4">
            <a:extLst>
              <a:ext uri="{FF2B5EF4-FFF2-40B4-BE49-F238E27FC236}">
                <a16:creationId xmlns:a16="http://schemas.microsoft.com/office/drawing/2014/main" id="{225FE098-2144-CC42-A774-08A96355400F}"/>
              </a:ext>
            </a:extLst>
          </p:cNvPr>
          <p:cNvSpPr>
            <a:spLocks noGrp="1"/>
          </p:cNvSpPr>
          <p:nvPr>
            <p:ph type="title"/>
          </p:nvPr>
        </p:nvSpPr>
        <p:spPr>
          <a:xfrm>
            <a:off x="781594" y="106307"/>
            <a:ext cx="10515600" cy="1325563"/>
          </a:xfrm>
        </p:spPr>
        <p:txBody>
          <a:bodyPr>
            <a:normAutofit/>
          </a:bodyPr>
          <a:lstStyle/>
          <a:p>
            <a:pPr algn="ctr"/>
            <a:r>
              <a:rPr lang="en-US" sz="3000" dirty="0">
                <a:solidFill>
                  <a:srgbClr val="002060"/>
                </a:solidFill>
                <a:ea typeface="Tsukushi A Round Gothic Regular" panose="02020400000000000000" pitchFamily="18" charset="-128"/>
              </a:rPr>
              <a:t>EDA &amp; Model Building</a:t>
            </a:r>
          </a:p>
        </p:txBody>
      </p:sp>
      <p:grpSp>
        <p:nvGrpSpPr>
          <p:cNvPr id="17" name="Group 16">
            <a:extLst>
              <a:ext uri="{FF2B5EF4-FFF2-40B4-BE49-F238E27FC236}">
                <a16:creationId xmlns:a16="http://schemas.microsoft.com/office/drawing/2014/main" id="{823D4B08-F895-8A40-B049-36E20F304711}"/>
              </a:ext>
            </a:extLst>
          </p:cNvPr>
          <p:cNvGrpSpPr/>
          <p:nvPr/>
        </p:nvGrpSpPr>
        <p:grpSpPr>
          <a:xfrm>
            <a:off x="724990" y="1595087"/>
            <a:ext cx="10628810" cy="1358152"/>
            <a:chOff x="724990" y="2070847"/>
            <a:chExt cx="10628810" cy="1358152"/>
          </a:xfrm>
        </p:grpSpPr>
        <p:sp>
          <p:nvSpPr>
            <p:cNvPr id="7" name="Rounded Rectangle 6">
              <a:extLst>
                <a:ext uri="{FF2B5EF4-FFF2-40B4-BE49-F238E27FC236}">
                  <a16:creationId xmlns:a16="http://schemas.microsoft.com/office/drawing/2014/main" id="{A1268A48-8BB0-5A4C-914F-B31711E21721}"/>
                </a:ext>
              </a:extLst>
            </p:cNvPr>
            <p:cNvSpPr/>
            <p:nvPr/>
          </p:nvSpPr>
          <p:spPr>
            <a:xfrm>
              <a:off x="724990" y="2070847"/>
              <a:ext cx="3008312" cy="1325563"/>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sukushi A Round Gothic Regular" panose="02020400000000000000" pitchFamily="18" charset="-128"/>
                <a:ea typeface="Tsukushi A Round Gothic Regular" panose="02020400000000000000" pitchFamily="18" charset="-128"/>
              </a:endParaRPr>
            </a:p>
            <a:p>
              <a:pPr algn="ctr"/>
              <a:r>
                <a:rPr lang="en-US" dirty="0">
                  <a:latin typeface="Arial" panose="020B0604020202020204" pitchFamily="34" charset="0"/>
                  <a:ea typeface="Tsukushi A Round Gothic Regular" panose="02020400000000000000" pitchFamily="18" charset="-128"/>
                  <a:cs typeface="Arial" panose="020B0604020202020204" pitchFamily="34" charset="0"/>
                </a:rPr>
                <a:t>Simple Moving Average(SMA)</a:t>
              </a:r>
            </a:p>
            <a:p>
              <a:pPr algn="ctr"/>
              <a:endParaRPr lang="en-US" dirty="0"/>
            </a:p>
          </p:txBody>
        </p:sp>
        <p:sp>
          <p:nvSpPr>
            <p:cNvPr id="15" name="Rounded Rectangle 14">
              <a:extLst>
                <a:ext uri="{FF2B5EF4-FFF2-40B4-BE49-F238E27FC236}">
                  <a16:creationId xmlns:a16="http://schemas.microsoft.com/office/drawing/2014/main" id="{53F16F9E-BAC7-5042-877F-107A8101247A}"/>
                </a:ext>
              </a:extLst>
            </p:cNvPr>
            <p:cNvSpPr/>
            <p:nvPr/>
          </p:nvSpPr>
          <p:spPr>
            <a:xfrm>
              <a:off x="4535239" y="2070847"/>
              <a:ext cx="3008312" cy="135815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ea typeface="Tsukushi A Round Gothic Regular" panose="02020400000000000000" pitchFamily="18" charset="-128"/>
                  <a:cs typeface="Arial" panose="020B0604020202020204" pitchFamily="34" charset="0"/>
                </a:rPr>
                <a:t>Weighted Moving Average(WMA)</a:t>
              </a:r>
            </a:p>
          </p:txBody>
        </p:sp>
        <p:sp>
          <p:nvSpPr>
            <p:cNvPr id="16" name="Rounded Rectangle 15">
              <a:extLst>
                <a:ext uri="{FF2B5EF4-FFF2-40B4-BE49-F238E27FC236}">
                  <a16:creationId xmlns:a16="http://schemas.microsoft.com/office/drawing/2014/main" id="{82277602-EA65-FE49-A4F7-FBD16B0E8C1B}"/>
                </a:ext>
              </a:extLst>
            </p:cNvPr>
            <p:cNvSpPr/>
            <p:nvPr/>
          </p:nvSpPr>
          <p:spPr>
            <a:xfrm>
              <a:off x="8345488" y="2070847"/>
              <a:ext cx="3008312" cy="1358152"/>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ea typeface="Tsukushi A Round Gothic Regular" panose="02020400000000000000" pitchFamily="18" charset="-128"/>
                  <a:cs typeface="Arial" panose="020B0604020202020204" pitchFamily="34" charset="0"/>
                </a:rPr>
                <a:t>Exponential Moving Average(EMA) </a:t>
              </a:r>
            </a:p>
            <a:p>
              <a:pPr algn="ctr"/>
              <a:endParaRPr lang="en-US" dirty="0"/>
            </a:p>
          </p:txBody>
        </p:sp>
      </p:grpSp>
      <p:pic>
        <p:nvPicPr>
          <p:cNvPr id="21" name="Picture 2">
            <a:extLst>
              <a:ext uri="{FF2B5EF4-FFF2-40B4-BE49-F238E27FC236}">
                <a16:creationId xmlns:a16="http://schemas.microsoft.com/office/drawing/2014/main" id="{BF63AAE0-11F6-9A4F-A7E3-B1DFE8DFB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765" y="1741628"/>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Tableau logo">
            <a:extLst>
              <a:ext uri="{FF2B5EF4-FFF2-40B4-BE49-F238E27FC236}">
                <a16:creationId xmlns:a16="http://schemas.microsoft.com/office/drawing/2014/main" id="{2B7DC46B-3E0F-8B4D-A66E-508805590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267" y="1651896"/>
            <a:ext cx="563089" cy="3566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a:extLst>
              <a:ext uri="{FF2B5EF4-FFF2-40B4-BE49-F238E27FC236}">
                <a16:creationId xmlns:a16="http://schemas.microsoft.com/office/drawing/2014/main" id="{942E9B7C-80D1-B14A-8D9B-64A348DDF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971" y="1735637"/>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BBCC4352-A832-424A-AA68-0393207F2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8866" y="1735637"/>
            <a:ext cx="251793" cy="23189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836D9E41-2A36-B94C-A84E-7B7DA2FE0F5B}"/>
              </a:ext>
            </a:extLst>
          </p:cNvPr>
          <p:cNvCxnSpPr>
            <a:cxnSpLocks/>
          </p:cNvCxnSpPr>
          <p:nvPr/>
        </p:nvCxnSpPr>
        <p:spPr>
          <a:xfrm>
            <a:off x="4126528" y="1596000"/>
            <a:ext cx="0" cy="46165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4A6203-DB55-C743-BF95-59038FFC2699}"/>
              </a:ext>
            </a:extLst>
          </p:cNvPr>
          <p:cNvCxnSpPr>
            <a:cxnSpLocks/>
          </p:cNvCxnSpPr>
          <p:nvPr/>
        </p:nvCxnSpPr>
        <p:spPr>
          <a:xfrm>
            <a:off x="7936528" y="1596000"/>
            <a:ext cx="0" cy="461654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C18CA0D-370D-AB4F-B3B2-1D9F06433FD2}"/>
              </a:ext>
            </a:extLst>
          </p:cNvPr>
          <p:cNvSpPr txBox="1"/>
          <p:nvPr/>
        </p:nvSpPr>
        <p:spPr>
          <a:xfrm>
            <a:off x="845186" y="3213084"/>
            <a:ext cx="2768417" cy="2677656"/>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What? </a:t>
            </a:r>
            <a:r>
              <a:rPr lang="en-US" sz="1400" dirty="0"/>
              <a:t>The simple moving average calculates the average of a selected range of values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i="1" dirty="0"/>
              <a:t>Why? </a:t>
            </a:r>
            <a:r>
              <a:rPr lang="en-US" sz="1400" dirty="0"/>
              <a:t>SMA is used to forecast future price trends</a:t>
            </a:r>
          </a:p>
          <a:p>
            <a:pPr marL="285750" indent="-285750">
              <a:buFont typeface="Arial" panose="020B0604020202020204" pitchFamily="34" charset="0"/>
              <a:buChar char="•"/>
            </a:pPr>
            <a:endParaRPr lang="en-US" sz="1400" b="1" i="1" dirty="0"/>
          </a:p>
          <a:p>
            <a:pPr marL="285750" indent="-285750">
              <a:buFont typeface="Arial" panose="020B0604020202020204" pitchFamily="34" charset="0"/>
              <a:buChar char="•"/>
            </a:pPr>
            <a:r>
              <a:rPr lang="en-US" sz="1400" b="1" i="1" dirty="0"/>
              <a:t>Where? </a:t>
            </a:r>
            <a:r>
              <a:rPr lang="en-US" sz="1400" dirty="0"/>
              <a:t>SMA is used in most of my analysis through </a:t>
            </a:r>
            <a:r>
              <a:rPr lang="en-US" sz="1400" dirty="0" err="1"/>
              <a:t>Jupyter</a:t>
            </a:r>
            <a:r>
              <a:rPr lang="en-US" sz="1400" dirty="0"/>
              <a:t> and Tableau </a:t>
            </a:r>
            <a:endParaRPr lang="en-US" sz="1400" b="1" i="1" dirty="0"/>
          </a:p>
          <a:p>
            <a:pPr marL="285750" indent="-285750">
              <a:buFont typeface="Arial" panose="020B0604020202020204" pitchFamily="34" charset="0"/>
              <a:buChar char="•"/>
            </a:pPr>
            <a:endParaRPr lang="en-US" sz="1400" dirty="0"/>
          </a:p>
        </p:txBody>
      </p:sp>
      <p:sp>
        <p:nvSpPr>
          <p:cNvPr id="36" name="TextBox 35">
            <a:extLst>
              <a:ext uri="{FF2B5EF4-FFF2-40B4-BE49-F238E27FC236}">
                <a16:creationId xmlns:a16="http://schemas.microsoft.com/office/drawing/2014/main" id="{837501F5-5B27-914D-915E-C24C50472FF1}"/>
              </a:ext>
            </a:extLst>
          </p:cNvPr>
          <p:cNvSpPr txBox="1"/>
          <p:nvPr/>
        </p:nvSpPr>
        <p:spPr>
          <a:xfrm>
            <a:off x="4655186" y="3213084"/>
            <a:ext cx="2768417" cy="2677656"/>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What? </a:t>
            </a:r>
            <a:r>
              <a:rPr lang="en-US" sz="1400" dirty="0"/>
              <a:t>The weighted moving average works like SMA except it gives greater weight to more recent data and less weight for past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i="1" dirty="0"/>
              <a:t>Why? </a:t>
            </a:r>
            <a:r>
              <a:rPr lang="en-US" sz="1400" dirty="0"/>
              <a:t>WMA is used to forecast price trends and to verify SMA &amp; EMA </a:t>
            </a:r>
          </a:p>
          <a:p>
            <a:pPr marL="285750" indent="-285750">
              <a:buFont typeface="Arial" panose="020B0604020202020204" pitchFamily="34" charset="0"/>
              <a:buChar char="•"/>
            </a:pPr>
            <a:endParaRPr lang="en-US" sz="1400" b="1" i="1" dirty="0"/>
          </a:p>
          <a:p>
            <a:pPr marL="285750" indent="-285750">
              <a:buFont typeface="Arial" panose="020B0604020202020204" pitchFamily="34" charset="0"/>
              <a:buChar char="•"/>
            </a:pPr>
            <a:r>
              <a:rPr lang="en-US" sz="1400" b="1" i="1" dirty="0"/>
              <a:t>Where? </a:t>
            </a:r>
            <a:r>
              <a:rPr lang="en-US" sz="1400" dirty="0"/>
              <a:t>WMA is only used in my </a:t>
            </a:r>
            <a:r>
              <a:rPr lang="en-US" sz="1400" dirty="0" err="1"/>
              <a:t>Jupyter</a:t>
            </a:r>
            <a:r>
              <a:rPr lang="en-US" sz="1400" dirty="0"/>
              <a:t> notebook</a:t>
            </a:r>
          </a:p>
        </p:txBody>
      </p:sp>
      <p:sp>
        <p:nvSpPr>
          <p:cNvPr id="37" name="TextBox 36">
            <a:extLst>
              <a:ext uri="{FF2B5EF4-FFF2-40B4-BE49-F238E27FC236}">
                <a16:creationId xmlns:a16="http://schemas.microsoft.com/office/drawing/2014/main" id="{1FF7789D-747A-634D-8551-96E65311DC3A}"/>
              </a:ext>
            </a:extLst>
          </p:cNvPr>
          <p:cNvSpPr txBox="1"/>
          <p:nvPr/>
        </p:nvSpPr>
        <p:spPr>
          <a:xfrm>
            <a:off x="8465435" y="3213088"/>
            <a:ext cx="2768417" cy="2677656"/>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What? </a:t>
            </a:r>
            <a:r>
              <a:rPr lang="en-US" sz="1400" dirty="0"/>
              <a:t>EMA is like WMA except the weighting decreases exponentially with each previous price point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i="1" dirty="0"/>
              <a:t>Why? </a:t>
            </a:r>
            <a:r>
              <a:rPr lang="en-US" sz="1400" dirty="0"/>
              <a:t>EMA is used to forecast price trends and to verify SMA &amp; EMA </a:t>
            </a:r>
          </a:p>
          <a:p>
            <a:pPr marL="285750" indent="-285750">
              <a:buFont typeface="Arial" panose="020B0604020202020204" pitchFamily="34" charset="0"/>
              <a:buChar char="•"/>
            </a:pPr>
            <a:endParaRPr lang="en-US" sz="1400" b="1" i="1" dirty="0"/>
          </a:p>
          <a:p>
            <a:pPr marL="285750" indent="-285750">
              <a:buFont typeface="Arial" panose="020B0604020202020204" pitchFamily="34" charset="0"/>
              <a:buChar char="•"/>
            </a:pPr>
            <a:r>
              <a:rPr lang="en-US" sz="1400" b="1" i="1" dirty="0"/>
              <a:t>Where? </a:t>
            </a:r>
            <a:r>
              <a:rPr lang="en-US" sz="1400" dirty="0"/>
              <a:t>EMA is only used in my </a:t>
            </a:r>
            <a:r>
              <a:rPr lang="en-US" sz="1400" dirty="0" err="1"/>
              <a:t>Jupyter</a:t>
            </a:r>
            <a:r>
              <a:rPr lang="en-US" sz="1400" dirty="0"/>
              <a:t> notebook</a:t>
            </a:r>
            <a:endParaRPr lang="en-US" sz="1400" b="1" i="1"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54142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7" name="Google Shape;77;p8"/>
          <p:cNvSpPr/>
          <p:nvPr/>
        </p:nvSpPr>
        <p:spPr>
          <a:xfrm>
            <a:off x="2074678" y="6538974"/>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r>
              <a:rPr lang="en-US" sz="816" b="1">
                <a:solidFill>
                  <a:schemeClr val="dk1"/>
                </a:solidFill>
                <a:latin typeface="Arial"/>
                <a:ea typeface="Arial"/>
                <a:cs typeface="Arial"/>
                <a:sym typeface="Arial"/>
              </a:rPr>
              <a:t>Source: </a:t>
            </a:r>
            <a:r>
              <a:rPr lang="en-US" sz="816">
                <a:solidFill>
                  <a:schemeClr val="dk1"/>
                </a:solidFill>
                <a:latin typeface="Arial"/>
                <a:ea typeface="Arial"/>
                <a:cs typeface="Arial"/>
                <a:sym typeface="Arial"/>
              </a:rPr>
              <a:t>Southern Water Corp Financial Records (SAP) 2013-2015</a:t>
            </a:r>
            <a:endParaRPr sz="1428">
              <a:solidFill>
                <a:srgbClr val="000000"/>
              </a:solidFill>
              <a:latin typeface="Arial"/>
              <a:ea typeface="Arial"/>
              <a:cs typeface="Arial"/>
              <a:sym typeface="Arial"/>
            </a:endParaRPr>
          </a:p>
          <a:p>
            <a:pPr>
              <a:buClr>
                <a:srgbClr val="000000"/>
              </a:buClr>
              <a:buSzPts val="800"/>
            </a:pPr>
            <a:r>
              <a:rPr lang="en-US" sz="816" b="1">
                <a:solidFill>
                  <a:schemeClr val="dk1"/>
                </a:solidFill>
                <a:latin typeface="Arial"/>
                <a:ea typeface="Arial"/>
                <a:cs typeface="Arial"/>
                <a:sym typeface="Arial"/>
              </a:rPr>
              <a:t>Source</a:t>
            </a:r>
            <a:r>
              <a:rPr lang="en-US" sz="816">
                <a:solidFill>
                  <a:schemeClr val="dk1"/>
                </a:solidFill>
                <a:latin typeface="Arial"/>
                <a:ea typeface="Arial"/>
                <a:cs typeface="Arial"/>
                <a:sym typeface="Arial"/>
              </a:rPr>
              <a:t>: Open Water Market Data (2013 – 2015)</a:t>
            </a:r>
            <a:endParaRPr sz="1428">
              <a:solidFill>
                <a:srgbClr val="000000"/>
              </a:solidFill>
              <a:latin typeface="Arial"/>
              <a:ea typeface="Arial"/>
              <a:cs typeface="Arial"/>
              <a:sym typeface="Arial"/>
            </a:endParaRPr>
          </a:p>
        </p:txBody>
      </p:sp>
      <p:sp>
        <p:nvSpPr>
          <p:cNvPr id="5" name="Title 4">
            <a:extLst>
              <a:ext uri="{FF2B5EF4-FFF2-40B4-BE49-F238E27FC236}">
                <a16:creationId xmlns:a16="http://schemas.microsoft.com/office/drawing/2014/main" id="{225FE098-2144-CC42-A774-08A96355400F}"/>
              </a:ext>
            </a:extLst>
          </p:cNvPr>
          <p:cNvSpPr>
            <a:spLocks noGrp="1"/>
          </p:cNvSpPr>
          <p:nvPr>
            <p:ph type="title"/>
          </p:nvPr>
        </p:nvSpPr>
        <p:spPr>
          <a:xfrm>
            <a:off x="838200" y="65167"/>
            <a:ext cx="10515600" cy="1325563"/>
          </a:xfrm>
        </p:spPr>
        <p:txBody>
          <a:bodyPr>
            <a:normAutofit/>
          </a:bodyPr>
          <a:lstStyle/>
          <a:p>
            <a:pPr algn="ctr"/>
            <a:r>
              <a:rPr lang="en-US" sz="3000" dirty="0">
                <a:solidFill>
                  <a:srgbClr val="002060"/>
                </a:solidFill>
                <a:ea typeface="Tsukushi A Round Gothic Regular" panose="02020400000000000000" pitchFamily="18" charset="-128"/>
              </a:rPr>
              <a:t>EDA &amp; Model Building</a:t>
            </a:r>
          </a:p>
        </p:txBody>
      </p:sp>
      <p:grpSp>
        <p:nvGrpSpPr>
          <p:cNvPr id="8" name="Group 7">
            <a:extLst>
              <a:ext uri="{FF2B5EF4-FFF2-40B4-BE49-F238E27FC236}">
                <a16:creationId xmlns:a16="http://schemas.microsoft.com/office/drawing/2014/main" id="{DF6C7E45-876A-7646-9DFE-A5D4FBC692D3}"/>
              </a:ext>
            </a:extLst>
          </p:cNvPr>
          <p:cNvGrpSpPr/>
          <p:nvPr/>
        </p:nvGrpSpPr>
        <p:grpSpPr>
          <a:xfrm>
            <a:off x="732804" y="3104423"/>
            <a:ext cx="1590903" cy="998356"/>
            <a:chOff x="754817" y="3169218"/>
            <a:chExt cx="2003612" cy="998356"/>
          </a:xfrm>
        </p:grpSpPr>
        <p:sp>
          <p:nvSpPr>
            <p:cNvPr id="18" name="Rounded Rectangle 17">
              <a:extLst>
                <a:ext uri="{FF2B5EF4-FFF2-40B4-BE49-F238E27FC236}">
                  <a16:creationId xmlns:a16="http://schemas.microsoft.com/office/drawing/2014/main" id="{5C72D432-E2A2-3C43-B9DA-049F1B685DBF}"/>
                </a:ext>
              </a:extLst>
            </p:cNvPr>
            <p:cNvSpPr/>
            <p:nvPr/>
          </p:nvSpPr>
          <p:spPr>
            <a:xfrm>
              <a:off x="754817" y="3169218"/>
              <a:ext cx="2003612" cy="998356"/>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sukushi A Round Gothic Regular" panose="02020400000000000000" pitchFamily="18" charset="-128"/>
                <a:ea typeface="Tsukushi A Round Gothic Regular" panose="02020400000000000000" pitchFamily="18" charset="-128"/>
              </a:endParaRPr>
            </a:p>
            <a:p>
              <a:pPr algn="ctr"/>
              <a:r>
                <a:rPr lang="en-US" sz="1600" dirty="0">
                  <a:ea typeface="Tsukushi A Round Gothic Regular" panose="02020400000000000000" pitchFamily="18" charset="-128"/>
                </a:rPr>
                <a:t>Forecasting</a:t>
              </a:r>
            </a:p>
            <a:p>
              <a:pPr algn="ctr"/>
              <a:endParaRPr lang="en-US" dirty="0"/>
            </a:p>
          </p:txBody>
        </p:sp>
        <p:pic>
          <p:nvPicPr>
            <p:cNvPr id="21" name="Picture 2">
              <a:extLst>
                <a:ext uri="{FF2B5EF4-FFF2-40B4-BE49-F238E27FC236}">
                  <a16:creationId xmlns:a16="http://schemas.microsoft.com/office/drawing/2014/main" id="{BF63AAE0-11F6-9A4F-A7E3-B1DFE8DFB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278" y="3268274"/>
              <a:ext cx="251793" cy="2318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Tableau logo">
              <a:extLst>
                <a:ext uri="{FF2B5EF4-FFF2-40B4-BE49-F238E27FC236}">
                  <a16:creationId xmlns:a16="http://schemas.microsoft.com/office/drawing/2014/main" id="{2B7DC46B-3E0F-8B4D-A66E-508805590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954" y="3200625"/>
              <a:ext cx="563089" cy="3566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Left Brace 2">
            <a:extLst>
              <a:ext uri="{FF2B5EF4-FFF2-40B4-BE49-F238E27FC236}">
                <a16:creationId xmlns:a16="http://schemas.microsoft.com/office/drawing/2014/main" id="{4D1E3051-1A68-F148-886D-1D43511F123A}"/>
              </a:ext>
            </a:extLst>
          </p:cNvPr>
          <p:cNvSpPr/>
          <p:nvPr/>
        </p:nvSpPr>
        <p:spPr>
          <a:xfrm>
            <a:off x="2532046" y="1424555"/>
            <a:ext cx="1103286" cy="4595245"/>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43E79DA8-BF49-504B-89B3-93D04BE93CBF}"/>
              </a:ext>
            </a:extLst>
          </p:cNvPr>
          <p:cNvPicPr>
            <a:picLocks noChangeAspect="1"/>
          </p:cNvPicPr>
          <p:nvPr/>
        </p:nvPicPr>
        <p:blipFill>
          <a:blip r:embed="rId5"/>
          <a:stretch>
            <a:fillRect/>
          </a:stretch>
        </p:blipFill>
        <p:spPr>
          <a:xfrm>
            <a:off x="3843671" y="1789518"/>
            <a:ext cx="7158962" cy="2827922"/>
          </a:xfrm>
          <a:prstGeom prst="rect">
            <a:avLst/>
          </a:prstGeom>
          <a:ln>
            <a:solidFill>
              <a:schemeClr val="accent1"/>
            </a:solidFill>
          </a:ln>
        </p:spPr>
      </p:pic>
      <p:sp>
        <p:nvSpPr>
          <p:cNvPr id="25" name="Title 1">
            <a:extLst>
              <a:ext uri="{FF2B5EF4-FFF2-40B4-BE49-F238E27FC236}">
                <a16:creationId xmlns:a16="http://schemas.microsoft.com/office/drawing/2014/main" id="{AED54204-112D-FC41-AB28-4E0048E6BD70}"/>
              </a:ext>
            </a:extLst>
          </p:cNvPr>
          <p:cNvSpPr txBox="1">
            <a:spLocks/>
          </p:cNvSpPr>
          <p:nvPr/>
        </p:nvSpPr>
        <p:spPr>
          <a:xfrm>
            <a:off x="3843671" y="4812631"/>
            <a:ext cx="6797632" cy="101649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1400" b="1" i="1" dirty="0">
                <a:solidFill>
                  <a:srgbClr val="002060"/>
                </a:solidFill>
                <a:latin typeface="Tsukushi A Round Gothic Regular" panose="02020400000000000000" pitchFamily="18" charset="-128"/>
                <a:ea typeface="Tsukushi A Round Gothic Regular" panose="02020400000000000000" pitchFamily="18" charset="-128"/>
              </a:rPr>
              <a:t>In Python, there are algorithms for all 3 forms of moving averages unlike Tableau. For this analysis, I will demonstrate how this tool works with SMA and Tableau. However, the purpose of using 3 moving averages is to create a more accurate forecast</a:t>
            </a:r>
          </a:p>
        </p:txBody>
      </p:sp>
    </p:spTree>
    <p:extLst>
      <p:ext uri="{BB962C8B-B14F-4D97-AF65-F5344CB8AC3E}">
        <p14:creationId xmlns:p14="http://schemas.microsoft.com/office/powerpoint/2010/main" val="371181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8"/>
          <p:cNvSpPr txBox="1">
            <a:spLocks noGrp="1"/>
          </p:cNvSpPr>
          <p:nvPr>
            <p:ph type="title"/>
          </p:nvPr>
        </p:nvSpPr>
        <p:spPr>
          <a:xfrm>
            <a:off x="2467900" y="231414"/>
            <a:ext cx="8760912" cy="752514"/>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Out of the 7 cryptocurrencies analyzed, Bitcoin has the highest market cap increasing 290% between 2016 &amp; 2017. However, forecasting shows us a downward trend for Bitcoin closing price in the next month.</a:t>
            </a:r>
            <a:endParaRPr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endParaRPr>
          </a:p>
        </p:txBody>
      </p:sp>
      <p:sp>
        <p:nvSpPr>
          <p:cNvPr id="77" name="Google Shape;77;p8"/>
          <p:cNvSpPr/>
          <p:nvPr/>
        </p:nvSpPr>
        <p:spPr>
          <a:xfrm>
            <a:off x="2074678" y="6538974"/>
            <a:ext cx="3317249" cy="345261"/>
          </a:xfrm>
          <a:prstGeom prst="rect">
            <a:avLst/>
          </a:prstGeom>
          <a:noFill/>
          <a:ln>
            <a:noFill/>
          </a:ln>
        </p:spPr>
        <p:txBody>
          <a:bodyPr spcFirstLastPara="1" wrap="square" lIns="93282" tIns="46628" rIns="93282" bIns="46628" anchor="t" anchorCtr="0">
            <a:spAutoFit/>
          </a:bodyPr>
          <a:lstStyle/>
          <a:p>
            <a:pPr>
              <a:buClr>
                <a:srgbClr val="000000"/>
              </a:buClr>
              <a:buSzPts val="800"/>
            </a:pPr>
            <a:r>
              <a:rPr lang="en-US" sz="816" b="1">
                <a:solidFill>
                  <a:schemeClr val="dk1"/>
                </a:solidFill>
                <a:latin typeface="Arial"/>
                <a:ea typeface="Arial"/>
                <a:cs typeface="Arial"/>
                <a:sym typeface="Arial"/>
              </a:rPr>
              <a:t>Source: </a:t>
            </a:r>
            <a:r>
              <a:rPr lang="en-US" sz="816">
                <a:solidFill>
                  <a:schemeClr val="dk1"/>
                </a:solidFill>
                <a:latin typeface="Arial"/>
                <a:ea typeface="Arial"/>
                <a:cs typeface="Arial"/>
                <a:sym typeface="Arial"/>
              </a:rPr>
              <a:t>Southern Water Corp Financial Records (SAP) 2013-2015</a:t>
            </a:r>
            <a:endParaRPr sz="1428">
              <a:solidFill>
                <a:srgbClr val="000000"/>
              </a:solidFill>
              <a:latin typeface="Arial"/>
              <a:ea typeface="Arial"/>
              <a:cs typeface="Arial"/>
              <a:sym typeface="Arial"/>
            </a:endParaRPr>
          </a:p>
          <a:p>
            <a:pPr>
              <a:buClr>
                <a:srgbClr val="000000"/>
              </a:buClr>
              <a:buSzPts val="800"/>
            </a:pPr>
            <a:r>
              <a:rPr lang="en-US" sz="816" b="1">
                <a:solidFill>
                  <a:schemeClr val="dk1"/>
                </a:solidFill>
                <a:latin typeface="Arial"/>
                <a:ea typeface="Arial"/>
                <a:cs typeface="Arial"/>
                <a:sym typeface="Arial"/>
              </a:rPr>
              <a:t>Source</a:t>
            </a:r>
            <a:r>
              <a:rPr lang="en-US" sz="816">
                <a:solidFill>
                  <a:schemeClr val="dk1"/>
                </a:solidFill>
                <a:latin typeface="Arial"/>
                <a:ea typeface="Arial"/>
                <a:cs typeface="Arial"/>
                <a:sym typeface="Arial"/>
              </a:rPr>
              <a:t>: Open Water Market Data (2013 – 2015)</a:t>
            </a:r>
            <a:endParaRPr sz="1428">
              <a:solidFill>
                <a:srgbClr val="000000"/>
              </a:solidFill>
              <a:latin typeface="Arial"/>
              <a:ea typeface="Arial"/>
              <a:cs typeface="Arial"/>
              <a:sym typeface="Arial"/>
            </a:endParaRPr>
          </a:p>
        </p:txBody>
      </p:sp>
      <p:grpSp>
        <p:nvGrpSpPr>
          <p:cNvPr id="4" name="Group 3">
            <a:extLst>
              <a:ext uri="{FF2B5EF4-FFF2-40B4-BE49-F238E27FC236}">
                <a16:creationId xmlns:a16="http://schemas.microsoft.com/office/drawing/2014/main" id="{727B8D36-5297-D54B-98B4-A5B94538D5A6}"/>
              </a:ext>
            </a:extLst>
          </p:cNvPr>
          <p:cNvGrpSpPr/>
          <p:nvPr/>
        </p:nvGrpSpPr>
        <p:grpSpPr>
          <a:xfrm>
            <a:off x="1715544" y="1342664"/>
            <a:ext cx="8760912" cy="4907665"/>
            <a:chOff x="1715546" y="1169043"/>
            <a:chExt cx="8760912" cy="4848732"/>
          </a:xfrm>
        </p:grpSpPr>
        <p:pic>
          <p:nvPicPr>
            <p:cNvPr id="3" name="Picture 2">
              <a:extLst>
                <a:ext uri="{FF2B5EF4-FFF2-40B4-BE49-F238E27FC236}">
                  <a16:creationId xmlns:a16="http://schemas.microsoft.com/office/drawing/2014/main" id="{AB60EB40-8175-CF40-9A24-DA6D8E779669}"/>
                </a:ext>
              </a:extLst>
            </p:cNvPr>
            <p:cNvPicPr>
              <a:picLocks noChangeAspect="1"/>
            </p:cNvPicPr>
            <p:nvPr/>
          </p:nvPicPr>
          <p:blipFill>
            <a:blip r:embed="rId3"/>
            <a:stretch>
              <a:fillRect/>
            </a:stretch>
          </p:blipFill>
          <p:spPr>
            <a:xfrm>
              <a:off x="1715546" y="1169043"/>
              <a:ext cx="8760912" cy="4848732"/>
            </a:xfrm>
            <a:prstGeom prst="rect">
              <a:avLst/>
            </a:prstGeom>
          </p:spPr>
          <p:style>
            <a:lnRef idx="2">
              <a:schemeClr val="accent2"/>
            </a:lnRef>
            <a:fillRef idx="1">
              <a:schemeClr val="lt1"/>
            </a:fillRef>
            <a:effectRef idx="0">
              <a:schemeClr val="accent2"/>
            </a:effectRef>
            <a:fontRef idx="minor">
              <a:schemeClr val="dk1"/>
            </a:fontRef>
          </p:style>
        </p:pic>
        <p:sp>
          <p:nvSpPr>
            <p:cNvPr id="13" name="Google Shape;66;p2">
              <a:extLst>
                <a:ext uri="{FF2B5EF4-FFF2-40B4-BE49-F238E27FC236}">
                  <a16:creationId xmlns:a16="http://schemas.microsoft.com/office/drawing/2014/main" id="{0C8F068E-16C9-264B-9790-80898B0E7B9A}"/>
                </a:ext>
              </a:extLst>
            </p:cNvPr>
            <p:cNvSpPr/>
            <p:nvPr/>
          </p:nvSpPr>
          <p:spPr>
            <a:xfrm>
              <a:off x="3206980" y="1992499"/>
              <a:ext cx="1052644" cy="221583"/>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4" name="Google Shape;64;p2">
              <a:extLst>
                <a:ext uri="{FF2B5EF4-FFF2-40B4-BE49-F238E27FC236}">
                  <a16:creationId xmlns:a16="http://schemas.microsoft.com/office/drawing/2014/main" id="{D394F129-C146-D946-B00E-51C830180897}"/>
                </a:ext>
              </a:extLst>
            </p:cNvPr>
            <p:cNvSpPr txBox="1"/>
            <p:nvPr/>
          </p:nvSpPr>
          <p:spPr>
            <a:xfrm>
              <a:off x="3206980" y="2214082"/>
              <a:ext cx="3039586" cy="1016243"/>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The closing price for Bitcoin decreases by ~30% in the next month which will cause a loss in investment</a:t>
              </a:r>
            </a:p>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After the downward trend, Bitcoin closing price increases by ~30% in the following month which will stabilize investments</a:t>
              </a:r>
            </a:p>
          </p:txBody>
        </p:sp>
      </p:grpSp>
    </p:spTree>
    <p:extLst>
      <p:ext uri="{BB962C8B-B14F-4D97-AF65-F5344CB8AC3E}">
        <p14:creationId xmlns:p14="http://schemas.microsoft.com/office/powerpoint/2010/main" val="187387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3"/>
          <p:cNvSpPr/>
          <p:nvPr/>
        </p:nvSpPr>
        <p:spPr>
          <a:xfrm>
            <a:off x="1715411" y="6723922"/>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a:solidFill>
                  <a:srgbClr val="002C46"/>
                </a:solidFill>
                <a:latin typeface="Arial"/>
                <a:ea typeface="Arial"/>
                <a:cs typeface="Arial"/>
                <a:sym typeface="Arial"/>
              </a:rPr>
              <a:t>Source: Financial and operational data from Exemplar</a:t>
            </a:r>
            <a:endParaRPr sz="1428">
              <a:solidFill>
                <a:srgbClr val="000000"/>
              </a:solidFill>
              <a:latin typeface="Arial"/>
              <a:ea typeface="Arial"/>
              <a:cs typeface="Arial"/>
              <a:sym typeface="Arial"/>
            </a:endParaRPr>
          </a:p>
        </p:txBody>
      </p:sp>
      <p:sp>
        <p:nvSpPr>
          <p:cNvPr id="163" name="Google Shape;163;p3"/>
          <p:cNvSpPr/>
          <p:nvPr/>
        </p:nvSpPr>
        <p:spPr>
          <a:xfrm>
            <a:off x="1715410" y="6615881"/>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b="1">
                <a:solidFill>
                  <a:srgbClr val="002C46"/>
                </a:solidFill>
                <a:latin typeface="Arial"/>
                <a:ea typeface="Arial"/>
                <a:cs typeface="Arial"/>
                <a:sym typeface="Arial"/>
              </a:rPr>
              <a:t>¹ EBIT is calculated as Revenues – COGS – Operational Expenses</a:t>
            </a:r>
            <a:endParaRPr sz="1428">
              <a:solidFill>
                <a:srgbClr val="000000"/>
              </a:solidFill>
              <a:latin typeface="Arial"/>
              <a:ea typeface="Arial"/>
              <a:cs typeface="Arial"/>
              <a:sym typeface="Arial"/>
            </a:endParaRPr>
          </a:p>
        </p:txBody>
      </p:sp>
      <p:sp>
        <p:nvSpPr>
          <p:cNvPr id="173" name="Google Shape;173;p3"/>
          <p:cNvSpPr txBox="1">
            <a:spLocks noGrp="1"/>
          </p:cNvSpPr>
          <p:nvPr>
            <p:ph type="title"/>
          </p:nvPr>
        </p:nvSpPr>
        <p:spPr>
          <a:xfrm>
            <a:off x="2636752" y="291702"/>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Comparing forecasted and actual closing price gives us an idea where to buy and sell cryptocurrency stock.</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7" name="Group 6">
            <a:extLst>
              <a:ext uri="{FF2B5EF4-FFF2-40B4-BE49-F238E27FC236}">
                <a16:creationId xmlns:a16="http://schemas.microsoft.com/office/drawing/2014/main" id="{08B88C28-D1F2-5443-BFF4-BCA1159C81FF}"/>
              </a:ext>
            </a:extLst>
          </p:cNvPr>
          <p:cNvGrpSpPr/>
          <p:nvPr/>
        </p:nvGrpSpPr>
        <p:grpSpPr>
          <a:xfrm>
            <a:off x="1699202" y="1099595"/>
            <a:ext cx="8793596" cy="5210710"/>
            <a:chOff x="1699202" y="985295"/>
            <a:chExt cx="8793596" cy="5325010"/>
          </a:xfrm>
        </p:grpSpPr>
        <p:pic>
          <p:nvPicPr>
            <p:cNvPr id="6" name="Picture 5">
              <a:extLst>
                <a:ext uri="{FF2B5EF4-FFF2-40B4-BE49-F238E27FC236}">
                  <a16:creationId xmlns:a16="http://schemas.microsoft.com/office/drawing/2014/main" id="{42F4C7CD-6155-E247-973C-37805D6986BC}"/>
                </a:ext>
              </a:extLst>
            </p:cNvPr>
            <p:cNvPicPr>
              <a:picLocks noChangeAspect="1"/>
            </p:cNvPicPr>
            <p:nvPr/>
          </p:nvPicPr>
          <p:blipFill>
            <a:blip r:embed="rId3"/>
            <a:stretch>
              <a:fillRect/>
            </a:stretch>
          </p:blipFill>
          <p:spPr>
            <a:xfrm>
              <a:off x="1699202" y="985295"/>
              <a:ext cx="8793596" cy="5325010"/>
            </a:xfrm>
            <a:prstGeom prst="rect">
              <a:avLst/>
            </a:prstGeom>
          </p:spPr>
          <p:style>
            <a:lnRef idx="2">
              <a:schemeClr val="accent2"/>
            </a:lnRef>
            <a:fillRef idx="1">
              <a:schemeClr val="lt1"/>
            </a:fillRef>
            <a:effectRef idx="0">
              <a:schemeClr val="accent2"/>
            </a:effectRef>
            <a:fontRef idx="minor">
              <a:schemeClr val="dk1"/>
            </a:fontRef>
          </p:style>
        </p:pic>
        <p:sp>
          <p:nvSpPr>
            <p:cNvPr id="175" name="Google Shape;66;p2">
              <a:extLst>
                <a:ext uri="{FF2B5EF4-FFF2-40B4-BE49-F238E27FC236}">
                  <a16:creationId xmlns:a16="http://schemas.microsoft.com/office/drawing/2014/main" id="{5EC4785F-221C-0941-84E5-F17D82C6352F}"/>
                </a:ext>
              </a:extLst>
            </p:cNvPr>
            <p:cNvSpPr/>
            <p:nvPr/>
          </p:nvSpPr>
          <p:spPr>
            <a:xfrm>
              <a:off x="3021785" y="4212469"/>
              <a:ext cx="1052644" cy="221583"/>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3021785" y="4429163"/>
              <a:ext cx="3008625" cy="737869"/>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a selling signal once actual price dips below the forecasted price.</a:t>
              </a:r>
            </a:p>
            <a:p>
              <a:pPr marL="233241" indent="-233241">
                <a:buClr>
                  <a:schemeClr val="dk1"/>
                </a:buClr>
                <a:buSzPts val="1000"/>
                <a:buFont typeface="Arial"/>
                <a:buAutoNum type="arabicParenR"/>
              </a:pPr>
              <a:r>
                <a:rPr lang="en-US" sz="1020" b="1" dirty="0">
                  <a:solidFill>
                    <a:schemeClr val="dk1"/>
                  </a:solidFill>
                  <a:latin typeface="Arial"/>
                  <a:ea typeface="Arial"/>
                  <a:cs typeface="Arial"/>
                  <a:sym typeface="Arial"/>
                </a:rPr>
                <a:t>There is a b</a:t>
              </a:r>
              <a:r>
                <a:rPr lang="en-US" sz="1020" b="1" dirty="0">
                  <a:latin typeface="Arial"/>
                  <a:ea typeface="Arial"/>
                  <a:cs typeface="Arial"/>
                  <a:sym typeface="Arial"/>
                </a:rPr>
                <a:t>uy signal once the actual price hovers above the forecasted price.</a:t>
              </a:r>
              <a:endParaRPr lang="en-US" sz="1020" b="1" dirty="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81326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497854" y="396911"/>
            <a:ext cx="8793596" cy="501676"/>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Ethereum has the second highest market cap. However, forecasting shows us a trend like Bitcoin’s during the same time period.</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sp>
        <p:nvSpPr>
          <p:cNvPr id="186" name="Google Shape;186;p5"/>
          <p:cNvSpPr/>
          <p:nvPr/>
        </p:nvSpPr>
        <p:spPr>
          <a:xfrm>
            <a:off x="2074678" y="6617660"/>
            <a:ext cx="3387578" cy="222265"/>
          </a:xfrm>
          <a:prstGeom prst="rect">
            <a:avLst/>
          </a:prstGeom>
          <a:noFill/>
          <a:ln>
            <a:noFill/>
          </a:ln>
        </p:spPr>
        <p:txBody>
          <a:bodyPr spcFirstLastPara="1" wrap="square" lIns="93282" tIns="46628" rIns="93282" bIns="46628" anchor="t" anchorCtr="0">
            <a:spAutoFit/>
          </a:bodyPr>
          <a:lstStyle/>
          <a:p>
            <a:pPr>
              <a:buClr>
                <a:srgbClr val="000000"/>
              </a:buClr>
              <a:buSzPts val="800"/>
            </a:pPr>
            <a:r>
              <a:rPr lang="en-US" sz="816" b="1">
                <a:solidFill>
                  <a:schemeClr val="dk1"/>
                </a:solidFill>
                <a:latin typeface="Arial"/>
                <a:ea typeface="Arial"/>
                <a:cs typeface="Arial"/>
                <a:sym typeface="Arial"/>
              </a:rPr>
              <a:t>Source: </a:t>
            </a:r>
            <a:r>
              <a:rPr lang="en-US" sz="816">
                <a:solidFill>
                  <a:schemeClr val="dk1"/>
                </a:solidFill>
                <a:latin typeface="Arial"/>
                <a:ea typeface="Arial"/>
                <a:cs typeface="Arial"/>
                <a:sym typeface="Arial"/>
              </a:rPr>
              <a:t>Southern Water Corp Financial Records (SAP) 2013-2015</a:t>
            </a:r>
            <a:endParaRPr sz="1428">
              <a:solidFill>
                <a:srgbClr val="000000"/>
              </a:solidFill>
              <a:latin typeface="Arial"/>
              <a:ea typeface="Arial"/>
              <a:cs typeface="Arial"/>
              <a:sym typeface="Arial"/>
            </a:endParaRPr>
          </a:p>
        </p:txBody>
      </p:sp>
      <p:grpSp>
        <p:nvGrpSpPr>
          <p:cNvPr id="4" name="Group 3">
            <a:extLst>
              <a:ext uri="{FF2B5EF4-FFF2-40B4-BE49-F238E27FC236}">
                <a16:creationId xmlns:a16="http://schemas.microsoft.com/office/drawing/2014/main" id="{480616A4-47E4-C844-8AAD-76DBC55CE9CD}"/>
              </a:ext>
            </a:extLst>
          </p:cNvPr>
          <p:cNvGrpSpPr/>
          <p:nvPr/>
        </p:nvGrpSpPr>
        <p:grpSpPr>
          <a:xfrm>
            <a:off x="1699202" y="1383707"/>
            <a:ext cx="8793596" cy="4749474"/>
            <a:chOff x="1699202" y="1383707"/>
            <a:chExt cx="8793596" cy="4749474"/>
          </a:xfrm>
        </p:grpSpPr>
        <p:pic>
          <p:nvPicPr>
            <p:cNvPr id="3" name="Picture 2">
              <a:extLst>
                <a:ext uri="{FF2B5EF4-FFF2-40B4-BE49-F238E27FC236}">
                  <a16:creationId xmlns:a16="http://schemas.microsoft.com/office/drawing/2014/main" id="{DE689A56-7189-6648-AD97-DA309CFAEB43}"/>
                </a:ext>
              </a:extLst>
            </p:cNvPr>
            <p:cNvPicPr>
              <a:picLocks noChangeAspect="1"/>
            </p:cNvPicPr>
            <p:nvPr/>
          </p:nvPicPr>
          <p:blipFill>
            <a:blip r:embed="rId3"/>
            <a:stretch>
              <a:fillRect/>
            </a:stretch>
          </p:blipFill>
          <p:spPr>
            <a:xfrm>
              <a:off x="1699202" y="1383707"/>
              <a:ext cx="8793596" cy="4749474"/>
            </a:xfrm>
            <a:prstGeom prst="rect">
              <a:avLst/>
            </a:prstGeom>
          </p:spPr>
          <p:style>
            <a:lnRef idx="2">
              <a:schemeClr val="accent2"/>
            </a:lnRef>
            <a:fillRef idx="1">
              <a:schemeClr val="lt1"/>
            </a:fillRef>
            <a:effectRef idx="0">
              <a:schemeClr val="accent2"/>
            </a:effectRef>
            <a:fontRef idx="minor">
              <a:schemeClr val="dk1"/>
            </a:fontRef>
          </p:style>
        </p:pic>
        <p:sp>
          <p:nvSpPr>
            <p:cNvPr id="14" name="Google Shape;64;p2">
              <a:extLst>
                <a:ext uri="{FF2B5EF4-FFF2-40B4-BE49-F238E27FC236}">
                  <a16:creationId xmlns:a16="http://schemas.microsoft.com/office/drawing/2014/main" id="{6090A6C1-E65D-5046-980D-A05A03E24854}"/>
                </a:ext>
              </a:extLst>
            </p:cNvPr>
            <p:cNvSpPr txBox="1"/>
            <p:nvPr/>
          </p:nvSpPr>
          <p:spPr>
            <a:xfrm>
              <a:off x="3125958" y="2585999"/>
              <a:ext cx="3008625" cy="72203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 closing price for Ethereum decreases by ~56% in the next month</a:t>
              </a:r>
            </a:p>
            <a:p>
              <a:pPr marL="233241" indent="-233241">
                <a:buClr>
                  <a:schemeClr val="dk1"/>
                </a:buClr>
                <a:buSzPts val="1000"/>
                <a:buFont typeface="Arial"/>
                <a:buAutoNum type="arabicParenR"/>
              </a:pPr>
              <a:r>
                <a:rPr lang="en-US" sz="1020" b="1" dirty="0">
                  <a:latin typeface="Arial"/>
                  <a:ea typeface="Arial"/>
                  <a:cs typeface="Arial"/>
                  <a:sym typeface="Arial"/>
                </a:rPr>
                <a:t>After the downward trend, Ethereum’s closing price increases by 46%</a:t>
              </a:r>
            </a:p>
          </p:txBody>
        </p:sp>
        <p:sp>
          <p:nvSpPr>
            <p:cNvPr id="15" name="Google Shape;66;p2">
              <a:extLst>
                <a:ext uri="{FF2B5EF4-FFF2-40B4-BE49-F238E27FC236}">
                  <a16:creationId xmlns:a16="http://schemas.microsoft.com/office/drawing/2014/main" id="{97937C49-812E-C54A-874B-5E51B730880A}"/>
                </a:ext>
              </a:extLst>
            </p:cNvPr>
            <p:cNvSpPr/>
            <p:nvPr/>
          </p:nvSpPr>
          <p:spPr>
            <a:xfrm>
              <a:off x="3125958" y="2369172"/>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0433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3"/>
          <p:cNvSpPr/>
          <p:nvPr/>
        </p:nvSpPr>
        <p:spPr>
          <a:xfrm>
            <a:off x="1715411" y="6723922"/>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a:solidFill>
                  <a:srgbClr val="002C46"/>
                </a:solidFill>
                <a:latin typeface="Arial"/>
                <a:ea typeface="Arial"/>
                <a:cs typeface="Arial"/>
                <a:sym typeface="Arial"/>
              </a:rPr>
              <a:t>Source: Financial and operational data from Exemplar</a:t>
            </a:r>
            <a:endParaRPr sz="1428">
              <a:solidFill>
                <a:srgbClr val="000000"/>
              </a:solidFill>
              <a:latin typeface="Arial"/>
              <a:ea typeface="Arial"/>
              <a:cs typeface="Arial"/>
              <a:sym typeface="Arial"/>
            </a:endParaRPr>
          </a:p>
        </p:txBody>
      </p:sp>
      <p:sp>
        <p:nvSpPr>
          <p:cNvPr id="163" name="Google Shape;163;p3"/>
          <p:cNvSpPr/>
          <p:nvPr/>
        </p:nvSpPr>
        <p:spPr>
          <a:xfrm>
            <a:off x="1715410" y="6615881"/>
            <a:ext cx="7027399" cy="109584"/>
          </a:xfrm>
          <a:prstGeom prst="rect">
            <a:avLst/>
          </a:prstGeom>
          <a:noFill/>
          <a:ln>
            <a:noFill/>
          </a:ln>
        </p:spPr>
        <p:txBody>
          <a:bodyPr spcFirstLastPara="1" wrap="square" lIns="0" tIns="0" rIns="0" bIns="0" anchor="b" anchorCtr="0">
            <a:spAutoFit/>
          </a:bodyPr>
          <a:lstStyle/>
          <a:p>
            <a:pPr marL="468534" indent="-468534">
              <a:buClr>
                <a:srgbClr val="000000"/>
              </a:buClr>
              <a:buSzPts val="684"/>
            </a:pPr>
            <a:r>
              <a:rPr lang="en-US" sz="698" b="1">
                <a:solidFill>
                  <a:srgbClr val="002C46"/>
                </a:solidFill>
                <a:latin typeface="Arial"/>
                <a:ea typeface="Arial"/>
                <a:cs typeface="Arial"/>
                <a:sym typeface="Arial"/>
              </a:rPr>
              <a:t>¹ EBIT is calculated as Revenues – COGS – Operational Expenses</a:t>
            </a:r>
            <a:endParaRPr sz="1428">
              <a:solidFill>
                <a:srgbClr val="000000"/>
              </a:solidFill>
              <a:latin typeface="Arial"/>
              <a:ea typeface="Arial"/>
              <a:cs typeface="Arial"/>
              <a:sym typeface="Arial"/>
            </a:endParaRPr>
          </a:p>
        </p:txBody>
      </p:sp>
      <p:sp>
        <p:nvSpPr>
          <p:cNvPr id="173" name="Google Shape;173;p3"/>
          <p:cNvSpPr txBox="1">
            <a:spLocks noGrp="1"/>
          </p:cNvSpPr>
          <p:nvPr>
            <p:ph type="title"/>
          </p:nvPr>
        </p:nvSpPr>
        <p:spPr>
          <a:xfrm>
            <a:off x="2735145" y="309215"/>
            <a:ext cx="8793596" cy="502317"/>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rPr>
              <a:t>Like Bitcoin, Ethereum experiences a significant dip in its closing price beginning in September 2017.</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grpSp>
        <p:nvGrpSpPr>
          <p:cNvPr id="4" name="Group 3">
            <a:extLst>
              <a:ext uri="{FF2B5EF4-FFF2-40B4-BE49-F238E27FC236}">
                <a16:creationId xmlns:a16="http://schemas.microsoft.com/office/drawing/2014/main" id="{04A230C6-CB92-2144-9CB5-8D7BE8B30B9B}"/>
              </a:ext>
            </a:extLst>
          </p:cNvPr>
          <p:cNvGrpSpPr/>
          <p:nvPr/>
        </p:nvGrpSpPr>
        <p:grpSpPr>
          <a:xfrm>
            <a:off x="1646712" y="1112274"/>
            <a:ext cx="8898575" cy="5185352"/>
            <a:chOff x="1949567" y="975056"/>
            <a:chExt cx="8292866" cy="5133098"/>
          </a:xfrm>
        </p:grpSpPr>
        <p:pic>
          <p:nvPicPr>
            <p:cNvPr id="3" name="Picture 2">
              <a:extLst>
                <a:ext uri="{FF2B5EF4-FFF2-40B4-BE49-F238E27FC236}">
                  <a16:creationId xmlns:a16="http://schemas.microsoft.com/office/drawing/2014/main" id="{B9C0FDF4-78CB-E24E-82DC-73C81BBB8A7F}"/>
                </a:ext>
              </a:extLst>
            </p:cNvPr>
            <p:cNvPicPr>
              <a:picLocks noChangeAspect="1"/>
            </p:cNvPicPr>
            <p:nvPr/>
          </p:nvPicPr>
          <p:blipFill>
            <a:blip r:embed="rId3"/>
            <a:stretch>
              <a:fillRect/>
            </a:stretch>
          </p:blipFill>
          <p:spPr>
            <a:xfrm>
              <a:off x="1949567" y="975056"/>
              <a:ext cx="8292866" cy="5133098"/>
            </a:xfrm>
            <a:prstGeom prst="rect">
              <a:avLst/>
            </a:prstGeom>
          </p:spPr>
          <p:style>
            <a:lnRef idx="2">
              <a:schemeClr val="accent2"/>
            </a:lnRef>
            <a:fillRef idx="1">
              <a:schemeClr val="lt1"/>
            </a:fillRef>
            <a:effectRef idx="0">
              <a:schemeClr val="accent2"/>
            </a:effectRef>
            <a:fontRef idx="minor">
              <a:schemeClr val="dk1"/>
            </a:fontRef>
          </p:style>
        </p:pic>
        <p:sp>
          <p:nvSpPr>
            <p:cNvPr id="175" name="Google Shape;66;p2">
              <a:extLst>
                <a:ext uri="{FF2B5EF4-FFF2-40B4-BE49-F238E27FC236}">
                  <a16:creationId xmlns:a16="http://schemas.microsoft.com/office/drawing/2014/main" id="{5EC4785F-221C-0941-84E5-F17D82C6352F}"/>
                </a:ext>
              </a:extLst>
            </p:cNvPr>
            <p:cNvSpPr/>
            <p:nvPr/>
          </p:nvSpPr>
          <p:spPr>
            <a:xfrm>
              <a:off x="2963912" y="4092461"/>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sp>
          <p:nvSpPr>
            <p:cNvPr id="176" name="Google Shape;64;p2">
              <a:extLst>
                <a:ext uri="{FF2B5EF4-FFF2-40B4-BE49-F238E27FC236}">
                  <a16:creationId xmlns:a16="http://schemas.microsoft.com/office/drawing/2014/main" id="{45CDB571-1D98-1743-970C-F74B240551E2}"/>
                </a:ext>
              </a:extLst>
            </p:cNvPr>
            <p:cNvSpPr txBox="1"/>
            <p:nvPr/>
          </p:nvSpPr>
          <p:spPr>
            <a:xfrm>
              <a:off x="2963912" y="4309288"/>
              <a:ext cx="3008625" cy="55937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There is selling signal once the actual closing price of Ethereum dips below the forecasted closing price on 9/2. </a:t>
              </a:r>
            </a:p>
          </p:txBody>
        </p:sp>
      </p:grpSp>
    </p:spTree>
    <p:extLst>
      <p:ext uri="{BB962C8B-B14F-4D97-AF65-F5344CB8AC3E}">
        <p14:creationId xmlns:p14="http://schemas.microsoft.com/office/powerpoint/2010/main" val="368116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2497854" y="396911"/>
            <a:ext cx="8793596" cy="501676"/>
          </a:xfrm>
          <a:prstGeom prst="rect">
            <a:avLst/>
          </a:prstGeom>
          <a:noFill/>
          <a:ln>
            <a:noFill/>
          </a:ln>
        </p:spPr>
        <p:txBody>
          <a:bodyPr spcFirstLastPara="1" vert="horz" wrap="square" lIns="0" tIns="0" rIns="0" bIns="0" rtlCol="0" anchor="t" anchorCtr="0">
            <a:spAutoFit/>
          </a:bodyPr>
          <a:lstStyle/>
          <a:p>
            <a:pPr>
              <a:spcBef>
                <a:spcPts val="0"/>
              </a:spcBef>
              <a:buSzPts val="1400"/>
            </a:pPr>
            <a:r>
              <a:rPr lang="en-US" sz="1630" b="1" dirty="0">
                <a:solidFill>
                  <a:srgbClr val="002060"/>
                </a:solidFill>
                <a:latin typeface="Tsukushi A Round Gothic Regular" panose="02020400000000000000" pitchFamily="18" charset="-128"/>
                <a:ea typeface="Tsukushi A Round Gothic Regular" panose="02020400000000000000" pitchFamily="18" charset="-128"/>
                <a:cs typeface="Arial" panose="020B0604020202020204" pitchFamily="34" charset="0"/>
              </a:rPr>
              <a:t>Ripple has the third highest market cap. Forecasting shows us a stagnant trend where there is no increase or decrease in closing price. </a:t>
            </a:r>
            <a:endParaRPr sz="1632" b="1" dirty="0">
              <a:solidFill>
                <a:srgbClr val="002060"/>
              </a:solidFill>
              <a:latin typeface="Tsukushi A Round Gothic Regular" panose="02020400000000000000" pitchFamily="18" charset="-128"/>
              <a:ea typeface="Tsukushi A Round Gothic Regular" panose="02020400000000000000" pitchFamily="18" charset="-128"/>
              <a:cs typeface="Arial"/>
              <a:sym typeface="Arial"/>
            </a:endParaRPr>
          </a:p>
        </p:txBody>
      </p:sp>
      <p:sp>
        <p:nvSpPr>
          <p:cNvPr id="186" name="Google Shape;186;p5"/>
          <p:cNvSpPr/>
          <p:nvPr/>
        </p:nvSpPr>
        <p:spPr>
          <a:xfrm>
            <a:off x="2074678" y="6617660"/>
            <a:ext cx="3387578" cy="222265"/>
          </a:xfrm>
          <a:prstGeom prst="rect">
            <a:avLst/>
          </a:prstGeom>
          <a:noFill/>
          <a:ln>
            <a:noFill/>
          </a:ln>
        </p:spPr>
        <p:txBody>
          <a:bodyPr spcFirstLastPara="1" wrap="square" lIns="93282" tIns="46628" rIns="93282" bIns="46628" anchor="t" anchorCtr="0">
            <a:spAutoFit/>
          </a:bodyPr>
          <a:lstStyle/>
          <a:p>
            <a:pPr>
              <a:buClr>
                <a:srgbClr val="000000"/>
              </a:buClr>
              <a:buSzPts val="800"/>
            </a:pPr>
            <a:r>
              <a:rPr lang="en-US" sz="816" b="1">
                <a:solidFill>
                  <a:schemeClr val="dk1"/>
                </a:solidFill>
                <a:latin typeface="Arial"/>
                <a:ea typeface="Arial"/>
                <a:cs typeface="Arial"/>
                <a:sym typeface="Arial"/>
              </a:rPr>
              <a:t>Source: </a:t>
            </a:r>
            <a:r>
              <a:rPr lang="en-US" sz="816">
                <a:solidFill>
                  <a:schemeClr val="dk1"/>
                </a:solidFill>
                <a:latin typeface="Arial"/>
                <a:ea typeface="Arial"/>
                <a:cs typeface="Arial"/>
                <a:sym typeface="Arial"/>
              </a:rPr>
              <a:t>Southern Water Corp Financial Records (SAP) 2013-2015</a:t>
            </a:r>
            <a:endParaRPr sz="1428">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5A03AEFF-56B9-184F-AAAA-9E9140189A16}"/>
              </a:ext>
            </a:extLst>
          </p:cNvPr>
          <p:cNvGrpSpPr/>
          <p:nvPr/>
        </p:nvGrpSpPr>
        <p:grpSpPr>
          <a:xfrm>
            <a:off x="1642103" y="1357475"/>
            <a:ext cx="8793596" cy="4719234"/>
            <a:chOff x="1642103" y="1357475"/>
            <a:chExt cx="8793596" cy="4719234"/>
          </a:xfrm>
        </p:grpSpPr>
        <p:pic>
          <p:nvPicPr>
            <p:cNvPr id="8" name="Picture 7">
              <a:extLst>
                <a:ext uri="{FF2B5EF4-FFF2-40B4-BE49-F238E27FC236}">
                  <a16:creationId xmlns:a16="http://schemas.microsoft.com/office/drawing/2014/main" id="{7ACDB517-E153-B94D-8E20-B2EC9BD578B2}"/>
                </a:ext>
              </a:extLst>
            </p:cNvPr>
            <p:cNvPicPr>
              <a:picLocks noChangeAspect="1"/>
            </p:cNvPicPr>
            <p:nvPr/>
          </p:nvPicPr>
          <p:blipFill>
            <a:blip r:embed="rId3"/>
            <a:stretch>
              <a:fillRect/>
            </a:stretch>
          </p:blipFill>
          <p:spPr>
            <a:xfrm>
              <a:off x="1642103" y="1357475"/>
              <a:ext cx="8793596" cy="4719234"/>
            </a:xfrm>
            <a:prstGeom prst="rect">
              <a:avLst/>
            </a:prstGeom>
          </p:spPr>
          <p:style>
            <a:lnRef idx="2">
              <a:schemeClr val="accent2"/>
            </a:lnRef>
            <a:fillRef idx="1">
              <a:schemeClr val="lt1"/>
            </a:fillRef>
            <a:effectRef idx="0">
              <a:schemeClr val="accent2"/>
            </a:effectRef>
            <a:fontRef idx="minor">
              <a:schemeClr val="dk1"/>
            </a:fontRef>
          </p:style>
        </p:pic>
        <p:grpSp>
          <p:nvGrpSpPr>
            <p:cNvPr id="6" name="Group 5">
              <a:extLst>
                <a:ext uri="{FF2B5EF4-FFF2-40B4-BE49-F238E27FC236}">
                  <a16:creationId xmlns:a16="http://schemas.microsoft.com/office/drawing/2014/main" id="{1598CD23-AD49-0848-85E6-D3B792E442AF}"/>
                </a:ext>
              </a:extLst>
            </p:cNvPr>
            <p:cNvGrpSpPr/>
            <p:nvPr/>
          </p:nvGrpSpPr>
          <p:grpSpPr>
            <a:xfrm>
              <a:off x="2706362" y="2490142"/>
              <a:ext cx="3008625" cy="938858"/>
              <a:chOff x="3125958" y="2369172"/>
              <a:chExt cx="3008625" cy="938858"/>
            </a:xfrm>
          </p:grpSpPr>
          <p:sp>
            <p:nvSpPr>
              <p:cNvPr id="14" name="Google Shape;64;p2">
                <a:extLst>
                  <a:ext uri="{FF2B5EF4-FFF2-40B4-BE49-F238E27FC236}">
                    <a16:creationId xmlns:a16="http://schemas.microsoft.com/office/drawing/2014/main" id="{6090A6C1-E65D-5046-980D-A05A03E24854}"/>
                  </a:ext>
                </a:extLst>
              </p:cNvPr>
              <p:cNvSpPr txBox="1"/>
              <p:nvPr/>
            </p:nvSpPr>
            <p:spPr>
              <a:xfrm>
                <a:off x="3125958" y="2585999"/>
                <a:ext cx="3008625" cy="722031"/>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t" anchorCtr="0">
                <a:spAutoFit/>
              </a:bodyPr>
              <a:lstStyle/>
              <a:p>
                <a:pPr marL="233241" indent="-233241">
                  <a:buClr>
                    <a:schemeClr val="dk1"/>
                  </a:buClr>
                  <a:buSzPts val="1000"/>
                  <a:buFont typeface="Arial"/>
                  <a:buAutoNum type="arabicParenR"/>
                </a:pPr>
                <a:r>
                  <a:rPr lang="en-US" sz="1020" b="1" dirty="0">
                    <a:latin typeface="Arial"/>
                    <a:ea typeface="Arial"/>
                    <a:cs typeface="Arial"/>
                    <a:sym typeface="Arial"/>
                  </a:rPr>
                  <a:t>The closing price for Ripple decreases by ~11% after August 2017</a:t>
                </a:r>
              </a:p>
              <a:p>
                <a:pPr marL="233241" indent="-233241">
                  <a:buClr>
                    <a:schemeClr val="dk1"/>
                  </a:buClr>
                  <a:buSzPts val="1000"/>
                  <a:buFont typeface="Arial"/>
                  <a:buAutoNum type="arabicParenR"/>
                </a:pPr>
                <a:r>
                  <a:rPr lang="en-US" sz="1020" b="1" dirty="0">
                    <a:latin typeface="Arial"/>
                    <a:ea typeface="Arial"/>
                    <a:cs typeface="Arial"/>
                    <a:sym typeface="Arial"/>
                  </a:rPr>
                  <a:t>There is no forecasted upward or downward trend</a:t>
                </a:r>
              </a:p>
            </p:txBody>
          </p:sp>
          <p:sp>
            <p:nvSpPr>
              <p:cNvPr id="15" name="Google Shape;66;p2">
                <a:extLst>
                  <a:ext uri="{FF2B5EF4-FFF2-40B4-BE49-F238E27FC236}">
                    <a16:creationId xmlns:a16="http://schemas.microsoft.com/office/drawing/2014/main" id="{97937C49-812E-C54A-874B-5E51B730880A}"/>
                  </a:ext>
                </a:extLst>
              </p:cNvPr>
              <p:cNvSpPr/>
              <p:nvPr/>
            </p:nvSpPr>
            <p:spPr>
              <a:xfrm>
                <a:off x="3125958" y="2369172"/>
                <a:ext cx="1052644" cy="216827"/>
              </a:xfrm>
              <a:prstGeom prst="roundRect">
                <a:avLst>
                  <a:gd name="adj" fmla="val 1666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3282" tIns="46628" rIns="93282" bIns="46628" anchor="ctr" anchorCtr="0">
                <a:noAutofit/>
              </a:bodyPr>
              <a:lstStyle/>
              <a:p>
                <a:pPr algn="ctr">
                  <a:buClr>
                    <a:srgbClr val="000000"/>
                  </a:buClr>
                  <a:buSzPts val="1050"/>
                </a:pPr>
                <a:r>
                  <a:rPr lang="en-US" sz="1071" b="1" dirty="0">
                    <a:solidFill>
                      <a:schemeClr val="dk1"/>
                    </a:solidFill>
                    <a:latin typeface="Arial"/>
                    <a:ea typeface="Arial"/>
                    <a:cs typeface="Arial"/>
                    <a:sym typeface="Arial"/>
                  </a:rPr>
                  <a:t>Key Insights</a:t>
                </a:r>
                <a:endParaRPr sz="1428" dirty="0">
                  <a:solidFill>
                    <a:srgbClr val="000000"/>
                  </a:solidFill>
                  <a:latin typeface="Arial"/>
                  <a:ea typeface="Arial"/>
                  <a:cs typeface="Arial"/>
                  <a:sym typeface="Arial"/>
                </a:endParaRPr>
              </a:p>
            </p:txBody>
          </p:sp>
        </p:grpSp>
      </p:grpSp>
    </p:spTree>
    <p:extLst>
      <p:ext uri="{BB962C8B-B14F-4D97-AF65-F5344CB8AC3E}">
        <p14:creationId xmlns:p14="http://schemas.microsoft.com/office/powerpoint/2010/main" val="3387121555"/>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E1833"/>
      </a:dk2>
      <a:lt2>
        <a:srgbClr val="F0F3F2"/>
      </a:lt2>
      <a:accent1>
        <a:srgbClr val="E22E83"/>
      </a:accent1>
      <a:accent2>
        <a:srgbClr val="D01CBC"/>
      </a:accent2>
      <a:accent3>
        <a:srgbClr val="AB2EE2"/>
      </a:accent3>
      <a:accent4>
        <a:srgbClr val="5220D1"/>
      </a:accent4>
      <a:accent5>
        <a:srgbClr val="2E46E2"/>
      </a:accent5>
      <a:accent6>
        <a:srgbClr val="1C80D0"/>
      </a:accent6>
      <a:hlink>
        <a:srgbClr val="433FB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40014</TotalTime>
  <Words>948</Words>
  <Application>Microsoft Macintosh PowerPoint</Application>
  <PresentationFormat>Widescreen</PresentationFormat>
  <Paragraphs>108</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Tsukushi A Round Gothic Regular</vt:lpstr>
      <vt:lpstr>Arial</vt:lpstr>
      <vt:lpstr>Avenir Next LT Pro</vt:lpstr>
      <vt:lpstr>AvenirNext LT Pro Medium</vt:lpstr>
      <vt:lpstr>Calibri</vt:lpstr>
      <vt:lpstr>Sagona Book</vt:lpstr>
      <vt:lpstr>Segoe UI Semilight</vt:lpstr>
      <vt:lpstr>ExploreVTI</vt:lpstr>
      <vt:lpstr>Cryptocurrency Stock Analytics </vt:lpstr>
      <vt:lpstr>Bitcoin has the highest market cap increasing 290% between 2016 &amp; 2017. However, forecasting shows us a downward trend for Bitcoin closing price in the next month.  **only one activity was performed under data cleansing  </vt:lpstr>
      <vt:lpstr>EDA &amp; Model Building</vt:lpstr>
      <vt:lpstr>EDA &amp; Model Building</vt:lpstr>
      <vt:lpstr>Out of the 7 cryptocurrencies analyzed, Bitcoin has the highest market cap increasing 290% between 2016 &amp; 2017. However, forecasting shows us a downward trend for Bitcoin closing price in the next month.</vt:lpstr>
      <vt:lpstr>Comparing forecasted and actual closing price gives us an idea where to buy and sell cryptocurrency stock.</vt:lpstr>
      <vt:lpstr>Ethereum has the second highest market cap. However, forecasting shows us a trend like Bitcoin’s during the same time period.</vt:lpstr>
      <vt:lpstr>Like Bitcoin, Ethereum experiences a significant dip in its closing price beginning in September 2017.</vt:lpstr>
      <vt:lpstr>Ripple has the third highest market cap. Forecasting shows us a stagnant trend where there is no increase or decrease in closing price. </vt:lpstr>
      <vt:lpstr>Like Ethereum, Ripple experiences a significant dip in its closing price beginning in September 2017.</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Stock Analytics </dc:title>
  <dc:creator>Leonard Fernando</dc:creator>
  <cp:lastModifiedBy>Leonard Fernando</cp:lastModifiedBy>
  <cp:revision>87</cp:revision>
  <dcterms:created xsi:type="dcterms:W3CDTF">2021-02-22T06:11:13Z</dcterms:created>
  <dcterms:modified xsi:type="dcterms:W3CDTF">2021-03-27T18:25:42Z</dcterms:modified>
</cp:coreProperties>
</file>