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2" r:id="rId4"/>
    <p:sldId id="265" r:id="rId5"/>
    <p:sldId id="261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8D7BC-7EAB-1149-A65F-7801C01DA29E}" v="77" dt="2020-06-24T06:31:3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7"/>
  </p:normalViewPr>
  <p:slideViewPr>
    <p:cSldViewPr snapToGrid="0" snapToObjects="1">
      <p:cViewPr>
        <p:scale>
          <a:sx n="135" d="100"/>
          <a:sy n="135" d="100"/>
        </p:scale>
        <p:origin x="-224" y="-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B8AD8E02-FEFA-4B98-A4E6-CE1963CF0658}"/>
    <pc:docChg chg="delSld">
      <pc:chgData name="Leonard Fernando" userId="9602231002f29d14" providerId="Windows Live" clId="Web-{B8AD8E02-FEFA-4B98-A4E6-CE1963CF0658}" dt="2020-06-22T20:01:38.239" v="1"/>
      <pc:docMkLst>
        <pc:docMk/>
      </pc:docMkLst>
      <pc:sldChg chg="del">
        <pc:chgData name="Leonard Fernando" userId="9602231002f29d14" providerId="Windows Live" clId="Web-{B8AD8E02-FEFA-4B98-A4E6-CE1963CF0658}" dt="2020-06-22T20:01:35.817" v="0"/>
        <pc:sldMkLst>
          <pc:docMk/>
          <pc:sldMk cId="2026376315" sldId="263"/>
        </pc:sldMkLst>
      </pc:sldChg>
      <pc:sldChg chg="del">
        <pc:chgData name="Leonard Fernando" userId="9602231002f29d14" providerId="Windows Live" clId="Web-{B8AD8E02-FEFA-4B98-A4E6-CE1963CF0658}" dt="2020-06-22T20:01:38.239" v="1"/>
        <pc:sldMkLst>
          <pc:docMk/>
          <pc:sldMk cId="540746598" sldId="264"/>
        </pc:sldMkLst>
      </pc:sldChg>
    </pc:docChg>
  </pc:docChgLst>
  <pc:docChgLst>
    <pc:chgData name="Leonard Fernando" userId="9602231002f29d14" providerId="LiveId" clId="{0F08D7BC-7EAB-1149-A65F-7801C01DA29E}"/>
    <pc:docChg chg="custSel addSld delSld modSld">
      <pc:chgData name="Leonard Fernando" userId="9602231002f29d14" providerId="LiveId" clId="{0F08D7BC-7EAB-1149-A65F-7801C01DA29E}" dt="2020-06-24T06:31:39.657" v="696"/>
      <pc:docMkLst>
        <pc:docMk/>
      </pc:docMkLst>
      <pc:sldChg chg="modSp">
        <pc:chgData name="Leonard Fernando" userId="9602231002f29d14" providerId="LiveId" clId="{0F08D7BC-7EAB-1149-A65F-7801C01DA29E}" dt="2020-06-23T19:53:28.946" v="95" actId="20577"/>
        <pc:sldMkLst>
          <pc:docMk/>
          <pc:sldMk cId="4152447688" sldId="259"/>
        </pc:sldMkLst>
        <pc:spChg chg="mod">
          <ac:chgData name="Leonard Fernando" userId="9602231002f29d14" providerId="LiveId" clId="{0F08D7BC-7EAB-1149-A65F-7801C01DA29E}" dt="2020-06-23T19:53:28.946" v="95" actId="20577"/>
          <ac:spMkLst>
            <pc:docMk/>
            <pc:sldMk cId="4152447688" sldId="259"/>
            <ac:spMk id="163" creationId="{00000000-0000-0000-0000-000000000000}"/>
          </ac:spMkLst>
        </pc:spChg>
      </pc:sldChg>
      <pc:sldChg chg="del">
        <pc:chgData name="Leonard Fernando" userId="9602231002f29d14" providerId="LiveId" clId="{0F08D7BC-7EAB-1149-A65F-7801C01DA29E}" dt="2020-06-23T19:51:31.635" v="1" actId="2696"/>
        <pc:sldMkLst>
          <pc:docMk/>
          <pc:sldMk cId="336540766" sldId="260"/>
        </pc:sldMkLst>
      </pc:sldChg>
      <pc:sldChg chg="modSp">
        <pc:chgData name="Leonard Fernando" userId="9602231002f29d14" providerId="LiveId" clId="{0F08D7BC-7EAB-1149-A65F-7801C01DA29E}" dt="2020-06-23T19:53:06.041" v="77" actId="20577"/>
        <pc:sldMkLst>
          <pc:docMk/>
          <pc:sldMk cId="1726817357" sldId="261"/>
        </pc:sldMkLst>
        <pc:spChg chg="mod">
          <ac:chgData name="Leonard Fernando" userId="9602231002f29d14" providerId="LiveId" clId="{0F08D7BC-7EAB-1149-A65F-7801C01DA29E}" dt="2020-06-23T19:53:06.041" v="77" actId="20577"/>
          <ac:spMkLst>
            <pc:docMk/>
            <pc:sldMk cId="1726817357" sldId="261"/>
            <ac:spMk id="152" creationId="{00000000-0000-0000-0000-000000000000}"/>
          </ac:spMkLst>
        </pc:spChg>
      </pc:sldChg>
      <pc:sldChg chg="addSp modSp">
        <pc:chgData name="Leonard Fernando" userId="9602231002f29d14" providerId="LiveId" clId="{0F08D7BC-7EAB-1149-A65F-7801C01DA29E}" dt="2020-06-23T20:04:56.833" v="414" actId="20577"/>
        <pc:sldMkLst>
          <pc:docMk/>
          <pc:sldMk cId="1558221917" sldId="262"/>
        </pc:sldMkLst>
        <pc:spChg chg="add mod">
          <ac:chgData name="Leonard Fernando" userId="9602231002f29d14" providerId="LiveId" clId="{0F08D7BC-7EAB-1149-A65F-7801C01DA29E}" dt="2020-06-23T20:04:56.833" v="414" actId="20577"/>
          <ac:spMkLst>
            <pc:docMk/>
            <pc:sldMk cId="1558221917" sldId="262"/>
            <ac:spMk id="7" creationId="{F08DDB7E-8E20-CC44-B2FD-0CC7AB4C2DD0}"/>
          </ac:spMkLst>
        </pc:spChg>
        <pc:spChg chg="mod">
          <ac:chgData name="Leonard Fernando" userId="9602231002f29d14" providerId="LiveId" clId="{0F08D7BC-7EAB-1149-A65F-7801C01DA29E}" dt="2020-06-23T19:54:30.395" v="101" actId="255"/>
          <ac:spMkLst>
            <pc:docMk/>
            <pc:sldMk cId="1558221917" sldId="262"/>
            <ac:spMk id="152" creationId="{00000000-0000-0000-0000-000000000000}"/>
          </ac:spMkLst>
        </pc:spChg>
      </pc:sldChg>
      <pc:sldChg chg="modSp add">
        <pc:chgData name="Leonard Fernando" userId="9602231002f29d14" providerId="LiveId" clId="{0F08D7BC-7EAB-1149-A65F-7801C01DA29E}" dt="2020-06-24T06:30:03.484" v="691"/>
        <pc:sldMkLst>
          <pc:docMk/>
          <pc:sldMk cId="1214362986" sldId="263"/>
        </pc:sldMkLst>
        <pc:spChg chg="mod">
          <ac:chgData name="Leonard Fernando" userId="9602231002f29d14" providerId="LiveId" clId="{0F08D7BC-7EAB-1149-A65F-7801C01DA29E}" dt="2020-06-23T19:55:34.628" v="103" actId="20577"/>
          <ac:spMkLst>
            <pc:docMk/>
            <pc:sldMk cId="1214362986" sldId="263"/>
            <ac:spMk id="14" creationId="{0562B10D-0281-514D-92A3-0DB2370179A9}"/>
          </ac:spMkLst>
        </pc:spChg>
        <pc:spChg chg="mod">
          <ac:chgData name="Leonard Fernando" userId="9602231002f29d14" providerId="LiveId" clId="{0F08D7BC-7EAB-1149-A65F-7801C01DA29E}" dt="2020-06-23T19:54:22.097" v="100" actId="255"/>
          <ac:spMkLst>
            <pc:docMk/>
            <pc:sldMk cId="1214362986" sldId="263"/>
            <ac:spMk id="152" creationId="{00000000-0000-0000-0000-000000000000}"/>
          </ac:spMkLst>
        </pc:spChg>
        <pc:spChg chg="mod">
          <ac:chgData name="Leonard Fernando" userId="9602231002f29d14" providerId="LiveId" clId="{0F08D7BC-7EAB-1149-A65F-7801C01DA29E}" dt="2020-06-23T19:52:24.636" v="15" actId="20577"/>
          <ac:spMkLst>
            <pc:docMk/>
            <pc:sldMk cId="1214362986" sldId="263"/>
            <ac:spMk id="153" creationId="{00000000-0000-0000-0000-000000000000}"/>
          </ac:spMkLst>
        </pc:spChg>
        <pc:graphicFrameChg chg="mod">
          <ac:chgData name="Leonard Fernando" userId="9602231002f29d14" providerId="LiveId" clId="{0F08D7BC-7EAB-1149-A65F-7801C01DA29E}" dt="2020-06-23T20:11:29.119" v="647" actId="255"/>
          <ac:graphicFrameMkLst>
            <pc:docMk/>
            <pc:sldMk cId="1214362986" sldId="263"/>
            <ac:graphicFrameMk id="11" creationId="{EF38019C-63DA-9746-BAC3-3BEECDE6DCBE}"/>
          </ac:graphicFrameMkLst>
        </pc:graphicFrameChg>
        <pc:graphicFrameChg chg="mod">
          <ac:chgData name="Leonard Fernando" userId="9602231002f29d14" providerId="LiveId" clId="{0F08D7BC-7EAB-1149-A65F-7801C01DA29E}" dt="2020-06-24T06:30:03.484" v="691"/>
          <ac:graphicFrameMkLst>
            <pc:docMk/>
            <pc:sldMk cId="1214362986" sldId="263"/>
            <ac:graphicFrameMk id="13" creationId="{700C881A-1C48-D847-80A9-F22E85915B17}"/>
          </ac:graphicFrameMkLst>
        </pc:graphicFrameChg>
      </pc:sldChg>
      <pc:sldChg chg="modSp add">
        <pc:chgData name="Leonard Fernando" userId="9602231002f29d14" providerId="LiveId" clId="{0F08D7BC-7EAB-1149-A65F-7801C01DA29E}" dt="2020-06-24T06:31:39.657" v="696"/>
        <pc:sldMkLst>
          <pc:docMk/>
          <pc:sldMk cId="2759360139" sldId="264"/>
        </pc:sldMkLst>
        <pc:spChg chg="mod">
          <ac:chgData name="Leonard Fernando" userId="9602231002f29d14" providerId="LiveId" clId="{0F08D7BC-7EAB-1149-A65F-7801C01DA29E}" dt="2020-06-23T19:55:41.952" v="104" actId="20577"/>
          <ac:spMkLst>
            <pc:docMk/>
            <pc:sldMk cId="2759360139" sldId="264"/>
            <ac:spMk id="12" creationId="{3B4ABFBB-EA0D-A546-8ED5-E35EBAA02224}"/>
          </ac:spMkLst>
        </pc:spChg>
        <pc:spChg chg="mod">
          <ac:chgData name="Leonard Fernando" userId="9602231002f29d14" providerId="LiveId" clId="{0F08D7BC-7EAB-1149-A65F-7801C01DA29E}" dt="2020-06-23T19:52:40.708" v="51" actId="20577"/>
          <ac:spMkLst>
            <pc:docMk/>
            <pc:sldMk cId="2759360139" sldId="264"/>
            <ac:spMk id="152" creationId="{00000000-0000-0000-0000-000000000000}"/>
          </ac:spMkLst>
        </pc:spChg>
        <pc:graphicFrameChg chg="mod">
          <ac:chgData name="Leonard Fernando" userId="9602231002f29d14" providerId="LiveId" clId="{0F08D7BC-7EAB-1149-A65F-7801C01DA29E}" dt="2020-06-24T06:29:04.770" v="689"/>
          <ac:graphicFrameMkLst>
            <pc:docMk/>
            <pc:sldMk cId="2759360139" sldId="264"/>
            <ac:graphicFrameMk id="8" creationId="{3B39814C-195E-4640-95C1-C8C0A9BF0D5F}"/>
          </ac:graphicFrameMkLst>
        </pc:graphicFrameChg>
        <pc:graphicFrameChg chg="mod">
          <ac:chgData name="Leonard Fernando" userId="9602231002f29d14" providerId="LiveId" clId="{0F08D7BC-7EAB-1149-A65F-7801C01DA29E}" dt="2020-06-24T06:31:39.657" v="696"/>
          <ac:graphicFrameMkLst>
            <pc:docMk/>
            <pc:sldMk cId="2759360139" sldId="264"/>
            <ac:graphicFrameMk id="10" creationId="{41BDEE60-631D-2843-B397-DC372A5FD4EA}"/>
          </ac:graphicFrameMkLst>
        </pc:graphicFrameChg>
      </pc:sldChg>
      <pc:sldChg chg="addSp modSp add">
        <pc:chgData name="Leonard Fernando" userId="9602231002f29d14" providerId="LiveId" clId="{0F08D7BC-7EAB-1149-A65F-7801C01DA29E}" dt="2020-06-23T20:06:47.092" v="645" actId="20577"/>
        <pc:sldMkLst>
          <pc:docMk/>
          <pc:sldMk cId="321724572" sldId="265"/>
        </pc:sldMkLst>
        <pc:spChg chg="add mod">
          <ac:chgData name="Leonard Fernando" userId="9602231002f29d14" providerId="LiveId" clId="{0F08D7BC-7EAB-1149-A65F-7801C01DA29E}" dt="2020-06-23T20:06:47.092" v="645" actId="20577"/>
          <ac:spMkLst>
            <pc:docMk/>
            <pc:sldMk cId="321724572" sldId="265"/>
            <ac:spMk id="9" creationId="{D826000E-0CB4-C048-BFEA-7B36894F9F7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[SWWorksheetLeonard.xlsx]EBIT!$C$32:$N$32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EE-0B46-B094-F1F48827DC58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[SWWorksheetLeonard.xlsx]EBIT!$C$63:$N$63</c:f>
              <c:numCache>
                <c:formatCode>"$"#,##0.00;[Red]\-"$"#,##0.00</c:formatCode>
                <c:ptCount val="12"/>
                <c:pt idx="0">
                  <c:v>23041641.440000001</c:v>
                </c:pt>
                <c:pt idx="1">
                  <c:v>18939711.360000003</c:v>
                </c:pt>
                <c:pt idx="2">
                  <c:v>14249091.850000001</c:v>
                </c:pt>
                <c:pt idx="3">
                  <c:v>8208883.3500000015</c:v>
                </c:pt>
                <c:pt idx="4">
                  <c:v>12013231.099999998</c:v>
                </c:pt>
                <c:pt idx="5">
                  <c:v>21399402.720000003</c:v>
                </c:pt>
                <c:pt idx="6">
                  <c:v>31750634.350000001</c:v>
                </c:pt>
                <c:pt idx="7">
                  <c:v>29729505.75</c:v>
                </c:pt>
                <c:pt idx="8">
                  <c:v>29080374.710000001</c:v>
                </c:pt>
                <c:pt idx="9">
                  <c:v>25142556.789999999</c:v>
                </c:pt>
                <c:pt idx="10">
                  <c:v>23750044.179999996</c:v>
                </c:pt>
                <c:pt idx="11">
                  <c:v>24690189.34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E-0B46-B094-F1F48827D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40000000"/>
          <c:min val="4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6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 dirty="0">
                <a:effectLst/>
              </a:rPr>
              <a:t>Cost to Produce for  </a:t>
            </a:r>
            <a:r>
              <a:rPr lang="en-AU" sz="1000" b="1" i="0" baseline="0" dirty="0" err="1">
                <a:effectLst/>
              </a:rPr>
              <a:t>Kootha</a:t>
            </a:r>
            <a:endParaRPr lang="en-AU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Forecast'!$C$18:$N$18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1-6844-B7FD-45A790667161}"/>
            </c:ext>
          </c:extLst>
        </c:ser>
        <c:ser>
          <c:idx val="1"/>
          <c:order val="1"/>
          <c:tx>
            <c:v>Kootha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Forecast'!$C$50:$N$50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1-6844-B7FD-45A790667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 dirty="0">
                <a:effectLst/>
              </a:rPr>
              <a:t>Cost to Produce for </a:t>
            </a:r>
            <a:r>
              <a:rPr lang="en-AU" sz="1000" b="1" i="0" baseline="0" dirty="0" err="1">
                <a:effectLst/>
              </a:rPr>
              <a:t>Surjek</a:t>
            </a:r>
            <a:endParaRPr lang="en-AU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Surjek 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Forecast'!$C$25:$N$25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4F-4E43-86E7-435875BC91EF}"/>
            </c:ext>
          </c:extLst>
        </c:ser>
        <c:ser>
          <c:idx val="1"/>
          <c:order val="1"/>
          <c:tx>
            <c:v>Surjek 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Forecast'!$C$57:$N$57</c:f>
              <c:numCache>
                <c:formatCode>"$"#,##0.00;[Red]\-"$"#,##0.00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4F-4E43-86E7-435875BC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3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 dirty="0">
                <a:effectLst/>
              </a:rPr>
              <a:t>Cost to Produce for </a:t>
            </a:r>
            <a:r>
              <a:rPr lang="en-AU" sz="1000" b="1" i="0" baseline="0" dirty="0" err="1">
                <a:effectLst/>
              </a:rPr>
              <a:t>Jutik</a:t>
            </a:r>
            <a:r>
              <a:rPr lang="en-AU" sz="1000" b="1" i="0" baseline="0" dirty="0">
                <a:effectLst/>
              </a:rPr>
              <a:t> </a:t>
            </a:r>
            <a:endParaRPr lang="en-AU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Jutik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Forecast'!$C$32:$N$32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7-7F4F-9B1D-8D836B34A207}"/>
            </c:ext>
          </c:extLst>
        </c:ser>
        <c:ser>
          <c:idx val="1"/>
          <c:order val="1"/>
          <c:tx>
            <c:v>Kootha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Forecast'!$C$64:$N$64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7-7F4F-9B1D-8D836B34A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'[SWWorksheetEconomics.xlsx]Pseudo Cost Curve'!$B$15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E96-454E-A298-BA717AA25E40}"/>
            </c:ext>
          </c:extLst>
        </c:ser>
        <c:ser>
          <c:idx val="2"/>
          <c:order val="1"/>
          <c:tx>
            <c:strRef>
              <c:f>'[SWWorksheetEconomics.xlsx]Pseudo Cost Curve'!$C$15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E96-454E-A298-BA717AA25E40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E96-454E-A298-BA717AA25E40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E96-454E-A298-BA717AA25E40}"/>
            </c:ext>
          </c:extLst>
        </c:ser>
        <c:ser>
          <c:idx val="3"/>
          <c:order val="2"/>
          <c:tx>
            <c:strRef>
              <c:f>'[SWWorksheetEconomics.xlsx]Pseudo Cost Curve'!$D$15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E96-454E-A298-BA717AA25E40}"/>
                </c:ext>
              </c:extLst>
            </c:dLbl>
            <c:dLbl>
              <c:idx val="6"/>
              <c:layout>
                <c:manualLayout>
                  <c:x val="8.890449897082367E-2"/>
                  <c:y val="-0.36511471550059738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E96-454E-A298-BA717AA25E40}"/>
            </c:ext>
          </c:extLst>
        </c:ser>
        <c:ser>
          <c:idx val="4"/>
          <c:order val="3"/>
          <c:tx>
            <c:strRef>
              <c:f>'[SWWorksheetEconomics.xlsx]Pseudo Cost Curve'!$E$15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2E96-454E-A298-BA717AA25E40}"/>
                </c:ext>
              </c:extLst>
            </c:dLbl>
            <c:dLbl>
              <c:idx val="9"/>
              <c:layout>
                <c:manualLayout>
                  <c:x val="0.21945437318260538"/>
                  <c:y val="-0.25009948073639526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E96-454E-A298-BA717AA2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'[SWWorksheetEconomics.xlsx]Pseudo Cost Curve'!$F$16:$F$26</c:f>
              <c:numCache>
                <c:formatCode>"$"#,##0.00</c:formatCode>
                <c:ptCount val="11"/>
                <c:pt idx="0">
                  <c:v>53.781786217289373</c:v>
                </c:pt>
                <c:pt idx="1">
                  <c:v>53.781786217289373</c:v>
                </c:pt>
                <c:pt idx="2">
                  <c:v>53.781786217289373</c:v>
                </c:pt>
                <c:pt idx="3">
                  <c:v>53.781786217289373</c:v>
                </c:pt>
                <c:pt idx="4">
                  <c:v>53.781786217289373</c:v>
                </c:pt>
                <c:pt idx="5">
                  <c:v>53.781786217289373</c:v>
                </c:pt>
                <c:pt idx="6">
                  <c:v>53.781786217289373</c:v>
                </c:pt>
                <c:pt idx="7">
                  <c:v>53.781786217289373</c:v>
                </c:pt>
                <c:pt idx="8">
                  <c:v>53.781786217289373</c:v>
                </c:pt>
                <c:pt idx="9">
                  <c:v>53.781786217289373</c:v>
                </c:pt>
                <c:pt idx="10">
                  <c:v>53.781786217289373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E96-454E-A298-BA717AA2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4.4932997200096247E-2"/>
                  <c:y val="6.4375556956132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9E-4849-B4C5-10A38070EDCA}"/>
                </c:ext>
              </c:extLst>
            </c:dLbl>
            <c:dLbl>
              <c:idx val="5"/>
              <c:layout>
                <c:manualLayout>
                  <c:x val="-1.1544473547796398E-2"/>
                  <c:y val="3.29509475633202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9E-4849-B4C5-10A38070EDCA}"/>
                </c:ext>
              </c:extLst>
            </c:dLbl>
            <c:dLbl>
              <c:idx val="6"/>
              <c:layout>
                <c:manualLayout>
                  <c:x val="-2.1706198137626784E-2"/>
                  <c:y val="4.19294073898380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9E-4849-B4C5-10A38070EDCA}"/>
                </c:ext>
              </c:extLst>
            </c:dLbl>
            <c:dLbl>
              <c:idx val="9"/>
              <c:layout>
                <c:manualLayout>
                  <c:x val="-3.6222947551670305E-2"/>
                  <c:y val="2.84617176500613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9E-4849-B4C5-10A38070EDCA}"/>
                </c:ext>
              </c:extLst>
            </c:dLbl>
            <c:dLbl>
              <c:idx val="11"/>
              <c:layout>
                <c:manualLayout>
                  <c:x val="-3.3376064394928739E-2"/>
                  <c:y val="2.84617176500614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9E-4849-B4C5-10A38070E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[SWWorksheetLeonard.xlsx]EBIT!$C$11:$N$11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A0-4B41-9E9A-DB4EB1AFE4E7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1.3065074472639123E-2"/>
                  <c:y val="-3.5913839306071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9E-4849-B4C5-10A38070EDCA}"/>
                </c:ext>
              </c:extLst>
            </c:dLbl>
            <c:dLbl>
              <c:idx val="4"/>
              <c:layout>
                <c:manualLayout>
                  <c:x val="-7.2583747070217057E-3"/>
                  <c:y val="2.69353794795532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9E-4849-B4C5-10A38070EDCA}"/>
                </c:ext>
              </c:extLst>
            </c:dLbl>
            <c:dLbl>
              <c:idx val="5"/>
              <c:layout>
                <c:manualLayout>
                  <c:x val="-4.0646898359321657E-2"/>
                  <c:y val="-3.5913839306071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9E-4849-B4C5-10A38070EDCA}"/>
                </c:ext>
              </c:extLst>
            </c:dLbl>
            <c:dLbl>
              <c:idx val="6"/>
              <c:layout>
                <c:manualLayout>
                  <c:x val="-4.9356948007747599E-2"/>
                  <c:y val="-4.04030692193300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9E-4849-B4C5-10A38070EDCA}"/>
                </c:ext>
              </c:extLst>
            </c:dLbl>
            <c:dLbl>
              <c:idx val="7"/>
              <c:layout>
                <c:manualLayout>
                  <c:x val="-3.0485173769491166E-2"/>
                  <c:y val="4.04030692193299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19E-4849-B4C5-10A38070EDCA}"/>
                </c:ext>
              </c:extLst>
            </c:dLbl>
            <c:dLbl>
              <c:idx val="9"/>
              <c:layout>
                <c:manualLayout>
                  <c:x val="-1.3065074472638964E-2"/>
                  <c:y val="-4.4892299132588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9E-4849-B4C5-10A38070EDCA}"/>
                </c:ext>
              </c:extLst>
            </c:dLbl>
            <c:dLbl>
              <c:idx val="10"/>
              <c:layout>
                <c:manualLayout>
                  <c:x val="-4.3550248242130239E-2"/>
                  <c:y val="5.8359988872365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19E-4849-B4C5-10A38070EDCA}"/>
                </c:ext>
              </c:extLst>
            </c:dLbl>
            <c:dLbl>
              <c:idx val="11"/>
              <c:layout>
                <c:manualLayout>
                  <c:x val="-2.6130148945278247E-2"/>
                  <c:y val="-4.0403069219330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19E-4849-B4C5-10A38070ED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[SWWorksheetLeonard.xlsx]EBIT!$C$40:$N$40</c:f>
              <c:numCache>
                <c:formatCode>"$"#,##0.00;[Red]\-"$"#,##0.00</c:formatCode>
                <c:ptCount val="12"/>
                <c:pt idx="0">
                  <c:v>5282428.99</c:v>
                </c:pt>
                <c:pt idx="1">
                  <c:v>3014314.84</c:v>
                </c:pt>
                <c:pt idx="2">
                  <c:v>937282.71</c:v>
                </c:pt>
                <c:pt idx="3">
                  <c:v>695698.95000000019</c:v>
                </c:pt>
                <c:pt idx="4">
                  <c:v>3800344.8500000006</c:v>
                </c:pt>
                <c:pt idx="5">
                  <c:v>4645081.8800000008</c:v>
                </c:pt>
                <c:pt idx="6">
                  <c:v>7033013.290000001</c:v>
                </c:pt>
                <c:pt idx="7">
                  <c:v>6182775.0500000007</c:v>
                </c:pt>
                <c:pt idx="8">
                  <c:v>6958599.8000000007</c:v>
                </c:pt>
                <c:pt idx="9">
                  <c:v>4551309.7100000009</c:v>
                </c:pt>
                <c:pt idx="10">
                  <c:v>4048270.16</c:v>
                </c:pt>
                <c:pt idx="11">
                  <c:v>4074116.5000000005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A0-4B41-9E9A-DB4EB1AFE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8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1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3.627648414465677E-2"/>
                  <c:y val="4.197107697550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F2-6F45-9271-816A2DADC15F}"/>
                </c:ext>
              </c:extLst>
            </c:dLbl>
            <c:dLbl>
              <c:idx val="4"/>
              <c:layout>
                <c:manualLayout>
                  <c:x val="-3.7610335816504505E-2"/>
                  <c:y val="3.6938573741032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F2-6F45-9271-816A2DADC15F}"/>
                </c:ext>
              </c:extLst>
            </c:dLbl>
            <c:dLbl>
              <c:idx val="9"/>
              <c:layout>
                <c:manualLayout>
                  <c:x val="-3.7730304624614498E-2"/>
                  <c:y val="3.6938573741032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F2-6F45-9271-816A2DADC15F}"/>
                </c:ext>
              </c:extLst>
            </c:dLbl>
            <c:dLbl>
              <c:idx val="10"/>
              <c:layout>
                <c:manualLayout>
                  <c:x val="-3.7730304624614394E-2"/>
                  <c:y val="3.1906070506559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F2-6F45-9271-816A2DADC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[SWWorksheetLeonard.xlsx]EBIT!$C$18:$N$18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8A-A84E-B9FF-8DE81D6CDA4F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3.7730304624614394E-2"/>
                  <c:y val="-3.6938573741032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F2-6F45-9271-816A2DADC15F}"/>
                </c:ext>
              </c:extLst>
            </c:dLbl>
            <c:dLbl>
              <c:idx val="3"/>
              <c:layout>
                <c:manualLayout>
                  <c:x val="-3.9064156296462212E-2"/>
                  <c:y val="4.35814780105365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F2-6F45-9271-816A2DADC15F}"/>
                </c:ext>
              </c:extLst>
            </c:dLbl>
            <c:dLbl>
              <c:idx val="4"/>
              <c:layout>
                <c:manualLayout>
                  <c:x val="-4.6333258696250428E-2"/>
                  <c:y val="-4.19710769755052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FF2-6F45-9271-816A2DADC15F}"/>
                </c:ext>
              </c:extLst>
            </c:dLbl>
            <c:dLbl>
              <c:idx val="9"/>
              <c:layout>
                <c:manualLayout>
                  <c:x val="-4.0637945584529704E-2"/>
                  <c:y val="-3.6938573741032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F2-6F45-9271-816A2DADC15F}"/>
                </c:ext>
              </c:extLst>
            </c:dLbl>
            <c:dLbl>
              <c:idx val="10"/>
              <c:layout>
                <c:manualLayout>
                  <c:x val="-4.2091766064487356E-2"/>
                  <c:y val="-2.68735672720860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F2-6F45-9271-816A2DADC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[SWWorksheetLeonard.xlsx]EBIT!$C$48:$N$48</c:f>
              <c:numCache>
                <c:formatCode>"$"#,##0.00;[Red]\-"$"#,##0.00</c:formatCode>
                <c:ptCount val="12"/>
                <c:pt idx="0">
                  <c:v>5734764.2700000014</c:v>
                </c:pt>
                <c:pt idx="1">
                  <c:v>3779140.0200000014</c:v>
                </c:pt>
                <c:pt idx="2">
                  <c:v>-613667.44999999925</c:v>
                </c:pt>
                <c:pt idx="3">
                  <c:v>-5747396.8399999999</c:v>
                </c:pt>
                <c:pt idx="4">
                  <c:v>-3523025.089999998</c:v>
                </c:pt>
                <c:pt idx="5">
                  <c:v>380758.06000000052</c:v>
                </c:pt>
                <c:pt idx="6">
                  <c:v>8082244.7800000031</c:v>
                </c:pt>
                <c:pt idx="7">
                  <c:v>7071588.6400000025</c:v>
                </c:pt>
                <c:pt idx="8">
                  <c:v>4321776.8199999984</c:v>
                </c:pt>
                <c:pt idx="9">
                  <c:v>8171766.6200000029</c:v>
                </c:pt>
                <c:pt idx="10">
                  <c:v>5828325.3200000003</c:v>
                </c:pt>
                <c:pt idx="11">
                  <c:v>6069939.7600000016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8A-A84E-B9FF-8DE81D6CD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20000000"/>
          <c:min val="-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5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Plant EBIT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9"/>
              <c:layout>
                <c:manualLayout>
                  <c:x val="-3.9940111754150132E-2"/>
                  <c:y val="-4.13635918235263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DB-0240-BB7B-3F923C42B2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[SWWorksheetLeonard.xlsx]EBIT!$C$25:$N$25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6D-F44F-9E50-5FE07795C56A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9"/>
              <c:layout>
                <c:manualLayout>
                  <c:x val="-3.557865031427717E-2"/>
                  <c:y val="2.8077641559010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DB-0240-BB7B-3F923C42B2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[SWWorksheetLeonard.xlsx]EBIT!$C$58:$N$58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[SWWorksheetLeonard.xlsx]EBIT!$C$56:$N$56</c:f>
              <c:numCache>
                <c:formatCode>"$"#,##0.00;[Red]\-"$"#,##0.00</c:formatCode>
                <c:ptCount val="12"/>
                <c:pt idx="0">
                  <c:v>12024448.18</c:v>
                </c:pt>
                <c:pt idx="1">
                  <c:v>12146256.5</c:v>
                </c:pt>
                <c:pt idx="2">
                  <c:v>13925476.59</c:v>
                </c:pt>
                <c:pt idx="3">
                  <c:v>13260581.240000002</c:v>
                </c:pt>
                <c:pt idx="4">
                  <c:v>11735911.339999996</c:v>
                </c:pt>
                <c:pt idx="5">
                  <c:v>16373562.779999997</c:v>
                </c:pt>
                <c:pt idx="6">
                  <c:v>16635376.279999997</c:v>
                </c:pt>
                <c:pt idx="7">
                  <c:v>16475142.059999999</c:v>
                </c:pt>
                <c:pt idx="8">
                  <c:v>17799998.09</c:v>
                </c:pt>
                <c:pt idx="9">
                  <c:v>12419480.460000001</c:v>
                </c:pt>
                <c:pt idx="10">
                  <c:v>13873448.699999997</c:v>
                </c:pt>
                <c:pt idx="11">
                  <c:v>14546133.079999998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6D-F44F-9E50-5FE07795C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20000000"/>
          <c:min val="6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2000000"/>
        <c:minorUnit val="4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[SWWorksheetEconomics.xlsx]EBIT!$C$8:$N$8</c:f>
              <c:numCache>
                <c:formatCode>"$"#,##0.00;[Red]\-"$"#,##0.00</c:formatCode>
                <c:ptCount val="12"/>
                <c:pt idx="0">
                  <c:v>18168739.820600003</c:v>
                </c:pt>
                <c:pt idx="1">
                  <c:v>11588586.599399999</c:v>
                </c:pt>
                <c:pt idx="2">
                  <c:v>8042718.2422000058</c:v>
                </c:pt>
                <c:pt idx="3">
                  <c:v>4562794.6107999943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-17490592.826699991</c:v>
                </c:pt>
                <c:pt idx="9">
                  <c:v>-11409426.280799996</c:v>
                </c:pt>
                <c:pt idx="10">
                  <c:v>8712767.4236000031</c:v>
                </c:pt>
                <c:pt idx="11">
                  <c:v>7975206.5957999974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11-204E-AABB-1457F60820D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[SWWorksheetEconomics.xlsx]EBIT!$C$39:$N$39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11-204E-AABB-1457F6082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[Kootha]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[SWWorksheetEconomics.xlsx]EBIT!$C$15:$N$15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22-DA43-90E7-F02CC9259074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22-DA43-90E7-F02CC9259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[Surjek]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1C-ED42-9DD5-B90A26236C87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[SWWorksheetEconomics.xlsx]EBIT!$C$53:$N$53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1C-ED42-9DD5-B90A26236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/>
              <a:t>EBITDA Actual vs Forecast [Jutik]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F-8B4D-AE2A-02379058876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[SWWorksheetEconomics.xlsx]EBIT!$C$60:$N$60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CF-8B4D-AE2A-023790588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dirty="0"/>
              <a:t>Rolling Year-to-Date</a:t>
            </a:r>
            <a:r>
              <a:rPr lang="en-AU" sz="1000" b="1" baseline="0" dirty="0"/>
              <a:t> Cost to Produce per </a:t>
            </a:r>
            <a:r>
              <a:rPr lang="en-AU" sz="1000" b="1" baseline="0" dirty="0" err="1"/>
              <a:t>MegaLitre</a:t>
            </a:r>
            <a:r>
              <a:rPr lang="en-AU" sz="1000" b="1" baseline="0" dirty="0"/>
              <a:t> ($/Mega-Litre) Actual 2013-Jul to 2014-Jun Versus 2014-2015 Forecast [Overall]</a:t>
            </a:r>
            <a:endParaRPr lang="en-AU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'[SWWorksheetEconomics.xlsx]Cost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5-BF42-8621-89F48D48CF56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'[SWWorksheetEconomics.xlsx]Cost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5-BF42-8621-89F48D48C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'[SWWorksheetEconomics.xlsx]Cost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35-BF42-8621-89F48D48CF56}"/>
            </c:ext>
          </c:extLst>
        </c:ser>
        <c:ser>
          <c:idx val="3"/>
          <c:order val="3"/>
          <c:tx>
            <c:v>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'[SWWorksheetEconomics.xlsx]Cost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35-BF42-8621-89F48D48C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27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84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caption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Modify calculations for data points</a:t>
            </a:r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2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26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caption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Modify calculations for data 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24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Modify calculations for data points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75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dirty="0">
                <a:solidFill>
                  <a:schemeClr val="accent6"/>
                </a:solidFill>
              </a:rPr>
              <a:t>EBIT Financial Analysis</a:t>
            </a:r>
            <a:endParaRPr sz="1480"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EBIT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F38019C-63DA-9746-BAC3-3BEECDE6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167473"/>
              </p:ext>
            </p:extLst>
          </p:nvPr>
        </p:nvGraphicFramePr>
        <p:xfrm>
          <a:off x="191287" y="866706"/>
          <a:ext cx="8748515" cy="255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00C881A-1C48-D847-80A9-F22E85915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447270"/>
              </p:ext>
            </p:extLst>
          </p:nvPr>
        </p:nvGraphicFramePr>
        <p:xfrm>
          <a:off x="191287" y="3467699"/>
          <a:ext cx="8748515" cy="282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62B10D-0281-514D-92A3-0DB2370179A9}"/>
              </a:ext>
            </a:extLst>
          </p:cNvPr>
          <p:cNvSpPr txBox="1"/>
          <p:nvPr/>
        </p:nvSpPr>
        <p:spPr>
          <a:xfrm>
            <a:off x="204198" y="6366872"/>
            <a:ext cx="8735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Overall EBIT has stayed consistent for the business. However, Actual EBIT exceeds Budget EBIT for </a:t>
            </a:r>
            <a:r>
              <a:rPr lang="en-US" sz="1200" dirty="0" err="1"/>
              <a:t>Kootha</a:t>
            </a:r>
            <a:r>
              <a:rPr lang="en-US" sz="1200" dirty="0"/>
              <a:t> unit between August &amp; November 2013.</a:t>
            </a:r>
          </a:p>
        </p:txBody>
      </p:sp>
    </p:spTree>
    <p:extLst>
      <p:ext uri="{BB962C8B-B14F-4D97-AF65-F5344CB8AC3E}">
        <p14:creationId xmlns:p14="http://schemas.microsoft.com/office/powerpoint/2010/main" val="12143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EBIT Financial Analysis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EBIT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39814C-195E-4640-95C1-C8C0A9BF0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751847"/>
              </p:ext>
            </p:extLst>
          </p:nvPr>
        </p:nvGraphicFramePr>
        <p:xfrm>
          <a:off x="204198" y="866706"/>
          <a:ext cx="8735604" cy="252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1BDEE60-631D-2843-B397-DC372A5FD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202847"/>
              </p:ext>
            </p:extLst>
          </p:nvPr>
        </p:nvGraphicFramePr>
        <p:xfrm>
          <a:off x="191287" y="3429000"/>
          <a:ext cx="8735604" cy="286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4ABFBB-EA0D-A546-8ED5-E35EBAA02224}"/>
              </a:ext>
            </a:extLst>
          </p:cNvPr>
          <p:cNvSpPr txBox="1"/>
          <p:nvPr/>
        </p:nvSpPr>
        <p:spPr>
          <a:xfrm>
            <a:off x="204198" y="6366872"/>
            <a:ext cx="8735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Surjek</a:t>
            </a:r>
            <a:r>
              <a:rPr lang="en-US" sz="1200" dirty="0"/>
              <a:t> unit’s EBIT looks consistent overall whereas the </a:t>
            </a:r>
            <a:r>
              <a:rPr lang="en-US" sz="1200" dirty="0" err="1"/>
              <a:t>Jutik</a:t>
            </a:r>
            <a:r>
              <a:rPr lang="en-US" sz="1200" dirty="0"/>
              <a:t> unit experiences noticeable dips in actual EBIT between August 2013 &amp; March 2014.</a:t>
            </a:r>
          </a:p>
        </p:txBody>
      </p:sp>
    </p:spTree>
    <p:extLst>
      <p:ext uri="{BB962C8B-B14F-4D97-AF65-F5344CB8AC3E}">
        <p14:creationId xmlns:p14="http://schemas.microsoft.com/office/powerpoint/2010/main" val="27593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0" dirty="0">
                <a:solidFill>
                  <a:schemeClr val="accent6"/>
                </a:solidFill>
              </a:rPr>
              <a:t>EBIT Commercial Analysis</a:t>
            </a:r>
            <a:endParaRPr sz="1480"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</a:rPr>
              <a:t>Forecasted vs Actual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EBIT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/>
        </p:nvGraphicFramePr>
        <p:xfrm>
          <a:off x="178372" y="866706"/>
          <a:ext cx="8761429" cy="253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3C2AFF8-474D-4C3B-8C9B-A4B64DF50F83}"/>
              </a:ext>
            </a:extLst>
          </p:cNvPr>
          <p:cNvGraphicFramePr>
            <a:graphicFrameLocks/>
          </p:cNvGraphicFramePr>
          <p:nvPr/>
        </p:nvGraphicFramePr>
        <p:xfrm>
          <a:off x="191286" y="3468838"/>
          <a:ext cx="8748515" cy="279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8DDB7E-8E20-CC44-B2FD-0CC7AB4C2DD0}"/>
              </a:ext>
            </a:extLst>
          </p:cNvPr>
          <p:cNvSpPr txBox="1"/>
          <p:nvPr/>
        </p:nvSpPr>
        <p:spPr>
          <a:xfrm>
            <a:off x="204198" y="6366872"/>
            <a:ext cx="8735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 Overall EBIT, there is noticeable discrepancy between December and May. For the </a:t>
            </a:r>
            <a:r>
              <a:rPr lang="en-US" sz="1200" dirty="0" err="1"/>
              <a:t>Kootha</a:t>
            </a:r>
            <a:r>
              <a:rPr lang="en-US" sz="1200" dirty="0"/>
              <a:t> Unit, there is a noticeable discrepancy between August &amp; December but also, December and May.</a:t>
            </a:r>
          </a:p>
        </p:txBody>
      </p:sp>
    </p:spTree>
    <p:extLst>
      <p:ext uri="{BB962C8B-B14F-4D97-AF65-F5344CB8AC3E}">
        <p14:creationId xmlns:p14="http://schemas.microsoft.com/office/powerpoint/2010/main" val="15582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EBIT Analysis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</a:rPr>
              <a:t>Forecasted vs Actual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EBIT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03A3D9-F465-4CC3-88E0-E93F3351860D}"/>
              </a:ext>
            </a:extLst>
          </p:cNvPr>
          <p:cNvGraphicFramePr>
            <a:graphicFrameLocks/>
          </p:cNvGraphicFramePr>
          <p:nvPr/>
        </p:nvGraphicFramePr>
        <p:xfrm>
          <a:off x="191286" y="866706"/>
          <a:ext cx="8748515" cy="257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9FB0BF-1EAB-401B-83CC-B43A1AB9F1B6}"/>
              </a:ext>
            </a:extLst>
          </p:cNvPr>
          <p:cNvGraphicFramePr>
            <a:graphicFrameLocks/>
          </p:cNvGraphicFramePr>
          <p:nvPr/>
        </p:nvGraphicFramePr>
        <p:xfrm>
          <a:off x="204198" y="3429001"/>
          <a:ext cx="8748516" cy="286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26000E-0CB4-C048-BFEA-7B36894F9F7B}"/>
              </a:ext>
            </a:extLst>
          </p:cNvPr>
          <p:cNvSpPr txBox="1"/>
          <p:nvPr/>
        </p:nvSpPr>
        <p:spPr>
          <a:xfrm>
            <a:off x="204198" y="6366872"/>
            <a:ext cx="8735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 the </a:t>
            </a:r>
            <a:r>
              <a:rPr lang="en-US" sz="1200" dirty="0" err="1"/>
              <a:t>Surjek</a:t>
            </a:r>
            <a:r>
              <a:rPr lang="en-US" sz="1200" dirty="0"/>
              <a:t> unit, there is also a noticeable discrepancy between December and May, but for the </a:t>
            </a:r>
            <a:r>
              <a:rPr lang="en-US" sz="1200" dirty="0" err="1"/>
              <a:t>Surjek</a:t>
            </a:r>
            <a:r>
              <a:rPr lang="en-US" sz="1200" dirty="0"/>
              <a:t> unit, there are multiple up and down discrepancies for the whole year. </a:t>
            </a:r>
          </a:p>
        </p:txBody>
      </p:sp>
    </p:spTree>
    <p:extLst>
      <p:ext uri="{BB962C8B-B14F-4D97-AF65-F5344CB8AC3E}">
        <p14:creationId xmlns:p14="http://schemas.microsoft.com/office/powerpoint/2010/main" val="3217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to Produce Commercial Analysis</a:t>
            </a:r>
            <a:endParaRPr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Forecasted vs </a:t>
            </a:r>
            <a:r>
              <a:rPr lang="en-US" sz="1220" b="1" dirty="0">
                <a:solidFill>
                  <a:srgbClr val="808080"/>
                </a:solidFill>
              </a:rPr>
              <a:t>Actual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Cost to Produce 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F6C233-E12D-4A7E-8357-43E01123122E}"/>
              </a:ext>
            </a:extLst>
          </p:cNvPr>
          <p:cNvGraphicFramePr>
            <a:graphicFrameLocks/>
          </p:cNvGraphicFramePr>
          <p:nvPr/>
        </p:nvGraphicFramePr>
        <p:xfrm>
          <a:off x="191288" y="905470"/>
          <a:ext cx="8748514" cy="256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2A417A-DBA8-41EE-96C0-B31F9B16DD4E}"/>
              </a:ext>
            </a:extLst>
          </p:cNvPr>
          <p:cNvGraphicFramePr>
            <a:graphicFrameLocks/>
          </p:cNvGraphicFramePr>
          <p:nvPr/>
        </p:nvGraphicFramePr>
        <p:xfrm>
          <a:off x="178374" y="3429000"/>
          <a:ext cx="2977572" cy="286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F4F5A48-231E-48EE-9393-EC941598D1CA}"/>
              </a:ext>
            </a:extLst>
          </p:cNvPr>
          <p:cNvGraphicFramePr>
            <a:graphicFrameLocks/>
          </p:cNvGraphicFramePr>
          <p:nvPr/>
        </p:nvGraphicFramePr>
        <p:xfrm>
          <a:off x="3006471" y="3468840"/>
          <a:ext cx="3131057" cy="279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A571A8-6CCA-4E7E-9FA2-EEBCFCA19FD4}"/>
              </a:ext>
            </a:extLst>
          </p:cNvPr>
          <p:cNvGraphicFramePr>
            <a:graphicFrameLocks/>
          </p:cNvGraphicFramePr>
          <p:nvPr/>
        </p:nvGraphicFramePr>
        <p:xfrm>
          <a:off x="5984043" y="3468839"/>
          <a:ext cx="2955759" cy="279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2681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Curve Analysis</a:t>
            </a:r>
            <a:endParaRPr dirty="0"/>
          </a:p>
        </p:txBody>
      </p:sp>
      <p:sp>
        <p:nvSpPr>
          <p:cNvPr id="164" name="Google Shape;164;p4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22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81186" y="5480670"/>
            <a:ext cx="81521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From the following Cost-Curve, we can see that it would make sense to dispatch the </a:t>
            </a:r>
            <a:r>
              <a:rPr lang="en-US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r>
              <a:rPr lang="en-US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 first followed by the </a:t>
            </a:r>
            <a:r>
              <a:rPr lang="en-US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r>
              <a:rPr lang="en-US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unit. The </a:t>
            </a:r>
            <a:r>
              <a:rPr lang="en-US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r>
              <a:rPr lang="en-US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 is unaffected as it sits below the overall weighted market price. </a:t>
            </a:r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E3E6DE-7C1D-4205-A01C-0BDC6AB8E945}"/>
              </a:ext>
            </a:extLst>
          </p:cNvPr>
          <p:cNvGraphicFramePr>
            <a:graphicFrameLocks/>
          </p:cNvGraphicFramePr>
          <p:nvPr/>
        </p:nvGraphicFramePr>
        <p:xfrm>
          <a:off x="191287" y="1030729"/>
          <a:ext cx="8748515" cy="4353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244768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405</Words>
  <Application>Microsoft Macintosh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Synergy_CF_YNR002</vt:lpstr>
      <vt:lpstr>EBIT Financial Analysis</vt:lpstr>
      <vt:lpstr>EBIT Financial Analysis</vt:lpstr>
      <vt:lpstr>EBIT Commercial Analysis</vt:lpstr>
      <vt:lpstr>EBIT Analysis</vt:lpstr>
      <vt:lpstr>Cost to Produce Commercial Analysis</vt:lpstr>
      <vt:lpstr>Cost Curve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EBIT Analysis</dc:title>
  <dc:creator>Hui, Chris</dc:creator>
  <cp:lastModifiedBy>Leonard Fernando</cp:lastModifiedBy>
  <cp:revision>3</cp:revision>
  <dcterms:created xsi:type="dcterms:W3CDTF">2019-06-11T08:26:49Z</dcterms:created>
  <dcterms:modified xsi:type="dcterms:W3CDTF">2020-06-24T06:31:49Z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