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4" r:id="rId4"/>
    <p:sldId id="261" r:id="rId5"/>
    <p:sldId id="259" r:id="rId6"/>
    <p:sldId id="263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C00"/>
    <a:srgbClr val="AF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 snapToGrid="0" snapToObjects="1">
      <p:cViewPr varScale="1">
        <p:scale>
          <a:sx n="186" d="100"/>
          <a:sy n="186" d="100"/>
        </p:scale>
        <p:origin x="1080" y="1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3CE5-F80D-BA4F-A3AC-F60453A82B60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00964-B5C1-374D-8CBD-26DECFC322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00964-B5C1-374D-8CBD-26DECFC322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9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9140" y="2958550"/>
            <a:ext cx="6731101" cy="103829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9140" y="3996845"/>
            <a:ext cx="6731101" cy="51709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C895-5309-416C-8580-CB534505B876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2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0" y="966738"/>
            <a:ext cx="8229600" cy="4138399"/>
          </a:xfrm>
        </p:spPr>
        <p:txBody>
          <a:bodyPr/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28D9-D5AC-4221-9B95-93BD7858F644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58472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lang="en-CA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marL="742950" lvl="1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itchFamily="34" charset="0"/>
              <a:buChar char="—"/>
            </a:pPr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8472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5064-057D-44A7-8A04-F39E25B39297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1732"/>
            <a:ext cx="5486400" cy="30479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2D03-6F07-49BB-B753-674C4A183EC7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91707-747E-C946-9ECD-54E2551B1C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0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0038" y="2"/>
            <a:ext cx="7346763" cy="661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0" y="1050078"/>
            <a:ext cx="8229600" cy="405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5296959"/>
            <a:ext cx="10456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364B0-10F1-4BD0-9AC5-A0A654B4885F}" type="datetime1">
              <a:rPr lang="en-US" smtClean="0"/>
              <a:t>2/28/2024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2001" y="5296959"/>
            <a:ext cx="532341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74000" y="5296959"/>
            <a:ext cx="8628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1707-747E-C946-9ECD-54E2551B1C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8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</p:sldLayoutIdLst>
  <p:hf sldNum="0" hdr="0" dt="0"/>
  <p:txStyles>
    <p:titleStyle>
      <a:lvl1pPr algn="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0000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90000"/>
        <a:buFont typeface="Calibri" pitchFamily="34" charset="0"/>
        <a:buChar char="—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Calibri" pitchFamily="34" charset="0"/>
        <a:buChar char="—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section4learning.blogspot.com/2010/11/google-book-20-things-ive-learned-about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ts.ucalgary.ca/economic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5860" y="2410150"/>
            <a:ext cx="5899499" cy="1431271"/>
          </a:xfrm>
        </p:spPr>
        <p:txBody>
          <a:bodyPr>
            <a:noAutofit/>
          </a:bodyPr>
          <a:lstStyle/>
          <a:p>
            <a:r>
              <a:rPr lang="en-US" sz="3000" b="1" dirty="0"/>
              <a:t>2024 Dr. Frank Anton </a:t>
            </a:r>
            <a:br>
              <a:rPr lang="en-US" sz="3000" b="1" dirty="0"/>
            </a:br>
            <a:r>
              <a:rPr lang="en-US" sz="3000" b="1" dirty="0"/>
              <a:t>Distinguished Lecture in Economics 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912097" y="3841422"/>
            <a:ext cx="408361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FFFFFF"/>
                </a:solidFill>
              </a:rPr>
              <a:t>Dr. </a:t>
            </a:r>
            <a:r>
              <a:rPr lang="en-CA" sz="2000" b="1" dirty="0" err="1">
                <a:solidFill>
                  <a:srgbClr val="FFFFFF"/>
                </a:solidFill>
              </a:rPr>
              <a:t>Arindrajit</a:t>
            </a:r>
            <a:r>
              <a:rPr lang="en-CA" sz="2000" b="1" dirty="0">
                <a:solidFill>
                  <a:srgbClr val="FFFFFF"/>
                </a:solidFill>
              </a:rPr>
              <a:t> Dube</a:t>
            </a:r>
          </a:p>
          <a:p>
            <a:r>
              <a:rPr lang="en-CA" sz="1400" dirty="0">
                <a:solidFill>
                  <a:srgbClr val="FFFFFF"/>
                </a:solidFill>
              </a:rPr>
              <a:t>March 8, 2024  •  3:30pm •  Science Theaters 140</a:t>
            </a:r>
          </a:p>
          <a:p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5858" y="2176695"/>
            <a:ext cx="505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Department of Economics</a:t>
            </a:r>
          </a:p>
        </p:txBody>
      </p:sp>
    </p:spTree>
    <p:extLst>
      <p:ext uri="{BB962C8B-B14F-4D97-AF65-F5344CB8AC3E}">
        <p14:creationId xmlns:p14="http://schemas.microsoft.com/office/powerpoint/2010/main" val="406323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-1" y="862502"/>
            <a:ext cx="2612349" cy="413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2024 Dr. Frank Anton Distinguished Lecture in Economics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22077" y="1534199"/>
            <a:ext cx="6074452" cy="1404139"/>
          </a:xfrm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br>
              <a:rPr lang="en-US" sz="2500" b="1" dirty="0"/>
            </a:br>
            <a:r>
              <a:rPr lang="en-CA" sz="4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Wage Standard</a:t>
            </a:r>
            <a:endParaRPr lang="en-CA" sz="4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ctr">
              <a:buNone/>
            </a:pPr>
            <a:endParaRPr lang="en-US" sz="3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48791" y="3370294"/>
            <a:ext cx="3401568" cy="172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alibri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000" dirty="0"/>
              <a:t>Dr. </a:t>
            </a:r>
            <a:r>
              <a:rPr lang="en-US" sz="2000" dirty="0" err="1"/>
              <a:t>Arindrajit</a:t>
            </a:r>
            <a:r>
              <a:rPr lang="en-US" sz="2000" dirty="0"/>
              <a:t> Dube</a:t>
            </a:r>
          </a:p>
          <a:p>
            <a:pPr marL="0" indent="0" algn="ctr">
              <a:buFont typeface="Wingdings" charset="2"/>
              <a:buNone/>
            </a:pPr>
            <a:r>
              <a:rPr lang="en-US" sz="1600" b="1" dirty="0"/>
              <a:t>March 8, 2024</a:t>
            </a:r>
            <a:br>
              <a:rPr lang="en-US" sz="1600" b="1" dirty="0"/>
            </a:br>
            <a:r>
              <a:rPr lang="en-US" sz="1600" b="1" dirty="0"/>
              <a:t>3:30pm</a:t>
            </a:r>
            <a:endParaRPr lang="en-US" sz="1600" dirty="0"/>
          </a:p>
          <a:p>
            <a:pPr marL="0" indent="0" algn="ctr">
              <a:buFont typeface="Wingdings" charset="2"/>
              <a:buNone/>
            </a:pPr>
            <a:r>
              <a:rPr lang="en-US" sz="1600" dirty="0"/>
              <a:t>Science Theaters 140</a:t>
            </a:r>
            <a:endParaRPr lang="en-US" sz="2400" dirty="0"/>
          </a:p>
          <a:p>
            <a:pPr marL="0" indent="0" algn="ctr">
              <a:buFont typeface="Wingdings" charset="2"/>
              <a:buNone/>
            </a:pPr>
            <a:r>
              <a:rPr lang="en-US" sz="800" dirty="0">
                <a:solidFill>
                  <a:schemeClr val="bg1"/>
                </a:solidFill>
              </a:rPr>
              <a:t>.</a:t>
            </a:r>
            <a:br>
              <a:rPr lang="en-US" sz="2400" dirty="0"/>
            </a:br>
            <a:r>
              <a:rPr lang="en-US" sz="1600" dirty="0">
                <a:hlinkClick r:id="rId4"/>
              </a:rPr>
              <a:t>https://arts.ucalgary.ca/economics</a:t>
            </a:r>
            <a:endParaRPr lang="en-US" sz="1600" dirty="0"/>
          </a:p>
          <a:p>
            <a:pPr marL="0" indent="0" algn="ctr">
              <a:buFont typeface="Wingdings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5603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2024 Distinguished Speaker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216" y="864704"/>
            <a:ext cx="4859743" cy="4219360"/>
          </a:xfrm>
        </p:spPr>
        <p:txBody>
          <a:bodyPr anchor="ctr">
            <a:normAutofit lnSpcReduction="10000"/>
          </a:bodyPr>
          <a:lstStyle/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en-CA" sz="1600" b="1" dirty="0"/>
              <a:t>Provost Professor of Economics, </a:t>
            </a:r>
            <a:r>
              <a:rPr lang="en-CA" sz="1600" dirty="0"/>
              <a:t>University of Massachusetts Amherst.</a:t>
            </a: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en-CA" sz="1600" dirty="0"/>
              <a:t>He’s got several other titles: Research Associate of the National Bureau of Economic Research, research Fellow at the IZA Institute of Labor Economics, and Research Affiliate of the MIT Shaping the Future of Work Initiative</a:t>
            </a: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en-CA" sz="1600" dirty="0"/>
              <a:t>International expert on effects of the minimum wage</a:t>
            </a:r>
          </a:p>
          <a:p>
            <a:pPr lvl="1">
              <a:spcBef>
                <a:spcPts val="5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CA" sz="1200" dirty="0"/>
              <a:t>Dr. Dube was commissioned by the UK government to study the effects of minimum wage increases, has testified on Capitol Hill, etc.</a:t>
            </a:r>
          </a:p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en-CA" sz="1600" dirty="0"/>
              <a:t>Has also worked on unemployment benefits, pandemic relief, labor market inequality, unions, and gun violence.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342" y="4372311"/>
            <a:ext cx="3349316" cy="9327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90000"/>
              <a:buFont typeface="Calibri" pitchFamily="34" charset="0"/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Calibri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b="1" dirty="0"/>
              <a:t>Dr. </a:t>
            </a:r>
            <a:r>
              <a:rPr lang="en-US" sz="3000" b="1" dirty="0" err="1"/>
              <a:t>Arindrajit</a:t>
            </a:r>
            <a:r>
              <a:rPr lang="en-US" sz="3000" b="1" dirty="0"/>
              <a:t> (Arin) Dube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9B9B72-03DD-DD9E-C91F-2DFA21FB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74" y="807199"/>
            <a:ext cx="2682721" cy="322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04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198782"/>
            <a:ext cx="8263890" cy="119534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4000" b="1" dirty="0"/>
              <a:t>2024 Topic: </a:t>
            </a:r>
            <a:r>
              <a:rPr lang="en-CA" sz="4000" b="1" i="1" dirty="0"/>
              <a:t>The Wage Standard</a:t>
            </a:r>
            <a:br>
              <a:rPr lang="en-US" sz="4000" b="1" i="1" dirty="0"/>
            </a:br>
            <a:endParaRPr lang="en-US" sz="4000" i="1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401286"/>
            <a:ext cx="8229600" cy="15240"/>
          </a:xfrm>
          <a:custGeom>
            <a:avLst/>
            <a:gdLst>
              <a:gd name="connsiteX0" fmla="*/ 0 w 8229600"/>
              <a:gd name="connsiteY0" fmla="*/ 0 h 15240"/>
              <a:gd name="connsiteX1" fmla="*/ 521208 w 8229600"/>
              <a:gd name="connsiteY1" fmla="*/ 0 h 15240"/>
              <a:gd name="connsiteX2" fmla="*/ 1371600 w 8229600"/>
              <a:gd name="connsiteY2" fmla="*/ 0 h 15240"/>
              <a:gd name="connsiteX3" fmla="*/ 2221992 w 8229600"/>
              <a:gd name="connsiteY3" fmla="*/ 0 h 15240"/>
              <a:gd name="connsiteX4" fmla="*/ 3072384 w 8229600"/>
              <a:gd name="connsiteY4" fmla="*/ 0 h 15240"/>
              <a:gd name="connsiteX5" fmla="*/ 3511296 w 8229600"/>
              <a:gd name="connsiteY5" fmla="*/ 0 h 15240"/>
              <a:gd name="connsiteX6" fmla="*/ 4114800 w 8229600"/>
              <a:gd name="connsiteY6" fmla="*/ 0 h 15240"/>
              <a:gd name="connsiteX7" fmla="*/ 4553712 w 8229600"/>
              <a:gd name="connsiteY7" fmla="*/ 0 h 15240"/>
              <a:gd name="connsiteX8" fmla="*/ 5239512 w 8229600"/>
              <a:gd name="connsiteY8" fmla="*/ 0 h 15240"/>
              <a:gd name="connsiteX9" fmla="*/ 5843016 w 8229600"/>
              <a:gd name="connsiteY9" fmla="*/ 0 h 15240"/>
              <a:gd name="connsiteX10" fmla="*/ 6611112 w 8229600"/>
              <a:gd name="connsiteY10" fmla="*/ 0 h 15240"/>
              <a:gd name="connsiteX11" fmla="*/ 7461504 w 8229600"/>
              <a:gd name="connsiteY11" fmla="*/ 0 h 15240"/>
              <a:gd name="connsiteX12" fmla="*/ 8229600 w 8229600"/>
              <a:gd name="connsiteY12" fmla="*/ 0 h 15240"/>
              <a:gd name="connsiteX13" fmla="*/ 8229600 w 8229600"/>
              <a:gd name="connsiteY13" fmla="*/ 15240 h 15240"/>
              <a:gd name="connsiteX14" fmla="*/ 7461504 w 8229600"/>
              <a:gd name="connsiteY14" fmla="*/ 15240 h 15240"/>
              <a:gd name="connsiteX15" fmla="*/ 6940296 w 8229600"/>
              <a:gd name="connsiteY15" fmla="*/ 15240 h 15240"/>
              <a:gd name="connsiteX16" fmla="*/ 6419088 w 8229600"/>
              <a:gd name="connsiteY16" fmla="*/ 15240 h 15240"/>
              <a:gd name="connsiteX17" fmla="*/ 5650992 w 8229600"/>
              <a:gd name="connsiteY17" fmla="*/ 15240 h 15240"/>
              <a:gd name="connsiteX18" fmla="*/ 5129784 w 8229600"/>
              <a:gd name="connsiteY18" fmla="*/ 15240 h 15240"/>
              <a:gd name="connsiteX19" fmla="*/ 4690872 w 8229600"/>
              <a:gd name="connsiteY19" fmla="*/ 15240 h 15240"/>
              <a:gd name="connsiteX20" fmla="*/ 4087368 w 8229600"/>
              <a:gd name="connsiteY20" fmla="*/ 15240 h 15240"/>
              <a:gd name="connsiteX21" fmla="*/ 3401568 w 8229600"/>
              <a:gd name="connsiteY21" fmla="*/ 15240 h 15240"/>
              <a:gd name="connsiteX22" fmla="*/ 2798064 w 8229600"/>
              <a:gd name="connsiteY22" fmla="*/ 15240 h 15240"/>
              <a:gd name="connsiteX23" fmla="*/ 2276856 w 8229600"/>
              <a:gd name="connsiteY23" fmla="*/ 15240 h 15240"/>
              <a:gd name="connsiteX24" fmla="*/ 1426464 w 8229600"/>
              <a:gd name="connsiteY24" fmla="*/ 15240 h 15240"/>
              <a:gd name="connsiteX25" fmla="*/ 740664 w 8229600"/>
              <a:gd name="connsiteY25" fmla="*/ 15240 h 15240"/>
              <a:gd name="connsiteX26" fmla="*/ 0 w 8229600"/>
              <a:gd name="connsiteY26" fmla="*/ 15240 h 15240"/>
              <a:gd name="connsiteX27" fmla="*/ 0 w 8229600"/>
              <a:gd name="connsiteY27" fmla="*/ 0 h 15240"/>
              <a:gd name="connsiteX0" fmla="*/ 0 w 8229600"/>
              <a:gd name="connsiteY0" fmla="*/ 0 h 15240"/>
              <a:gd name="connsiteX1" fmla="*/ 521208 w 8229600"/>
              <a:gd name="connsiteY1" fmla="*/ 0 h 15240"/>
              <a:gd name="connsiteX2" fmla="*/ 960120 w 8229600"/>
              <a:gd name="connsiteY2" fmla="*/ 0 h 15240"/>
              <a:gd name="connsiteX3" fmla="*/ 1481328 w 8229600"/>
              <a:gd name="connsiteY3" fmla="*/ 0 h 15240"/>
              <a:gd name="connsiteX4" fmla="*/ 2167128 w 8229600"/>
              <a:gd name="connsiteY4" fmla="*/ 0 h 15240"/>
              <a:gd name="connsiteX5" fmla="*/ 2935224 w 8229600"/>
              <a:gd name="connsiteY5" fmla="*/ 0 h 15240"/>
              <a:gd name="connsiteX6" fmla="*/ 3785616 w 8229600"/>
              <a:gd name="connsiteY6" fmla="*/ 0 h 15240"/>
              <a:gd name="connsiteX7" fmla="*/ 4636008 w 8229600"/>
              <a:gd name="connsiteY7" fmla="*/ 0 h 15240"/>
              <a:gd name="connsiteX8" fmla="*/ 5239512 w 8229600"/>
              <a:gd name="connsiteY8" fmla="*/ 0 h 15240"/>
              <a:gd name="connsiteX9" fmla="*/ 6007608 w 8229600"/>
              <a:gd name="connsiteY9" fmla="*/ 0 h 15240"/>
              <a:gd name="connsiteX10" fmla="*/ 6693408 w 8229600"/>
              <a:gd name="connsiteY10" fmla="*/ 0 h 15240"/>
              <a:gd name="connsiteX11" fmla="*/ 7296912 w 8229600"/>
              <a:gd name="connsiteY11" fmla="*/ 0 h 15240"/>
              <a:gd name="connsiteX12" fmla="*/ 8229600 w 8229600"/>
              <a:gd name="connsiteY12" fmla="*/ 0 h 15240"/>
              <a:gd name="connsiteX13" fmla="*/ 8229600 w 8229600"/>
              <a:gd name="connsiteY13" fmla="*/ 15240 h 15240"/>
              <a:gd name="connsiteX14" fmla="*/ 7626096 w 8229600"/>
              <a:gd name="connsiteY14" fmla="*/ 15240 h 15240"/>
              <a:gd name="connsiteX15" fmla="*/ 7022592 w 8229600"/>
              <a:gd name="connsiteY15" fmla="*/ 15240 h 15240"/>
              <a:gd name="connsiteX16" fmla="*/ 6172200 w 8229600"/>
              <a:gd name="connsiteY16" fmla="*/ 15240 h 15240"/>
              <a:gd name="connsiteX17" fmla="*/ 5650992 w 8229600"/>
              <a:gd name="connsiteY17" fmla="*/ 15240 h 15240"/>
              <a:gd name="connsiteX18" fmla="*/ 4882896 w 8229600"/>
              <a:gd name="connsiteY18" fmla="*/ 15240 h 15240"/>
              <a:gd name="connsiteX19" fmla="*/ 4443984 w 8229600"/>
              <a:gd name="connsiteY19" fmla="*/ 15240 h 15240"/>
              <a:gd name="connsiteX20" fmla="*/ 3758184 w 8229600"/>
              <a:gd name="connsiteY20" fmla="*/ 15240 h 15240"/>
              <a:gd name="connsiteX21" fmla="*/ 3236976 w 8229600"/>
              <a:gd name="connsiteY21" fmla="*/ 15240 h 15240"/>
              <a:gd name="connsiteX22" fmla="*/ 2386584 w 8229600"/>
              <a:gd name="connsiteY22" fmla="*/ 15240 h 15240"/>
              <a:gd name="connsiteX23" fmla="*/ 1947672 w 8229600"/>
              <a:gd name="connsiteY23" fmla="*/ 15240 h 15240"/>
              <a:gd name="connsiteX24" fmla="*/ 1261872 w 8229600"/>
              <a:gd name="connsiteY24" fmla="*/ 15240 h 15240"/>
              <a:gd name="connsiteX25" fmla="*/ 822960 w 8229600"/>
              <a:gd name="connsiteY25" fmla="*/ 15240 h 15240"/>
              <a:gd name="connsiteX26" fmla="*/ 0 w 8229600"/>
              <a:gd name="connsiteY26" fmla="*/ 15240 h 15240"/>
              <a:gd name="connsiteX27" fmla="*/ 0 w 8229600"/>
              <a:gd name="connsiteY27" fmla="*/ 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5240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9506" y="6004"/>
                  <a:pt x="8230178" y="10753"/>
                  <a:pt x="8229600" y="15240"/>
                </a:cubicBezTo>
                <a:cubicBezTo>
                  <a:pt x="7945777" y="16897"/>
                  <a:pt x="7812308" y="-11559"/>
                  <a:pt x="7461504" y="15240"/>
                </a:cubicBezTo>
                <a:cubicBezTo>
                  <a:pt x="7129391" y="50137"/>
                  <a:pt x="7087333" y="38858"/>
                  <a:pt x="6940296" y="15240"/>
                </a:cubicBezTo>
                <a:cubicBezTo>
                  <a:pt x="6810862" y="-26068"/>
                  <a:pt x="6701312" y="16313"/>
                  <a:pt x="6419088" y="15240"/>
                </a:cubicBezTo>
                <a:cubicBezTo>
                  <a:pt x="6152777" y="15807"/>
                  <a:pt x="5868611" y="45754"/>
                  <a:pt x="5650992" y="15240"/>
                </a:cubicBezTo>
                <a:cubicBezTo>
                  <a:pt x="5439747" y="12202"/>
                  <a:pt x="5334901" y="-4092"/>
                  <a:pt x="5129784" y="15240"/>
                </a:cubicBezTo>
                <a:cubicBezTo>
                  <a:pt x="4955906" y="37410"/>
                  <a:pt x="4793216" y="30840"/>
                  <a:pt x="4690872" y="15240"/>
                </a:cubicBezTo>
                <a:cubicBezTo>
                  <a:pt x="4552374" y="28039"/>
                  <a:pt x="4318742" y="3200"/>
                  <a:pt x="4087368" y="15240"/>
                </a:cubicBezTo>
                <a:cubicBezTo>
                  <a:pt x="3849418" y="29577"/>
                  <a:pt x="3751577" y="26640"/>
                  <a:pt x="3401568" y="15240"/>
                </a:cubicBezTo>
                <a:cubicBezTo>
                  <a:pt x="3067953" y="17361"/>
                  <a:pt x="3012425" y="23831"/>
                  <a:pt x="2798064" y="15240"/>
                </a:cubicBezTo>
                <a:cubicBezTo>
                  <a:pt x="2565154" y="13472"/>
                  <a:pt x="2426719" y="-34842"/>
                  <a:pt x="2276856" y="15240"/>
                </a:cubicBezTo>
                <a:cubicBezTo>
                  <a:pt x="2090980" y="1334"/>
                  <a:pt x="1702030" y="-11228"/>
                  <a:pt x="1426464" y="15240"/>
                </a:cubicBezTo>
                <a:cubicBezTo>
                  <a:pt x="1104481" y="66595"/>
                  <a:pt x="985013" y="-10738"/>
                  <a:pt x="740664" y="15240"/>
                </a:cubicBezTo>
                <a:cubicBezTo>
                  <a:pt x="507391" y="38595"/>
                  <a:pt x="191740" y="-14702"/>
                  <a:pt x="0" y="15240"/>
                </a:cubicBezTo>
                <a:cubicBezTo>
                  <a:pt x="740" y="10929"/>
                  <a:pt x="-27" y="6612"/>
                  <a:pt x="0" y="0"/>
                </a:cubicBezTo>
                <a:close/>
              </a:path>
              <a:path w="8229600" h="15240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29395" y="7437"/>
                  <a:pt x="8230555" y="12369"/>
                  <a:pt x="8229600" y="15240"/>
                </a:cubicBezTo>
                <a:cubicBezTo>
                  <a:pt x="8094333" y="-8300"/>
                  <a:pt x="7850928" y="34400"/>
                  <a:pt x="7626096" y="15240"/>
                </a:cubicBezTo>
                <a:cubicBezTo>
                  <a:pt x="7448378" y="-3617"/>
                  <a:pt x="7315174" y="-4892"/>
                  <a:pt x="7022592" y="15240"/>
                </a:cubicBezTo>
                <a:cubicBezTo>
                  <a:pt x="6686163" y="47451"/>
                  <a:pt x="6352629" y="20462"/>
                  <a:pt x="6172200" y="15240"/>
                </a:cubicBezTo>
                <a:cubicBezTo>
                  <a:pt x="6015590" y="39297"/>
                  <a:pt x="5770309" y="18230"/>
                  <a:pt x="5650992" y="15240"/>
                </a:cubicBezTo>
                <a:cubicBezTo>
                  <a:pt x="5483975" y="9044"/>
                  <a:pt x="5165324" y="65900"/>
                  <a:pt x="4882896" y="15240"/>
                </a:cubicBezTo>
                <a:cubicBezTo>
                  <a:pt x="4568934" y="4005"/>
                  <a:pt x="4556334" y="24628"/>
                  <a:pt x="4443984" y="15240"/>
                </a:cubicBezTo>
                <a:cubicBezTo>
                  <a:pt x="4320775" y="7528"/>
                  <a:pt x="4034988" y="-6538"/>
                  <a:pt x="3758184" y="15240"/>
                </a:cubicBezTo>
                <a:cubicBezTo>
                  <a:pt x="3445155" y="-4046"/>
                  <a:pt x="3367892" y="10776"/>
                  <a:pt x="3236976" y="15240"/>
                </a:cubicBezTo>
                <a:cubicBezTo>
                  <a:pt x="3093796" y="23360"/>
                  <a:pt x="2635824" y="21084"/>
                  <a:pt x="2386584" y="15240"/>
                </a:cubicBezTo>
                <a:cubicBezTo>
                  <a:pt x="2139815" y="-6345"/>
                  <a:pt x="2105958" y="22897"/>
                  <a:pt x="1947672" y="15240"/>
                </a:cubicBezTo>
                <a:cubicBezTo>
                  <a:pt x="1801011" y="-22959"/>
                  <a:pt x="1533636" y="11598"/>
                  <a:pt x="1261872" y="15240"/>
                </a:cubicBezTo>
                <a:cubicBezTo>
                  <a:pt x="989528" y="29179"/>
                  <a:pt x="1025848" y="11637"/>
                  <a:pt x="822960" y="15240"/>
                </a:cubicBezTo>
                <a:cubicBezTo>
                  <a:pt x="653456" y="17908"/>
                  <a:pt x="304027" y="4953"/>
                  <a:pt x="0" y="15240"/>
                </a:cubicBezTo>
                <a:cubicBezTo>
                  <a:pt x="-39" y="9900"/>
                  <a:pt x="-1243" y="4422"/>
                  <a:pt x="0" y="0"/>
                </a:cubicBezTo>
                <a:close/>
              </a:path>
              <a:path w="8229600" h="15240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9155" y="6078"/>
                  <a:pt x="8229989" y="11896"/>
                  <a:pt x="8229600" y="15240"/>
                </a:cubicBezTo>
                <a:cubicBezTo>
                  <a:pt x="7944174" y="-32152"/>
                  <a:pt x="7795646" y="-37453"/>
                  <a:pt x="7461504" y="15240"/>
                </a:cubicBezTo>
                <a:cubicBezTo>
                  <a:pt x="7129776" y="48039"/>
                  <a:pt x="7082769" y="28398"/>
                  <a:pt x="6940296" y="15240"/>
                </a:cubicBezTo>
                <a:cubicBezTo>
                  <a:pt x="6799665" y="-18923"/>
                  <a:pt x="6652769" y="28735"/>
                  <a:pt x="6419088" y="15240"/>
                </a:cubicBezTo>
                <a:cubicBezTo>
                  <a:pt x="6143970" y="49227"/>
                  <a:pt x="5863165" y="-19579"/>
                  <a:pt x="5650992" y="15240"/>
                </a:cubicBezTo>
                <a:cubicBezTo>
                  <a:pt x="5419172" y="37558"/>
                  <a:pt x="5309448" y="-3453"/>
                  <a:pt x="5129784" y="15240"/>
                </a:cubicBezTo>
                <a:cubicBezTo>
                  <a:pt x="4947928" y="22975"/>
                  <a:pt x="4795021" y="2812"/>
                  <a:pt x="4690872" y="15240"/>
                </a:cubicBezTo>
                <a:cubicBezTo>
                  <a:pt x="4564358" y="-12627"/>
                  <a:pt x="4295485" y="-28328"/>
                  <a:pt x="4087368" y="15240"/>
                </a:cubicBezTo>
                <a:cubicBezTo>
                  <a:pt x="3871704" y="37358"/>
                  <a:pt x="3732927" y="-13946"/>
                  <a:pt x="3401568" y="15240"/>
                </a:cubicBezTo>
                <a:cubicBezTo>
                  <a:pt x="3075889" y="16612"/>
                  <a:pt x="3025898" y="41352"/>
                  <a:pt x="2798064" y="15240"/>
                </a:cubicBezTo>
                <a:cubicBezTo>
                  <a:pt x="2581856" y="-23917"/>
                  <a:pt x="2428311" y="-7948"/>
                  <a:pt x="2276856" y="15240"/>
                </a:cubicBezTo>
                <a:cubicBezTo>
                  <a:pt x="2098246" y="50235"/>
                  <a:pt x="1737531" y="52911"/>
                  <a:pt x="1426464" y="15240"/>
                </a:cubicBezTo>
                <a:cubicBezTo>
                  <a:pt x="1104708" y="23441"/>
                  <a:pt x="1006595" y="12880"/>
                  <a:pt x="740664" y="15240"/>
                </a:cubicBezTo>
                <a:cubicBezTo>
                  <a:pt x="480378" y="30036"/>
                  <a:pt x="202592" y="-15405"/>
                  <a:pt x="0" y="15240"/>
                </a:cubicBezTo>
                <a:cubicBezTo>
                  <a:pt x="316" y="10586"/>
                  <a:pt x="593" y="7371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5240"/>
                      <a:gd name="connsiteX1" fmla="*/ 521208 w 8229600"/>
                      <a:gd name="connsiteY1" fmla="*/ 0 h 15240"/>
                      <a:gd name="connsiteX2" fmla="*/ 1371600 w 8229600"/>
                      <a:gd name="connsiteY2" fmla="*/ 0 h 15240"/>
                      <a:gd name="connsiteX3" fmla="*/ 2221992 w 8229600"/>
                      <a:gd name="connsiteY3" fmla="*/ 0 h 15240"/>
                      <a:gd name="connsiteX4" fmla="*/ 3072384 w 8229600"/>
                      <a:gd name="connsiteY4" fmla="*/ 0 h 15240"/>
                      <a:gd name="connsiteX5" fmla="*/ 3511296 w 8229600"/>
                      <a:gd name="connsiteY5" fmla="*/ 0 h 15240"/>
                      <a:gd name="connsiteX6" fmla="*/ 4114800 w 8229600"/>
                      <a:gd name="connsiteY6" fmla="*/ 0 h 15240"/>
                      <a:gd name="connsiteX7" fmla="*/ 4553712 w 8229600"/>
                      <a:gd name="connsiteY7" fmla="*/ 0 h 15240"/>
                      <a:gd name="connsiteX8" fmla="*/ 5239512 w 8229600"/>
                      <a:gd name="connsiteY8" fmla="*/ 0 h 15240"/>
                      <a:gd name="connsiteX9" fmla="*/ 5843016 w 8229600"/>
                      <a:gd name="connsiteY9" fmla="*/ 0 h 15240"/>
                      <a:gd name="connsiteX10" fmla="*/ 6611112 w 8229600"/>
                      <a:gd name="connsiteY10" fmla="*/ 0 h 15240"/>
                      <a:gd name="connsiteX11" fmla="*/ 7461504 w 8229600"/>
                      <a:gd name="connsiteY11" fmla="*/ 0 h 15240"/>
                      <a:gd name="connsiteX12" fmla="*/ 8229600 w 8229600"/>
                      <a:gd name="connsiteY12" fmla="*/ 0 h 15240"/>
                      <a:gd name="connsiteX13" fmla="*/ 8229600 w 8229600"/>
                      <a:gd name="connsiteY13" fmla="*/ 15240 h 15240"/>
                      <a:gd name="connsiteX14" fmla="*/ 7461504 w 8229600"/>
                      <a:gd name="connsiteY14" fmla="*/ 15240 h 15240"/>
                      <a:gd name="connsiteX15" fmla="*/ 6940296 w 8229600"/>
                      <a:gd name="connsiteY15" fmla="*/ 15240 h 15240"/>
                      <a:gd name="connsiteX16" fmla="*/ 6419088 w 8229600"/>
                      <a:gd name="connsiteY16" fmla="*/ 15240 h 15240"/>
                      <a:gd name="connsiteX17" fmla="*/ 5650992 w 8229600"/>
                      <a:gd name="connsiteY17" fmla="*/ 15240 h 15240"/>
                      <a:gd name="connsiteX18" fmla="*/ 5129784 w 8229600"/>
                      <a:gd name="connsiteY18" fmla="*/ 15240 h 15240"/>
                      <a:gd name="connsiteX19" fmla="*/ 4690872 w 8229600"/>
                      <a:gd name="connsiteY19" fmla="*/ 15240 h 15240"/>
                      <a:gd name="connsiteX20" fmla="*/ 4087368 w 8229600"/>
                      <a:gd name="connsiteY20" fmla="*/ 15240 h 15240"/>
                      <a:gd name="connsiteX21" fmla="*/ 3401568 w 8229600"/>
                      <a:gd name="connsiteY21" fmla="*/ 15240 h 15240"/>
                      <a:gd name="connsiteX22" fmla="*/ 2798064 w 8229600"/>
                      <a:gd name="connsiteY22" fmla="*/ 15240 h 15240"/>
                      <a:gd name="connsiteX23" fmla="*/ 2276856 w 8229600"/>
                      <a:gd name="connsiteY23" fmla="*/ 15240 h 15240"/>
                      <a:gd name="connsiteX24" fmla="*/ 1426464 w 8229600"/>
                      <a:gd name="connsiteY24" fmla="*/ 15240 h 15240"/>
                      <a:gd name="connsiteX25" fmla="*/ 740664 w 8229600"/>
                      <a:gd name="connsiteY25" fmla="*/ 15240 h 15240"/>
                      <a:gd name="connsiteX26" fmla="*/ 0 w 8229600"/>
                      <a:gd name="connsiteY26" fmla="*/ 15240 h 15240"/>
                      <a:gd name="connsiteX27" fmla="*/ 0 w 8229600"/>
                      <a:gd name="connsiteY27" fmla="*/ 0 h 15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5240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9702" y="5926"/>
                          <a:pt x="8229599" y="10880"/>
                          <a:pt x="8229600" y="15240"/>
                        </a:cubicBezTo>
                        <a:cubicBezTo>
                          <a:pt x="7940706" y="-12341"/>
                          <a:pt x="7792584" y="-19057"/>
                          <a:pt x="7461504" y="15240"/>
                        </a:cubicBezTo>
                        <a:cubicBezTo>
                          <a:pt x="7130424" y="49537"/>
                          <a:pt x="7080072" y="40797"/>
                          <a:pt x="6940296" y="15240"/>
                        </a:cubicBezTo>
                        <a:cubicBezTo>
                          <a:pt x="6800520" y="-10317"/>
                          <a:pt x="6672872" y="23623"/>
                          <a:pt x="6419088" y="15240"/>
                        </a:cubicBezTo>
                        <a:cubicBezTo>
                          <a:pt x="6165304" y="6857"/>
                          <a:pt x="5869721" y="1939"/>
                          <a:pt x="5650992" y="15240"/>
                        </a:cubicBezTo>
                        <a:cubicBezTo>
                          <a:pt x="5432263" y="28541"/>
                          <a:pt x="5308310" y="-25"/>
                          <a:pt x="5129784" y="15240"/>
                        </a:cubicBezTo>
                        <a:cubicBezTo>
                          <a:pt x="4951258" y="30505"/>
                          <a:pt x="4799696" y="12309"/>
                          <a:pt x="4690872" y="15240"/>
                        </a:cubicBezTo>
                        <a:cubicBezTo>
                          <a:pt x="4582048" y="18171"/>
                          <a:pt x="4311124" y="-10884"/>
                          <a:pt x="4087368" y="15240"/>
                        </a:cubicBezTo>
                        <a:cubicBezTo>
                          <a:pt x="3863612" y="41364"/>
                          <a:pt x="3730288" y="10326"/>
                          <a:pt x="3401568" y="15240"/>
                        </a:cubicBezTo>
                        <a:cubicBezTo>
                          <a:pt x="3072848" y="20154"/>
                          <a:pt x="3020684" y="29377"/>
                          <a:pt x="2798064" y="15240"/>
                        </a:cubicBezTo>
                        <a:cubicBezTo>
                          <a:pt x="2575444" y="1103"/>
                          <a:pt x="2440915" y="-10400"/>
                          <a:pt x="2276856" y="15240"/>
                        </a:cubicBezTo>
                        <a:cubicBezTo>
                          <a:pt x="2112797" y="40880"/>
                          <a:pt x="1726502" y="-12608"/>
                          <a:pt x="1426464" y="15240"/>
                        </a:cubicBezTo>
                        <a:cubicBezTo>
                          <a:pt x="1126426" y="43088"/>
                          <a:pt x="992925" y="17968"/>
                          <a:pt x="740664" y="15240"/>
                        </a:cubicBezTo>
                        <a:cubicBezTo>
                          <a:pt x="488403" y="12512"/>
                          <a:pt x="195650" y="-19109"/>
                          <a:pt x="0" y="15240"/>
                        </a:cubicBezTo>
                        <a:cubicBezTo>
                          <a:pt x="196" y="10554"/>
                          <a:pt x="-108" y="6802"/>
                          <a:pt x="0" y="0"/>
                        </a:cubicBezTo>
                        <a:close/>
                      </a:path>
                      <a:path w="8229600" h="15240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29441" y="7255"/>
                          <a:pt x="8230094" y="11744"/>
                          <a:pt x="8229600" y="15240"/>
                        </a:cubicBezTo>
                        <a:cubicBezTo>
                          <a:pt x="8075287" y="32006"/>
                          <a:pt x="7821366" y="18802"/>
                          <a:pt x="7626096" y="15240"/>
                        </a:cubicBezTo>
                        <a:cubicBezTo>
                          <a:pt x="7430826" y="11678"/>
                          <a:pt x="7320004" y="-12717"/>
                          <a:pt x="7022592" y="15240"/>
                        </a:cubicBezTo>
                        <a:cubicBezTo>
                          <a:pt x="6725180" y="43197"/>
                          <a:pt x="6348804" y="-17073"/>
                          <a:pt x="6172200" y="15240"/>
                        </a:cubicBezTo>
                        <a:cubicBezTo>
                          <a:pt x="5995596" y="47553"/>
                          <a:pt x="5788102" y="19842"/>
                          <a:pt x="5650992" y="15240"/>
                        </a:cubicBezTo>
                        <a:cubicBezTo>
                          <a:pt x="5513882" y="10638"/>
                          <a:pt x="5198399" y="26073"/>
                          <a:pt x="4882896" y="15240"/>
                        </a:cubicBezTo>
                        <a:cubicBezTo>
                          <a:pt x="4567393" y="4407"/>
                          <a:pt x="4557008" y="23917"/>
                          <a:pt x="4443984" y="15240"/>
                        </a:cubicBezTo>
                        <a:cubicBezTo>
                          <a:pt x="4330960" y="6563"/>
                          <a:pt x="4061674" y="25843"/>
                          <a:pt x="3758184" y="15240"/>
                        </a:cubicBezTo>
                        <a:cubicBezTo>
                          <a:pt x="3454694" y="4637"/>
                          <a:pt x="3380392" y="16071"/>
                          <a:pt x="3236976" y="15240"/>
                        </a:cubicBezTo>
                        <a:cubicBezTo>
                          <a:pt x="3093560" y="14409"/>
                          <a:pt x="2632116" y="34559"/>
                          <a:pt x="2386584" y="15240"/>
                        </a:cubicBezTo>
                        <a:cubicBezTo>
                          <a:pt x="2141052" y="-4079"/>
                          <a:pt x="2110884" y="25729"/>
                          <a:pt x="1947672" y="15240"/>
                        </a:cubicBezTo>
                        <a:cubicBezTo>
                          <a:pt x="1784460" y="4751"/>
                          <a:pt x="1535467" y="-2587"/>
                          <a:pt x="1261872" y="15240"/>
                        </a:cubicBezTo>
                        <a:cubicBezTo>
                          <a:pt x="988277" y="33067"/>
                          <a:pt x="1021096" y="7327"/>
                          <a:pt x="822960" y="15240"/>
                        </a:cubicBezTo>
                        <a:cubicBezTo>
                          <a:pt x="624824" y="23153"/>
                          <a:pt x="298309" y="-1765"/>
                          <a:pt x="0" y="15240"/>
                        </a:cubicBezTo>
                        <a:cubicBezTo>
                          <a:pt x="-481" y="10386"/>
                          <a:pt x="-605" y="46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9369" y="1726096"/>
            <a:ext cx="5035164" cy="343264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400" dirty="0"/>
              <a:t>Many of the biggest recent debates in Canadian public policy revolve around the ability for everyday folks to afford life’s primary expenses.</a:t>
            </a:r>
          </a:p>
          <a:p>
            <a:pPr marL="0" indent="0">
              <a:lnSpc>
                <a:spcPct val="90000"/>
              </a:lnSpc>
              <a:buNone/>
            </a:pPr>
            <a:endParaRPr lang="en-CA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1400" dirty="0"/>
              <a:t>One big factor of course is how much those everyday folks earn!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1400" dirty="0"/>
              <a:t>There have been big changes in recent years in how economists understand what determines the wages that workers can command in the labour market, highlighting the roles of </a:t>
            </a:r>
            <a:r>
              <a:rPr lang="en-CA" sz="1400" b="1" dirty="0"/>
              <a:t>competition</a:t>
            </a:r>
            <a:r>
              <a:rPr lang="en-CA" sz="1400" dirty="0"/>
              <a:t> and </a:t>
            </a:r>
            <a:r>
              <a:rPr lang="en-CA" sz="1400" b="1" dirty="0"/>
              <a:t>labour-market</a:t>
            </a:r>
            <a:r>
              <a:rPr lang="en-CA" sz="1400" dirty="0"/>
              <a:t> </a:t>
            </a:r>
            <a:r>
              <a:rPr lang="en-CA" sz="1400" b="1" dirty="0"/>
              <a:t>power</a:t>
            </a:r>
            <a:r>
              <a:rPr lang="en-CA" sz="1400" dirty="0"/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CA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1400" dirty="0"/>
              <a:t>Professor Dube has been at the forefront of this paradigm-shift and what it means for affordability and inequality. He’ll be discussing how he weaves it all together in a forthcoming book entitled </a:t>
            </a:r>
            <a:r>
              <a:rPr lang="en-CA" sz="1400" i="1" dirty="0"/>
              <a:t>The Wage Standard.</a:t>
            </a:r>
            <a:endParaRPr lang="en-US" sz="1400" i="1" dirty="0"/>
          </a:p>
        </p:txBody>
      </p:sp>
      <p:pic>
        <p:nvPicPr>
          <p:cNvPr id="6" name="Picture 5" descr="A person putting a piece of paper into a machine&#10;&#10;Description automatically generated">
            <a:extLst>
              <a:ext uri="{FF2B5EF4-FFF2-40B4-BE49-F238E27FC236}">
                <a16:creationId xmlns:a16="http://schemas.microsoft.com/office/drawing/2014/main" id="{FC4129A1-8B8E-C338-C7B5-25D1942C2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6" r="-5" b="-5"/>
          <a:stretch/>
        </p:blipFill>
        <p:spPr>
          <a:xfrm>
            <a:off x="5756743" y="1744980"/>
            <a:ext cx="2955798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9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0" y="966738"/>
            <a:ext cx="8229600" cy="4138399"/>
          </a:xfrm>
        </p:spPr>
        <p:txBody>
          <a:bodyPr anchor="ctr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200" dirty="0"/>
              <a:t>The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F47C00"/>
                </a:solidFill>
              </a:rPr>
              <a:t>Dr. Frank Anton Distinguished Lecture Series in Economics </a:t>
            </a:r>
            <a:r>
              <a:rPr lang="en-US" sz="2200" dirty="0"/>
              <a:t>brings some of the </a:t>
            </a:r>
            <a:r>
              <a:rPr lang="en-US" sz="2200" b="1" dirty="0"/>
              <a:t>world’s top economists </a:t>
            </a:r>
            <a:r>
              <a:rPr lang="en-US" sz="2200" dirty="0"/>
              <a:t>to Calgary to lecture on important </a:t>
            </a:r>
            <a:r>
              <a:rPr lang="en-US" sz="2200" b="1" dirty="0"/>
              <a:t>public policy</a:t>
            </a:r>
            <a:r>
              <a:rPr lang="en-US" sz="2200" dirty="0"/>
              <a:t> topics.</a:t>
            </a:r>
            <a:br>
              <a:rPr lang="en-US" sz="2200" dirty="0"/>
            </a:br>
            <a:endParaRPr lang="en-US" sz="2200" dirty="0"/>
          </a:p>
          <a:p>
            <a:pPr>
              <a:spcBef>
                <a:spcPts val="1000"/>
              </a:spcBef>
            </a:pPr>
            <a:r>
              <a:rPr lang="en-US" sz="2200" dirty="0"/>
              <a:t>Every year, we invite a </a:t>
            </a:r>
            <a:r>
              <a:rPr lang="en-US" sz="2200" b="1" dirty="0"/>
              <a:t>distinguished public scholar </a:t>
            </a:r>
            <a:r>
              <a:rPr lang="en-US" sz="2200" dirty="0"/>
              <a:t>to speak on a salient issue at the forefront of </a:t>
            </a:r>
            <a:r>
              <a:rPr lang="en-US" sz="2200" b="1" dirty="0"/>
              <a:t>current events</a:t>
            </a:r>
            <a:r>
              <a:rPr lang="en-US" sz="2200" dirty="0"/>
              <a:t>.</a:t>
            </a:r>
            <a:br>
              <a:rPr lang="en-US" sz="2200" dirty="0"/>
            </a:br>
            <a:endParaRPr lang="en-US" sz="2200" dirty="0"/>
          </a:p>
          <a:p>
            <a:pPr>
              <a:spcBef>
                <a:spcPts val="1000"/>
              </a:spcBef>
            </a:pPr>
            <a:r>
              <a:rPr lang="en-US" sz="2200" dirty="0"/>
              <a:t>This annual series </a:t>
            </a:r>
            <a:r>
              <a:rPr lang="en-US" sz="2200" b="1" dirty="0"/>
              <a:t>sparks thought-provoking discourse </a:t>
            </a:r>
            <a:r>
              <a:rPr lang="en-US" sz="2200" dirty="0"/>
              <a:t>between undergraduate and graduate students, university faculty, and alumni.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90037" y="33500"/>
            <a:ext cx="7346763" cy="661459"/>
          </a:xfrm>
        </p:spPr>
        <p:txBody>
          <a:bodyPr>
            <a:noAutofit/>
          </a:bodyPr>
          <a:lstStyle/>
          <a:p>
            <a:r>
              <a:rPr lang="en-US" sz="2300" b="1" dirty="0">
                <a:solidFill>
                  <a:schemeClr val="bg1"/>
                </a:solidFill>
              </a:rPr>
              <a:t>Dr. Frank Anton Distinguished Lecture in Economics </a:t>
            </a:r>
          </a:p>
        </p:txBody>
      </p:sp>
    </p:spTree>
    <p:extLst>
      <p:ext uri="{BB962C8B-B14F-4D97-AF65-F5344CB8AC3E}">
        <p14:creationId xmlns:p14="http://schemas.microsoft.com/office/powerpoint/2010/main" val="12680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Dr. Frank Anton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357" y="1829372"/>
            <a:ext cx="6370981" cy="34184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From Ireland to Poland, England to Canada</a:t>
            </a:r>
            <a:br>
              <a:rPr lang="en-US" sz="600" dirty="0"/>
            </a:br>
            <a:endParaRPr lang="en-US" sz="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Frank Anton </a:t>
            </a:r>
            <a:r>
              <a:rPr lang="en-US" sz="1600" dirty="0"/>
              <a:t>was born in June 1920 in Strabally, Ireland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At 20, in 1940, he joined the Royal Air Force as an observer and navigator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February 1943, he was </a:t>
            </a:r>
            <a:r>
              <a:rPr lang="en-US" sz="1600" b="1" dirty="0"/>
              <a:t>shot down over Nuremberg </a:t>
            </a:r>
            <a:r>
              <a:rPr lang="en-US" sz="1600" dirty="0"/>
              <a:t>and imprisoned in Poland. In the </a:t>
            </a:r>
            <a:r>
              <a:rPr lang="en-US" sz="1600" b="1" dirty="0"/>
              <a:t>prison camp</a:t>
            </a:r>
            <a:r>
              <a:rPr lang="en-US" sz="1600" dirty="0"/>
              <a:t>, he learned languages, advanced his education, and </a:t>
            </a:r>
            <a:r>
              <a:rPr lang="en-US" sz="1600" b="1" dirty="0"/>
              <a:t>developed a keen interest in economics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After WWII, he achieved a BSc (1950) and PhD (1962) from the </a:t>
            </a:r>
            <a:r>
              <a:rPr lang="en-US" sz="1600" b="1" dirty="0"/>
              <a:t>London School of Economics</a:t>
            </a:r>
            <a:r>
              <a:rPr lang="en-US" sz="1600" dirty="0"/>
              <a:t>, and in 1967, he became the </a:t>
            </a:r>
            <a:r>
              <a:rPr lang="en-US" sz="1600" b="1" dirty="0"/>
              <a:t>first department head </a:t>
            </a:r>
            <a:r>
              <a:rPr lang="en-US" sz="1600" dirty="0"/>
              <a:t>of the UCalgary Department of Economics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He was </a:t>
            </a:r>
            <a:r>
              <a:rPr lang="en-US" sz="1600" b="1" dirty="0"/>
              <a:t>instrumental in building our department </a:t>
            </a:r>
            <a:r>
              <a:rPr lang="en-US" sz="1600" dirty="0"/>
              <a:t>and contributed his </a:t>
            </a:r>
            <a:r>
              <a:rPr lang="en-US" sz="1600" b="1" dirty="0"/>
              <a:t>wisdom and integrity </a:t>
            </a:r>
            <a:r>
              <a:rPr lang="en-US" sz="1600" dirty="0"/>
              <a:t>to the development of the university</a:t>
            </a:r>
          </a:p>
        </p:txBody>
      </p:sp>
      <p:sp>
        <p:nvSpPr>
          <p:cNvPr id="5" name="TextBox 4"/>
          <p:cNvSpPr txBox="1"/>
          <p:nvPr/>
        </p:nvSpPr>
        <p:spPr>
          <a:xfrm rot="10800000" flipH="1" flipV="1">
            <a:off x="507200" y="906042"/>
            <a:ext cx="8179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distinguished speaker lecture series was named in honour of </a:t>
            </a:r>
            <a:r>
              <a:rPr lang="en-US" b="1" dirty="0"/>
              <a:t>Dr. Frank Anton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first department head </a:t>
            </a:r>
            <a:r>
              <a:rPr lang="en-US" dirty="0"/>
              <a:t>of UCalgary’s </a:t>
            </a:r>
            <a:r>
              <a:rPr lang="en-US" b="1" dirty="0"/>
              <a:t>Department of Economics </a:t>
            </a:r>
            <a:r>
              <a:rPr lang="en-US" dirty="0"/>
              <a:t>and a tremendous </a:t>
            </a:r>
            <a:r>
              <a:rPr lang="en-US" b="1" dirty="0"/>
              <a:t>leader</a:t>
            </a:r>
            <a:r>
              <a:rPr lang="en-US" dirty="0"/>
              <a:t>, </a:t>
            </a:r>
            <a:r>
              <a:rPr lang="en-US" b="1" dirty="0"/>
              <a:t>mentor</a:t>
            </a:r>
            <a:r>
              <a:rPr lang="en-US" dirty="0"/>
              <a:t>, and </a:t>
            </a:r>
            <a:r>
              <a:rPr lang="en-US" b="1" dirty="0"/>
              <a:t>economist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9" y="2402949"/>
            <a:ext cx="2262188" cy="23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6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E32726"/>
      </a:accent1>
      <a:accent2>
        <a:srgbClr val="FFD200"/>
      </a:accent2>
      <a:accent3>
        <a:srgbClr val="FBB031"/>
      </a:accent3>
      <a:accent4>
        <a:srgbClr val="F47C00"/>
      </a:accent4>
      <a:accent5>
        <a:srgbClr val="AF2626"/>
      </a:accent5>
      <a:accent6>
        <a:srgbClr val="6D3321"/>
      </a:accent6>
      <a:hlink>
        <a:srgbClr val="E32726"/>
      </a:hlink>
      <a:folHlink>
        <a:srgbClr val="66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11910</TotalTime>
  <Words>536</Words>
  <Application>Microsoft Office PowerPoint</Application>
  <PresentationFormat>On-screen Show (16:10)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Office Theme</vt:lpstr>
      <vt:lpstr>2024 Dr. Frank Anton  Distinguished Lecture in Economics </vt:lpstr>
      <vt:lpstr>2024 Dr. Frank Anton Distinguished Lecture in Economics </vt:lpstr>
      <vt:lpstr>2024 Distinguished Speaker</vt:lpstr>
      <vt:lpstr>2024 Topic: The Wage Standard </vt:lpstr>
      <vt:lpstr>Dr. Frank Anton Distinguished Lecture in Economics </vt:lpstr>
      <vt:lpstr>Dr. Frank Anton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Cressman</dc:creator>
  <cp:lastModifiedBy>Leonard Goff</cp:lastModifiedBy>
  <cp:revision>156</cp:revision>
  <dcterms:created xsi:type="dcterms:W3CDTF">2013-07-31T17:26:06Z</dcterms:created>
  <dcterms:modified xsi:type="dcterms:W3CDTF">2024-02-28T18:35:35Z</dcterms:modified>
</cp:coreProperties>
</file>