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82956"/>
  </p:normalViewPr>
  <p:slideViewPr>
    <p:cSldViewPr snapToGrid="0" snapToObjects="1">
      <p:cViewPr varScale="1">
        <p:scale>
          <a:sx n="96" d="100"/>
          <a:sy n="96" d="100"/>
        </p:scale>
        <p:origin x="3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Eccezioni</a:t>
            </a:r>
            <a:br>
              <a:rPr lang="it-IT" dirty="0"/>
            </a:b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EBB26-A8B5-4EFC-A2A8-19C52F8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LANCIO DELIBERATO di ECCEZIONI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951BB-0C5D-4353-8333-80E8A88E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volte è necessario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generare appositamente</a:t>
            </a:r>
          </a:p>
          <a:p>
            <a:pPr algn="l"/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eccezioni,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lanciare un "nostro" allarme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 esempio, un metodo potrebbe richiedere, per funzionare, un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parametro </a:t>
            </a:r>
            <a:r>
              <a:rPr lang="it-IT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non negativo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che fare se gli viene passato -5 ?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oppure, il costruttore potrebbe accorgersi che, con i parametri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dati, risulta </a:t>
            </a:r>
            <a:r>
              <a:rPr lang="it-IT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impossibile costruire un oggetto :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che fare?</a:t>
            </a:r>
          </a:p>
          <a:p>
            <a:pPr algn="l"/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Soluzione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it-IT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si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crea esplicitamente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un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oggetto eccezione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del tipo appropriato a rappresentare l’accaduto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lo si lancia fuori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l’istruzione 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"/>
              </a:rPr>
              <a:t>throw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31A8-5ECF-48BC-B70A-CD77A66A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7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7E35C-8F57-40AF-A00D-A80EE91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i="0" u="none" strike="noStrike" baseline="0" dirty="0">
                <a:latin typeface="Arial" panose="020B0604020202020204" pitchFamily="34" charset="0"/>
              </a:rPr>
              <a:t>DEFINIRE NUOVI TIPI DI ECCEZIONI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32443A-DC72-4C81-913B-7379FB65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si fa?</a:t>
            </a:r>
          </a:p>
          <a:p>
            <a:r>
              <a:rPr lang="it-IT" dirty="0"/>
              <a:t>Abbiamo detto che l’eccezione è una classe… quindi?</a:t>
            </a:r>
          </a:p>
          <a:p>
            <a:r>
              <a:rPr lang="it-IT" dirty="0"/>
              <a:t>Ereditando la classe </a:t>
            </a:r>
            <a:r>
              <a:rPr lang="it-IT" dirty="0" err="1"/>
              <a:t>Exception</a:t>
            </a:r>
            <a:r>
              <a:rPr lang="it-IT" dirty="0"/>
              <a:t>, posso creare tutte le </a:t>
            </a:r>
            <a:r>
              <a:rPr lang="it-IT"/>
              <a:t>eccezioni personalizzate che ci servono!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4FF31-AF2B-4B31-8091-52BB136C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539"/>
            <a:ext cx="8596668" cy="676589"/>
          </a:xfrm>
        </p:spPr>
        <p:txBody>
          <a:bodyPr>
            <a:normAutofit fontScale="90000"/>
          </a:bodyPr>
          <a:lstStyle/>
          <a:p>
            <a:r>
              <a:rPr lang="en-US" dirty="0"/>
              <a:t>SITUAZIONI CRITICHE</a:t>
            </a:r>
            <a:br>
              <a:rPr lang="it-IT" dirty="0"/>
            </a:br>
            <a:br>
              <a:rPr lang="it-IT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294F6-0B6E-4551-BC16-03D5A087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577"/>
            <a:ext cx="8596668" cy="467478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SITUAZIONI CRITICHE</a:t>
            </a:r>
          </a:p>
          <a:p>
            <a:r>
              <a:rPr lang="it-IT" dirty="0"/>
              <a:t>• </a:t>
            </a:r>
            <a:r>
              <a:rPr lang="it-IT" b="1" dirty="0"/>
              <a:t>Nei sistemi vi sono </a:t>
            </a:r>
            <a:r>
              <a:rPr lang="it-IT" b="1" i="1" dirty="0"/>
              <a:t>situazioni critiche </a:t>
            </a:r>
            <a:r>
              <a:rPr lang="it-IT" b="1" dirty="0"/>
              <a:t>che </a:t>
            </a:r>
            <a:r>
              <a:rPr lang="it-IT" b="1" i="1" dirty="0"/>
              <a:t>è</a:t>
            </a:r>
          </a:p>
          <a:p>
            <a:r>
              <a:rPr lang="it-IT" b="1" i="1" dirty="0"/>
              <a:t>prevedibile </a:t>
            </a:r>
            <a:r>
              <a:rPr lang="it-IT" b="1" dirty="0"/>
              <a:t>possano </a:t>
            </a:r>
            <a:r>
              <a:rPr lang="it-IT" b="1" i="1" dirty="0"/>
              <a:t>a volte </a:t>
            </a:r>
            <a:r>
              <a:rPr lang="it-IT" b="1" dirty="0"/>
              <a:t>causare </a:t>
            </a:r>
            <a:r>
              <a:rPr lang="it-IT" b="1" i="1" dirty="0"/>
              <a:t>errori</a:t>
            </a:r>
          </a:p>
          <a:p>
            <a:r>
              <a:rPr lang="it-IT" dirty="0"/>
              <a:t>– </a:t>
            </a:r>
            <a:r>
              <a:rPr lang="it-IT" b="1" dirty="0"/>
              <a:t>l'apertura di un file potrebbe fallire</a:t>
            </a:r>
          </a:p>
          <a:p>
            <a:r>
              <a:rPr lang="it-IT" dirty="0"/>
              <a:t>– </a:t>
            </a:r>
            <a:r>
              <a:rPr lang="it-IT" b="1" dirty="0"/>
              <a:t>una connessione in rete potrebbe non riuscire</a:t>
            </a:r>
          </a:p>
          <a:p>
            <a:r>
              <a:rPr lang="en-US" dirty="0"/>
              <a:t>– </a:t>
            </a:r>
            <a:r>
              <a:rPr lang="en-US" b="1" dirty="0"/>
              <a:t>…</a:t>
            </a:r>
          </a:p>
          <a:p>
            <a:r>
              <a:rPr lang="it-IT" dirty="0"/>
              <a:t>• </a:t>
            </a:r>
            <a:r>
              <a:rPr lang="it-IT" b="1" dirty="0"/>
              <a:t>Inoltre, in un sistema a oggetti, la </a:t>
            </a:r>
            <a:r>
              <a:rPr lang="it-IT" b="1" i="1" dirty="0"/>
              <a:t>costruzione di</a:t>
            </a:r>
          </a:p>
          <a:p>
            <a:r>
              <a:rPr lang="it-IT" b="1" i="1" dirty="0"/>
              <a:t>un oggetto </a:t>
            </a:r>
            <a:r>
              <a:rPr lang="it-IT" b="1" dirty="0"/>
              <a:t>potrebbe risultare </a:t>
            </a:r>
            <a:r>
              <a:rPr lang="it-IT" b="1" i="1" dirty="0"/>
              <a:t>impossibile </a:t>
            </a:r>
            <a:r>
              <a:rPr lang="it-IT" b="1" dirty="0"/>
              <a:t>in</a:t>
            </a:r>
          </a:p>
          <a:p>
            <a:r>
              <a:rPr lang="it-IT" b="1" dirty="0"/>
              <a:t>presenza di </a:t>
            </a:r>
            <a:r>
              <a:rPr lang="it-IT" b="1" i="1" dirty="0"/>
              <a:t>parametri errati o assurdi</a:t>
            </a:r>
          </a:p>
          <a:p>
            <a:r>
              <a:rPr lang="it-IT" dirty="0"/>
              <a:t>– </a:t>
            </a:r>
            <a:r>
              <a:rPr lang="it-IT" b="1" dirty="0"/>
              <a:t>triangoli che non rispettano la condizione di esistenza</a:t>
            </a:r>
          </a:p>
          <a:p>
            <a:r>
              <a:rPr lang="en-US" dirty="0"/>
              <a:t>– </a:t>
            </a:r>
            <a:r>
              <a:rPr lang="en-US" b="1" dirty="0" err="1"/>
              <a:t>distanze</a:t>
            </a:r>
            <a:r>
              <a:rPr lang="en-US" b="1" dirty="0"/>
              <a:t> negative</a:t>
            </a:r>
          </a:p>
          <a:p>
            <a:r>
              <a:rPr lang="en-US" dirty="0"/>
              <a:t>– </a:t>
            </a:r>
            <a:r>
              <a:rPr lang="en-US" b="1" dirty="0"/>
              <a:t>…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1D48-E644-4EAB-89F1-F331DEB0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539"/>
            <a:ext cx="8596668" cy="676589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L' APPROCCIO TRADIZIONALE</a:t>
            </a:r>
            <a:br>
              <a:rPr lang="it-IT" dirty="0"/>
            </a:br>
            <a:br>
              <a:rPr lang="it-IT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294F6-0B6E-4551-BC16-03D5A087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577"/>
            <a:ext cx="8596668" cy="4674786"/>
          </a:xfrm>
        </p:spPr>
        <p:txBody>
          <a:bodyPr>
            <a:normAutofit/>
          </a:bodyPr>
          <a:lstStyle/>
          <a:p>
            <a:r>
              <a:rPr lang="en-US" b="1" dirty="0" err="1"/>
              <a:t>L'approccio</a:t>
            </a:r>
            <a:r>
              <a:rPr lang="en-US" b="1" dirty="0"/>
              <a:t> </a:t>
            </a:r>
            <a:r>
              <a:rPr lang="en-US" b="1" dirty="0" err="1"/>
              <a:t>tradizionale</a:t>
            </a:r>
            <a:r>
              <a:rPr lang="en-US" b="1" dirty="0"/>
              <a:t> </a:t>
            </a:r>
            <a:r>
              <a:rPr lang="en-US" b="1" dirty="0" err="1"/>
              <a:t>consiste</a:t>
            </a:r>
            <a:r>
              <a:rPr lang="en-US" b="1" dirty="0"/>
              <a:t> </a:t>
            </a:r>
            <a:r>
              <a:rPr lang="en-US" b="1" dirty="0" err="1"/>
              <a:t>nell'</a:t>
            </a:r>
            <a:r>
              <a:rPr lang="en-US" b="1" i="1" dirty="0" err="1"/>
              <a:t>inserire</a:t>
            </a:r>
            <a:endParaRPr lang="en-US" b="1" i="1" dirty="0"/>
          </a:p>
          <a:p>
            <a:r>
              <a:rPr lang="it-IT" b="1" i="1" dirty="0"/>
              <a:t>controlli </a:t>
            </a:r>
            <a:r>
              <a:rPr lang="it-IT" b="1" dirty="0"/>
              <a:t>per </a:t>
            </a:r>
            <a:r>
              <a:rPr lang="it-IT" b="1" i="1" dirty="0"/>
              <a:t>intercettare a priori </a:t>
            </a:r>
            <a:r>
              <a:rPr lang="it-IT" b="1" dirty="0"/>
              <a:t>l'errore,</a:t>
            </a:r>
          </a:p>
          <a:p>
            <a:r>
              <a:rPr lang="it-IT" b="1" dirty="0"/>
              <a:t>ma è un modo di procedere </a:t>
            </a:r>
            <a:r>
              <a:rPr lang="it-IT" b="1" i="1" dirty="0"/>
              <a:t>insoddisfacente</a:t>
            </a:r>
          </a:p>
          <a:p>
            <a:r>
              <a:rPr lang="it-IT" dirty="0"/>
              <a:t>– </a:t>
            </a:r>
            <a:r>
              <a:rPr lang="it-IT" b="1" dirty="0"/>
              <a:t>non è facile prevedere tutte le configurazioni che</a:t>
            </a:r>
          </a:p>
          <a:p>
            <a:r>
              <a:rPr lang="en-US" b="1" dirty="0" err="1"/>
              <a:t>potrebbero</a:t>
            </a:r>
            <a:r>
              <a:rPr lang="en-US" b="1" dirty="0"/>
              <a:t> </a:t>
            </a:r>
            <a:r>
              <a:rPr lang="en-US" b="1" dirty="0" err="1"/>
              <a:t>produrre</a:t>
            </a:r>
            <a:r>
              <a:rPr lang="en-US" b="1" dirty="0"/>
              <a:t> </a:t>
            </a:r>
            <a:r>
              <a:rPr lang="en-US" b="1" dirty="0" err="1"/>
              <a:t>l’errore</a:t>
            </a:r>
            <a:endParaRPr lang="en-US" b="1" dirty="0"/>
          </a:p>
          <a:p>
            <a:r>
              <a:rPr lang="it-IT" dirty="0"/>
              <a:t>– </a:t>
            </a:r>
            <a:r>
              <a:rPr lang="it-IT" b="1" dirty="0"/>
              <a:t>“gestire” l’errore spesso significa solo stampare a</a:t>
            </a:r>
          </a:p>
          <a:p>
            <a:r>
              <a:rPr lang="en-US" b="1" dirty="0"/>
              <a:t>video un </a:t>
            </a:r>
            <a:r>
              <a:rPr lang="en-US" b="1" dirty="0" err="1"/>
              <a:t>messaggio</a:t>
            </a:r>
            <a:endParaRPr lang="en-US" b="1" dirty="0"/>
          </a:p>
          <a:p>
            <a:r>
              <a:rPr lang="it-IT" dirty="0"/>
              <a:t>• </a:t>
            </a:r>
            <a:r>
              <a:rPr lang="it-IT" b="1" dirty="0"/>
              <a:t>Tale approccio è inoltre </a:t>
            </a:r>
            <a:r>
              <a:rPr lang="it-IT" b="1" i="1" dirty="0"/>
              <a:t>inutile </a:t>
            </a:r>
            <a:r>
              <a:rPr lang="it-IT" b="1" dirty="0"/>
              <a:t>nel caso della</a:t>
            </a:r>
          </a:p>
          <a:p>
            <a:r>
              <a:rPr lang="en-US" b="1" i="1" dirty="0" err="1"/>
              <a:t>costruzione</a:t>
            </a:r>
            <a:r>
              <a:rPr lang="en-US" b="1" i="1" dirty="0"/>
              <a:t> di </a:t>
            </a:r>
            <a:r>
              <a:rPr lang="en-US" b="1" i="1" dirty="0" err="1"/>
              <a:t>oggetti</a:t>
            </a:r>
            <a:endParaRPr lang="en-US" b="1" i="1" dirty="0"/>
          </a:p>
          <a:p>
            <a:r>
              <a:rPr lang="it-IT" dirty="0"/>
              <a:t>– </a:t>
            </a:r>
            <a:r>
              <a:rPr lang="it-IT" b="1" dirty="0"/>
              <a:t>è un processo già in corso che non si può fermare</a:t>
            </a:r>
          </a:p>
          <a:p>
            <a:r>
              <a:rPr lang="it-IT" dirty="0"/>
              <a:t>– </a:t>
            </a:r>
            <a:r>
              <a:rPr lang="it-IT" b="1" dirty="0"/>
              <a:t>se anche si scopre il problema, </a:t>
            </a:r>
            <a:r>
              <a:rPr lang="it-IT" b="1" i="1" dirty="0"/>
              <a:t>poi che si fa??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1D48-E644-4EAB-89F1-F331DEB0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12BB-E3A1-430C-9A8A-65F6A596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IL CONCETTO DI ECCEZIONE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E8924-3BC8-49DD-9500-5FAEAA68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C# introduce il concetto di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eccezione: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come modo per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sentire un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allarme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lanciato da</a:t>
            </a:r>
          </a:p>
          <a:p>
            <a:pPr algn="l"/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operazione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"in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crisi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</a:p>
          <a:p>
            <a:pPr algn="l"/>
            <a:r>
              <a:rPr lang="it-IT" sz="1800" b="0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anziché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tentare di prevedere 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l'errore,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si tenta di</a:t>
            </a:r>
          </a:p>
          <a:p>
            <a:pPr algn="l"/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eseguire l’azione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un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blocco controllato</a:t>
            </a:r>
          </a:p>
          <a:p>
            <a:pPr algn="l"/>
            <a:r>
              <a:rPr lang="it-IT" sz="1800" b="0" i="0" u="none" strike="noStrike" baseline="0" dirty="0">
                <a:solidFill>
                  <a:srgbClr val="FF66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FF6600"/>
                </a:solidFill>
                <a:latin typeface="Arial" panose="020B0604020202020204" pitchFamily="34" charset="0"/>
              </a:rPr>
              <a:t>in caso di errore </a:t>
            </a:r>
            <a:r>
              <a:rPr lang="it-IT" sz="1800" b="1" i="1" u="none" strike="noStrike" baseline="0" dirty="0">
                <a:solidFill>
                  <a:srgbClr val="FF6600"/>
                </a:solidFill>
                <a:latin typeface="Arial" panose="020B0604020202020204" pitchFamily="34" charset="0"/>
              </a:rPr>
              <a:t>il sistema lancia una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eccezione</a:t>
            </a:r>
          </a:p>
          <a:p>
            <a:pPr algn="l"/>
            <a:r>
              <a:rPr lang="it-IT" sz="1800" b="0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l’eccezione verrà poi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catturata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 un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gestore di</a:t>
            </a:r>
          </a:p>
          <a:p>
            <a:pPr algn="l"/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errore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che prenderà le contromisure del caso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come modo per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scatenare noi un allarme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presenza di una situazione ritenuta </a:t>
            </a:r>
            <a:r>
              <a:rPr lang="it-IT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critica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caso particolare: costruzione di oggetti "assurdi"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costruzione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dell'oggetto viene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interrotta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E221D-2C23-41CD-B1EE-91DF16A0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F484A-ADCC-4C80-909B-D02F7EC0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INTERCETTARE ECCEZIONI: SINTASSI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9CECE1-8A24-406F-92DA-28038E05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try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/* </a:t>
            </a:r>
            <a:r>
              <a:rPr lang="en-US" sz="1800" b="1" i="1" u="none" strike="noStrike" baseline="0" dirty="0" err="1">
                <a:solidFill>
                  <a:srgbClr val="3333CD"/>
                </a:solidFill>
                <a:latin typeface="Courier"/>
              </a:rPr>
              <a:t>operazione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 </a:t>
            </a:r>
            <a:r>
              <a:rPr lang="en-US" sz="1800" b="1" i="1" u="none" strike="noStrike" baseline="0" dirty="0" err="1">
                <a:solidFill>
                  <a:srgbClr val="3333CD"/>
                </a:solidFill>
                <a:latin typeface="Courier"/>
              </a:rPr>
              <a:t>critica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 </a:t>
            </a:r>
            <a:r>
              <a:rPr lang="en-US" sz="1800" b="1" i="1" u="none" strike="noStrike" baseline="0" dirty="0" err="1">
                <a:solidFill>
                  <a:srgbClr val="3333CD"/>
                </a:solidFill>
                <a:latin typeface="Courier"/>
              </a:rPr>
              <a:t>che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 </a:t>
            </a:r>
            <a:r>
              <a:rPr lang="en-US" sz="1800" b="1" i="1" u="none" strike="noStrike" baseline="0" dirty="0" err="1">
                <a:solidFill>
                  <a:srgbClr val="3333CD"/>
                </a:solidFill>
                <a:latin typeface="Courier"/>
              </a:rPr>
              <a:t>può</a:t>
            </a:r>
            <a:endParaRPr lang="en-US" sz="1800" b="1" i="1" u="none" strike="noStrike" baseline="0" dirty="0">
              <a:solidFill>
                <a:srgbClr val="3333CD"/>
              </a:solidFill>
              <a:latin typeface="Courier"/>
            </a:endParaRPr>
          </a:p>
          <a:p>
            <a:pPr algn="l"/>
            <a:r>
              <a:rPr lang="en-US" sz="1800" b="1" i="1" u="none" strike="noStrike" baseline="0" dirty="0" err="1">
                <a:solidFill>
                  <a:srgbClr val="3333CD"/>
                </a:solidFill>
                <a:latin typeface="Courier"/>
              </a:rPr>
              <a:t>lanciare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 </a:t>
            </a:r>
            <a:r>
              <a:rPr lang="en-US" sz="1800" b="1" i="1" u="none" strike="noStrike" baseline="0" dirty="0" err="1">
                <a:solidFill>
                  <a:srgbClr val="3333CD"/>
                </a:solidFill>
                <a:latin typeface="Courier"/>
              </a:rPr>
              <a:t>eccezioni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 */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catch (Exception e)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/* </a:t>
            </a:r>
            <a:r>
              <a:rPr lang="en-US" sz="1800" b="1" i="1" u="none" strike="noStrike" baseline="0" dirty="0" err="1">
                <a:solidFill>
                  <a:srgbClr val="3333CD"/>
                </a:solidFill>
                <a:latin typeface="Courier"/>
              </a:rPr>
              <a:t>gestione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 </a:t>
            </a:r>
            <a:r>
              <a:rPr lang="en-US" sz="1800" b="1" i="1" u="none" strike="noStrike" baseline="0" dirty="0" err="1">
                <a:solidFill>
                  <a:srgbClr val="3333CD"/>
                </a:solidFill>
                <a:latin typeface="Courier"/>
              </a:rPr>
              <a:t>dell’eccezione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 */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}</a:t>
            </a:r>
          </a:p>
          <a:p>
            <a:pPr algn="l"/>
            <a:r>
              <a:rPr lang="it-IT" sz="1800" b="1" i="1" u="none" strike="noStrike" baseline="0" dirty="0">
                <a:solidFill>
                  <a:srgbClr val="117F55"/>
                </a:solidFill>
                <a:latin typeface="Courier"/>
              </a:rPr>
              <a:t>// se tutto va bene, si prosegue qui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 l’operazione lancia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diversi tipi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 eccezione in risposta a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diversi tipi di errore,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più blocchi </a:t>
            </a:r>
            <a:r>
              <a:rPr lang="it-IT" sz="1800" b="1" i="1" u="none" strike="noStrike" baseline="0" dirty="0">
                <a:solidFill>
                  <a:srgbClr val="000000"/>
                </a:solidFill>
                <a:latin typeface="Courier"/>
              </a:rPr>
              <a:t>catch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(uno per ogni tipo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 eccezione) possono seguire lo stesso blocco 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Courier"/>
              </a:rPr>
              <a:t>try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0D007-5725-4D05-BD2C-179F674C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B6184-8B97-45B4-BA05-F6092D0E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FLUSSO DI ESECUZIONE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BED00-DE9C-470A-86BB-347B6185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49" y="1323493"/>
            <a:ext cx="4741886" cy="5136942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l’operazione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critica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0B5136"/>
                </a:solidFill>
                <a:latin typeface="Arial" panose="020B0604020202020204" pitchFamily="34" charset="0"/>
              </a:rPr>
              <a:t>ha </a:t>
            </a:r>
            <a:r>
              <a:rPr lang="en-US" sz="1800" b="1" i="1" u="none" strike="noStrike" baseline="0" dirty="0" err="1">
                <a:solidFill>
                  <a:srgbClr val="0B5136"/>
                </a:solidFill>
                <a:latin typeface="Arial" panose="020B0604020202020204" pitchFamily="34" charset="0"/>
              </a:rPr>
              <a:t>successo</a:t>
            </a:r>
            <a:r>
              <a:rPr lang="en-US" sz="1800" b="1" i="1" u="none" strike="noStrike" baseline="0" dirty="0">
                <a:solidFill>
                  <a:srgbClr val="0B5136"/>
                </a:solidFill>
                <a:latin typeface="Arial" panose="020B0604020202020204" pitchFamily="34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nessuno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dei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blocchi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"/>
              </a:rPr>
              <a:t>catch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viene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eseguito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l’operazione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critica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Lancia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un’eccezione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l’esecuzione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prosegue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nel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blocco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catch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appropriato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È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possibile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specificare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un </a:t>
            </a:r>
            <a:r>
              <a:rPr lang="en-US" sz="1800" b="1" i="0" u="none" strike="noStrike" baseline="0" dirty="0" err="1">
                <a:solidFill>
                  <a:srgbClr val="3333CD"/>
                </a:solidFill>
                <a:latin typeface="Arial" panose="020B0604020202020204" pitchFamily="34" charset="0"/>
              </a:rPr>
              <a:t>blocco</a:t>
            </a:r>
            <a:r>
              <a:rPr lang="en-US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finally </a:t>
            </a:r>
            <a:r>
              <a:rPr lang="en-US" sz="1800" b="1" i="0" u="none" strike="noStrike" baseline="0" dirty="0" err="1">
                <a:solidFill>
                  <a:srgbClr val="3333CD"/>
                </a:solidFill>
                <a:latin typeface="Arial" panose="020B0604020202020204" pitchFamily="34" charset="0"/>
              </a:rPr>
              <a:t>opzionale</a:t>
            </a:r>
            <a:r>
              <a:rPr lang="en-US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eseguirsi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comunque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alla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fine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indipendentemente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dal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fatto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che si sia eseguito il blocco 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Courier"/>
              </a:rPr>
              <a:t>try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ourier"/>
              </a:rPr>
              <a:t>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un blocco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ourier"/>
              </a:rPr>
              <a:t>catch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11011B2-FB10-4819-9592-5B3191B8999A}"/>
              </a:ext>
            </a:extLst>
          </p:cNvPr>
          <p:cNvSpPr txBox="1">
            <a:spLocks/>
          </p:cNvSpPr>
          <p:nvPr/>
        </p:nvSpPr>
        <p:spPr>
          <a:xfrm>
            <a:off x="5803531" y="1186068"/>
            <a:ext cx="5238843" cy="5136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0" u="none" strike="noStrike" baseline="0" dirty="0">
                <a:solidFill>
                  <a:srgbClr val="0B5136"/>
                </a:solidFill>
                <a:latin typeface="Courier"/>
              </a:rPr>
              <a:t>try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0B5136"/>
                </a:solidFill>
                <a:latin typeface="Courier"/>
              </a:rPr>
              <a:t>...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B5136"/>
                </a:solidFill>
                <a:latin typeface="Courier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catch (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urier"/>
              </a:rPr>
              <a:t>IOException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 e){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...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catch (Exception e2)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...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Courier"/>
              </a:rPr>
              <a:t>...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finally {</a:t>
            </a:r>
          </a:p>
          <a:p>
            <a:pPr algn="l"/>
            <a:r>
              <a:rPr lang="en-US" sz="1800" b="0" i="1" u="none" strike="noStrike" baseline="0" dirty="0">
                <a:solidFill>
                  <a:srgbClr val="3333CD"/>
                </a:solidFill>
                <a:latin typeface="Courier"/>
              </a:rPr>
              <a:t>// </a:t>
            </a:r>
            <a:r>
              <a:rPr lang="en-US" sz="1800" b="0" i="1" u="none" strike="noStrike" baseline="0" dirty="0" err="1">
                <a:solidFill>
                  <a:srgbClr val="3333CD"/>
                </a:solidFill>
                <a:latin typeface="Courier"/>
              </a:rPr>
              <a:t>operazioni</a:t>
            </a:r>
            <a:r>
              <a:rPr lang="en-US" sz="1800" b="0" i="1" u="none" strike="noStrike" baseline="0" dirty="0">
                <a:solidFill>
                  <a:srgbClr val="3333CD"/>
                </a:solidFill>
                <a:latin typeface="Courier"/>
              </a:rPr>
              <a:t> </a:t>
            </a:r>
            <a:r>
              <a:rPr lang="en-US" sz="1800" b="0" i="1" u="none" strike="noStrike" baseline="0" dirty="0" err="1">
                <a:solidFill>
                  <a:srgbClr val="3333CD"/>
                </a:solidFill>
                <a:latin typeface="Courier"/>
              </a:rPr>
              <a:t>finali</a:t>
            </a:r>
            <a:endParaRPr lang="en-US" sz="1800" b="0" i="1" u="none" strike="noStrike" baseline="0" dirty="0">
              <a:solidFill>
                <a:srgbClr val="3333CD"/>
              </a:solidFill>
              <a:latin typeface="Courier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}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2387262-754A-4B13-880D-C6A86A44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677D7-50F7-4F7C-9276-489894AA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i="0" u="none" strike="noStrike" baseline="0" dirty="0">
                <a:latin typeface="Arial" panose="020B0604020202020204" pitchFamily="34" charset="0"/>
              </a:rPr>
              <a:t>ESEMPIO 1: APERTURA DI UN FILE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DCCC88-930E-41E0-B09E-F523F522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C#, l'apertura di un file di testo comporta la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costruzione di un oggetto </a:t>
            </a:r>
            <a:r>
              <a:rPr lang="it-IT" b="1" i="1" dirty="0" err="1">
                <a:solidFill>
                  <a:srgbClr val="FF0000"/>
                </a:solidFill>
                <a:latin typeface="Courier"/>
              </a:rPr>
              <a:t>StreamReader</a:t>
            </a:r>
            <a:endParaRPr lang="it-IT" b="1" i="1" dirty="0">
              <a:solidFill>
                <a:srgbClr val="FF0000"/>
              </a:solidFill>
              <a:latin typeface="Courier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L’operazione è critica,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perché 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il file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può non esistere: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tal caso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il costruttore scatena una </a:t>
            </a:r>
            <a:r>
              <a:rPr lang="it-IT" sz="1800" b="1" i="1" u="none" strike="noStrike" baseline="0" dirty="0" err="1">
                <a:solidFill>
                  <a:srgbClr val="FF0000"/>
                </a:solidFill>
                <a:latin typeface="Courier"/>
              </a:rPr>
              <a:t>FileNotFoundException</a:t>
            </a:r>
            <a:endParaRPr lang="it-IT" sz="1800" b="1" i="1" u="none" strike="noStrike" baseline="0" dirty="0">
              <a:solidFill>
                <a:srgbClr val="FF0000"/>
              </a:solidFill>
              <a:latin typeface="Courier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Perciò, l'apertura del file dovrà avvenire in un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blocco</a:t>
            </a:r>
          </a:p>
          <a:p>
            <a:pPr algn="l"/>
            <a:r>
              <a:rPr lang="en-US" sz="1800" b="1" i="1" u="none" strike="noStrike" baseline="0" dirty="0" err="1">
                <a:solidFill>
                  <a:srgbClr val="3333CD"/>
                </a:solidFill>
                <a:latin typeface="Arial" panose="020B0604020202020204" pitchFamily="34" charset="0"/>
              </a:rPr>
              <a:t>controllato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try 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/ </a:t>
            </a:r>
            <a:r>
              <a:rPr lang="en-US" sz="1800" b="1" i="1" u="none" strike="noStrike" baseline="0" dirty="0">
                <a:solidFill>
                  <a:srgbClr val="3333CD"/>
                </a:solidFill>
                <a:latin typeface="Courier"/>
              </a:rPr>
              <a:t>catch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try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var f = new </a:t>
            </a:r>
            <a:r>
              <a:rPr lang="it-IT" b="1" dirty="0" err="1">
                <a:solidFill>
                  <a:srgbClr val="3333CD"/>
                </a:solidFill>
                <a:latin typeface="Courier"/>
              </a:rPr>
              <a:t>StreamReader</a:t>
            </a:r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("info.txt");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catch(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urier"/>
              </a:rPr>
              <a:t>FileNotFoundException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 e){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Courier"/>
              </a:rPr>
              <a:t>...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ourier"/>
              </a:rPr>
              <a:t>//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ourier"/>
              </a:rPr>
              <a:t>gestione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ourier"/>
              </a:rPr>
              <a:t>eccezione</a:t>
            </a:r>
            <a:endParaRPr lang="en-US" sz="1800" b="1" i="1" u="none" strike="noStrike" baseline="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8446C-3F1E-41F3-9A1F-7862BF7B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4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A823D-B8C3-4A23-9390-C167E548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ESEMPIO 2:</a:t>
            </a:r>
            <a:br>
              <a:rPr lang="en-US" sz="1800" b="1" i="0" u="none" strike="noStrike" baseline="0" dirty="0">
                <a:latin typeface="Arial" panose="020B0604020202020204" pitchFamily="34" charset="0"/>
              </a:rPr>
            </a:br>
            <a:r>
              <a:rPr lang="en-US" sz="1800" b="1" i="0" u="none" strike="noStrike" baseline="0" dirty="0">
                <a:latin typeface="Arial" panose="020B0604020202020204" pitchFamily="34" charset="0"/>
              </a:rPr>
              <a:t>CONVERSIONE STRINGA / NUMERO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D4E46-BA80-4F50-8C12-5DC6E99E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C#, la conversione stringa / numero intero è svolta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dalla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funzione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statica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"/>
              </a:rPr>
              <a:t>int 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Courier"/>
              </a:rPr>
              <a:t>int.Parse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ourier"/>
              </a:rPr>
              <a:t>(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Courier"/>
              </a:rPr>
              <a:t>string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ourier"/>
              </a:rPr>
              <a:t> s)</a:t>
            </a:r>
          </a:p>
          <a:p>
            <a:pPr algn="l"/>
            <a:r>
              <a:rPr lang="it-IT" sz="1800" b="0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L’operazione è critica,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perché 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la stringa </a:t>
            </a:r>
            <a:r>
              <a:rPr lang="it-IT" sz="1800" b="1" i="1" u="none" strike="noStrike" baseline="0" dirty="0">
                <a:solidFill>
                  <a:srgbClr val="3333CD"/>
                </a:solidFill>
                <a:latin typeface="Arial" panose="020B0604020202020204" pitchFamily="34" charset="0"/>
              </a:rPr>
              <a:t>potrebbe non contenere la rappresentazione di un intero: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tal caso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parte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una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Courier"/>
              </a:rPr>
              <a:t>FormatException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try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Courier"/>
              </a:rPr>
              <a:t>int a = </a:t>
            </a:r>
            <a:r>
              <a:rPr lang="en-US" sz="1800" b="1" i="0" u="none" strike="noStrike" baseline="0" dirty="0" err="1">
                <a:solidFill>
                  <a:srgbClr val="3333CD"/>
                </a:solidFill>
                <a:latin typeface="Courier"/>
              </a:rPr>
              <a:t>Integer.parseInt</a:t>
            </a:r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(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ourier"/>
              </a:rPr>
              <a:t>stringa</a:t>
            </a:r>
            <a:r>
              <a:rPr lang="en-US" sz="1800" b="1" i="0" u="none" strike="noStrike" baseline="0" dirty="0">
                <a:solidFill>
                  <a:srgbClr val="3333CD"/>
                </a:solidFill>
                <a:latin typeface="Courier"/>
              </a:rPr>
              <a:t>);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catch(</a:t>
            </a:r>
            <a:r>
              <a:rPr lang="en-US" b="1" i="1" dirty="0" err="1">
                <a:solidFill>
                  <a:srgbClr val="FF0000"/>
                </a:solidFill>
                <a:latin typeface="Courier"/>
              </a:rPr>
              <a:t>FormatException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"/>
              </a:rPr>
              <a:t> e){ ... 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59688-4C0B-4747-9536-AE8517FA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E9323-4038-4165-8D7B-4FB48816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ECCEZIONI: uno </a:t>
            </a:r>
            <a:r>
              <a:rPr lang="en-US" sz="2000" b="1" dirty="0" err="1">
                <a:latin typeface="Arial" panose="020B0604020202020204" pitchFamily="34" charset="0"/>
              </a:rPr>
              <a:t>sguardo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all'interno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3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076A6-4F20-41A1-A15E-2AFF0292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ECCEZIONI: uno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sguardo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all'interno</a:t>
            </a:r>
            <a:endParaRPr lang="en-US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Una eccezione 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è un oggetto,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istanza di 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"/>
              </a:rPr>
              <a:t>Exception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"/>
              </a:rPr>
              <a:t>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di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sua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classe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derivata</a:t>
            </a:r>
            <a:endParaRPr lang="en-US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quanto tale, può </a:t>
            </a:r>
            <a:r>
              <a:rPr lang="it-IT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contenere dati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</a:t>
            </a:r>
            <a:r>
              <a:rPr lang="it-IT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definire metodi.</a:t>
            </a:r>
          </a:p>
          <a:p>
            <a:pPr algn="l"/>
            <a:r>
              <a:rPr lang="it-IT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Tutte le eccezioni definiscono due costruttori: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uno di default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uno con parametro stringa, che rappresenta il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messaggio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d’errore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associato</a:t>
            </a:r>
            <a:endParaRPr lang="en-US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Tutte le eccezioni definiscono un metodo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"/>
              </a:rPr>
              <a:t>Message 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restituisce il messaggio d’errore incapsulato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EAA1C-3788-4BDA-BD12-349858B9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30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6756</TotalTime>
  <Words>775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</vt:lpstr>
      <vt:lpstr>Trebuchet MS</vt:lpstr>
      <vt:lpstr>Wingdings 3</vt:lpstr>
      <vt:lpstr>Facet</vt:lpstr>
      <vt:lpstr> Eccezioni </vt:lpstr>
      <vt:lpstr>SITUAZIONI CRITICHE  </vt:lpstr>
      <vt:lpstr>L' APPROCCIO TRADIZIONALE  </vt:lpstr>
      <vt:lpstr>IL CONCETTO DI ECCEZIONE</vt:lpstr>
      <vt:lpstr>INTERCETTARE ECCEZIONI: SINTASSI</vt:lpstr>
      <vt:lpstr>FLUSSO DI ESECUZIONE</vt:lpstr>
      <vt:lpstr>ESEMPIO 1: APERTURA DI UN FILE</vt:lpstr>
      <vt:lpstr>ESEMPIO 2: CONVERSIONE STRINGA / NUMERO</vt:lpstr>
      <vt:lpstr>ECCEZIONI: uno sguardo all'interno  </vt:lpstr>
      <vt:lpstr>LANCIO DELIBERATO di ECCEZIONI</vt:lpstr>
      <vt:lpstr>DEFINIRE NUOVI TIPI DI ECCEZIONI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</dc:title>
  <dc:subject/>
  <dc:creator>Daniel Maran</dc:creator>
  <cp:keywords/>
  <dc:description/>
  <cp:lastModifiedBy>Leonardi Gino</cp:lastModifiedBy>
  <cp:revision>129</cp:revision>
  <dcterms:created xsi:type="dcterms:W3CDTF">2016-10-04T08:03:39Z</dcterms:created>
  <dcterms:modified xsi:type="dcterms:W3CDTF">2022-04-27T15:37:38Z</dcterms:modified>
  <cp:category/>
</cp:coreProperties>
</file>